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2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3.xml" ContentType="application/vnd.openxmlformats-officedocument.presentationml.slide+xml"/>
  <Override PartName="/ppt/slides/slide28.xml" ContentType="application/vnd.openxmlformats-officedocument.presentationml.slide+xml"/>
  <Override PartName="/ppt/slides/slide30.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29.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notesSlides/notesSlide16.xml" ContentType="application/vnd.openxmlformats-officedocument.presentationml.notesSlide+xml"/>
  <Override PartName="/ppt/notesSlides/notesSlide10.xml" ContentType="application/vnd.openxmlformats-officedocument.presentationml.notesSlide+xml"/>
  <Override PartName="/ppt/notesSlides/notesSlide12.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slideMasters/slideMaster1.xml" ContentType="application/vnd.openxmlformats-officedocument.presentationml.slideMaster+xml"/>
  <Override PartName="/ppt/notesSlides/notesSlide17.xml" ContentType="application/vnd.openxmlformats-officedocument.presentationml.notesSlide+xml"/>
  <Override PartName="/ppt/notesSlides/notesSlide9.xml" ContentType="application/vnd.openxmlformats-officedocument.presentationml.notesSlide+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notesSlides/notesSlide20.xml" ContentType="application/vnd.openxmlformats-officedocument.presentationml.notesSlide+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7.xml" ContentType="application/vnd.openxmlformats-officedocument.presentationml.notesSlide+xml"/>
  <Override PartName="/ppt/slideLayouts/slideLayout1.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Slides/notesSlide3.xml" ContentType="application/vnd.openxmlformats-officedocument.presentationml.notesSlide+xml"/>
  <Override PartName="/ppt/notesSlides/notesSlide1.xml" ContentType="application/vnd.openxmlformats-officedocument.presentationml.notesSlide+xml"/>
  <Override PartName="/ppt/charts/chart16.xml" ContentType="application/vnd.openxmlformats-officedocument.drawingml.chart+xml"/>
  <Override PartName="/ppt/theme/theme4.xml" ContentType="application/vnd.openxmlformats-officedocument.theme+xml"/>
  <Override PartName="/ppt/theme/theme5.xml" ContentType="application/vnd.openxmlformats-officedocument.theme+xml"/>
  <Override PartName="/ppt/charts/chart3.xml" ContentType="application/vnd.openxmlformats-officedocument.drawingml.chart+xml"/>
  <Override PartName="/ppt/charts/chart2.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1.xml" ContentType="application/vnd.openxmlformats-officedocument.drawingml.chart+xml"/>
  <Override PartName="/ppt/theme/theme1.xml" ContentType="application/vnd.openxmlformats-officedocument.theme+xml"/>
  <Override PartName="/ppt/commentAuthors.xml" ContentType="application/vnd.openxmlformats-officedocument.presentationml.commentAuthors+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2.xml" ContentType="application/vnd.openxmlformats-officedocument.theme+xml"/>
  <Override PartName="/ppt/theme/theme3.xml" ContentType="application/vnd.openxmlformats-officedocument.theme+xml"/>
  <Override PartName="/ppt/charts/chart8.xml" ContentType="application/vnd.openxmlformats-officedocument.drawingml.chart+xml"/>
  <Override PartName="/ppt/charts/chart30.xml" ContentType="application/vnd.openxmlformats-officedocument.drawingml.chart+xml"/>
  <Override PartName="/ppt/charts/chart29.xml" ContentType="application/vnd.openxmlformats-officedocument.drawingml.chart+xml"/>
  <Override PartName="/ppt/charts/chart28.xml" ContentType="application/vnd.openxmlformats-officedocument.drawingml.chart+xml"/>
  <Override PartName="/ppt/charts/chart27.xml" ContentType="application/vnd.openxmlformats-officedocument.drawingml.chart+xml"/>
  <Override PartName="/ppt/charts/chart13.xml" ContentType="application/vnd.openxmlformats-officedocument.drawingml.chart+xml"/>
  <Override PartName="/ppt/charts/chart31.xml" ContentType="application/vnd.openxmlformats-officedocument.drawingml.chart+xml"/>
  <Override PartName="/ppt/charts/chart34.xml" ContentType="application/vnd.openxmlformats-officedocument.drawingml.chart+xml"/>
  <Override PartName="/ppt/charts/chart33.xml" ContentType="application/vnd.openxmlformats-officedocument.drawingml.chart+xml"/>
  <Override PartName="/ppt/charts/chart32.xml" ContentType="application/vnd.openxmlformats-officedocument.drawingml.chart+xml"/>
  <Override PartName="/ppt/charts/chart26.xml" ContentType="application/vnd.openxmlformats-officedocument.drawingml.chart+xml"/>
  <Override PartName="/ppt/charts/chart19.xml" ContentType="application/vnd.openxmlformats-officedocument.drawingml.chart+xml"/>
  <Override PartName="/ppt/charts/chart18.xml" ContentType="application/vnd.openxmlformats-officedocument.drawingml.chart+xml"/>
  <Override PartName="/ppt/charts/chart17.xml" ContentType="application/vnd.openxmlformats-officedocument.drawingml.chart+xml"/>
  <Override PartName="/ppt/charts/chart15.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5.xml" ContentType="application/vnd.openxmlformats-officedocument.drawingml.chart+xml"/>
  <Override PartName="/ppt/charts/chart24.xml" ContentType="application/vnd.openxmlformats-officedocument.drawingml.chart+xml"/>
  <Override PartName="/ppt/charts/chart23.xml" ContentType="application/vnd.openxmlformats-officedocument.drawingml.chart+xml"/>
  <Override PartName="/ppt/charts/chart22.xml" ContentType="application/vnd.openxmlformats-officedocument.drawingml.chart+xml"/>
  <Override PartName="/ppt/charts/chart14.xml" ContentType="application/vnd.openxmlformats-officedocument.drawingml.chart+xml"/>
  <Override PartName="/ppt/charts/chart7.xml" ContentType="application/vnd.openxmlformats-officedocument.drawingml.chart+xml"/>
  <Override PartName="/ppt/charts/chart11.xml" ContentType="application/vnd.openxmlformats-officedocument.drawingml.chart+xml"/>
  <Override PartName="/ppt/charts/chart35.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45.xml" ContentType="application/vnd.openxmlformats-officedocument.drawingml.chart+xml"/>
  <Override PartName="/ppt/charts/chart44.xml" ContentType="application/vnd.openxmlformats-officedocument.drawingml.chart+xml"/>
  <Override PartName="/ppt/charts/chart12.xml" ContentType="application/vnd.openxmlformats-officedocument.drawingml.chart+xml"/>
  <Override PartName="/ppt/charts/chart39.xml" ContentType="application/vnd.openxmlformats-officedocument.drawingml.chart+xml"/>
  <Override PartName="/ppt/charts/chart38.xml" ContentType="application/vnd.openxmlformats-officedocument.drawingml.chart+xml"/>
  <Override PartName="/ppt/charts/chart37.xml" ContentType="application/vnd.openxmlformats-officedocument.drawingml.chart+xml"/>
  <Override PartName="/ppt/charts/chart36.xml" ContentType="application/vnd.openxmlformats-officedocument.drawingml.chart+xml"/>
  <Override PartName="/ppt/charts/chart40.xml" ContentType="application/vnd.openxmlformats-officedocument.drawingml.chart+xml"/>
  <Override PartName="/ppt/charts/chart43.xml" ContentType="application/vnd.openxmlformats-officedocument.drawingml.chart+xml"/>
  <Override PartName="/ppt/charts/chart42.xml" ContentType="application/vnd.openxmlformats-officedocument.drawingml.chart+xml"/>
  <Override PartName="/ppt/charts/chart41.xml" ContentType="application/vnd.openxmlformats-officedocument.drawingml.chart+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54" r:id="rId3"/>
  </p:sldMasterIdLst>
  <p:notesMasterIdLst>
    <p:notesMasterId r:id="rId40"/>
  </p:notesMasterIdLst>
  <p:handoutMasterIdLst>
    <p:handoutMasterId r:id="rId41"/>
  </p:handoutMasterIdLst>
  <p:sldIdLst>
    <p:sldId id="256" r:id="rId4"/>
    <p:sldId id="257" r:id="rId5"/>
    <p:sldId id="258" r:id="rId6"/>
    <p:sldId id="259" r:id="rId7"/>
    <p:sldId id="316" r:id="rId8"/>
    <p:sldId id="311" r:id="rId9"/>
    <p:sldId id="270" r:id="rId10"/>
    <p:sldId id="283" r:id="rId11"/>
    <p:sldId id="284" r:id="rId12"/>
    <p:sldId id="310" r:id="rId13"/>
    <p:sldId id="286" r:id="rId14"/>
    <p:sldId id="287" r:id="rId15"/>
    <p:sldId id="288" r:id="rId16"/>
    <p:sldId id="289" r:id="rId17"/>
    <p:sldId id="290" r:id="rId18"/>
    <p:sldId id="291" r:id="rId19"/>
    <p:sldId id="292" r:id="rId20"/>
    <p:sldId id="294" r:id="rId21"/>
    <p:sldId id="295" r:id="rId22"/>
    <p:sldId id="296" r:id="rId23"/>
    <p:sldId id="297" r:id="rId24"/>
    <p:sldId id="299" r:id="rId25"/>
    <p:sldId id="298" r:id="rId26"/>
    <p:sldId id="300" r:id="rId27"/>
    <p:sldId id="301" r:id="rId28"/>
    <p:sldId id="302" r:id="rId29"/>
    <p:sldId id="303" r:id="rId30"/>
    <p:sldId id="304" r:id="rId31"/>
    <p:sldId id="305" r:id="rId32"/>
    <p:sldId id="306" r:id="rId33"/>
    <p:sldId id="307" r:id="rId34"/>
    <p:sldId id="309" r:id="rId35"/>
    <p:sldId id="312" r:id="rId36"/>
    <p:sldId id="313" r:id="rId37"/>
    <p:sldId id="314" r:id="rId38"/>
    <p:sldId id="315" r:id="rId39"/>
  </p:sldIdLst>
  <p:sldSz cx="9144000" cy="5715000" type="screen16x1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80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an Carlos Noriega Silva" initials="JCNS" lastIdx="1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38" autoAdjust="0"/>
    <p:restoredTop sz="94671" autoAdjust="0"/>
  </p:normalViewPr>
  <p:slideViewPr>
    <p:cSldViewPr>
      <p:cViewPr>
        <p:scale>
          <a:sx n="98" d="100"/>
          <a:sy n="98" d="100"/>
        </p:scale>
        <p:origin x="-522" y="24"/>
      </p:cViewPr>
      <p:guideLst>
        <p:guide orient="horz" pos="180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commentAuthors" Target="commentAuthors.xml"/><Relationship Id="rId47" Type="http://schemas.openxmlformats.org/officeDocument/2006/relationships/customXml" Target="../customXml/item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customXml" Target="../customXml/item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48" Type="http://schemas.openxmlformats.org/officeDocument/2006/relationships/customXml" Target="../customXml/item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Antiguos Ter Nal</c:v>
                </c:pt>
                <c:pt idx="1">
                  <c:v>Atlántica</c:v>
                </c:pt>
                <c:pt idx="2">
                  <c:v>Bogotá</c:v>
                </c:pt>
                <c:pt idx="3">
                  <c:v>Central</c:v>
                </c:pt>
                <c:pt idx="4">
                  <c:v>Oriental</c:v>
                </c:pt>
                <c:pt idx="5">
                  <c:v>Pacífica</c:v>
                </c:pt>
              </c:strCache>
            </c:strRef>
          </c:cat>
          <c:val>
            <c:numRef>
              <c:f>Hoja1!$B$2:$B$7</c:f>
              <c:numCache>
                <c:formatCode>###0%</c:formatCode>
                <c:ptCount val="6"/>
                <c:pt idx="0">
                  <c:v>0</c:v>
                </c:pt>
                <c:pt idx="1">
                  <c:v>0</c:v>
                </c:pt>
                <c:pt idx="2">
                  <c:v>0.8500000000000002</c:v>
                </c:pt>
                <c:pt idx="3">
                  <c:v>3.333333333333334E-2</c:v>
                </c:pt>
                <c:pt idx="4">
                  <c:v>0.1</c:v>
                </c:pt>
                <c:pt idx="5">
                  <c:v>2.222222222222224E-2</c:v>
                </c:pt>
              </c:numCache>
            </c:numRef>
          </c:val>
        </c:ser>
        <c:ser>
          <c:idx val="1"/>
          <c:order val="1"/>
          <c:tx>
            <c:strRef>
              <c:f>Hoja1!$C$1</c:f>
              <c:strCache>
                <c:ptCount val="1"/>
                <c:pt idx="0">
                  <c:v>2014</c:v>
                </c:pt>
              </c:strCache>
            </c:strRef>
          </c:tx>
          <c:spPr>
            <a:solidFill>
              <a:schemeClr val="accent4">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Antiguos Ter Nal</c:v>
                </c:pt>
                <c:pt idx="1">
                  <c:v>Atlántica</c:v>
                </c:pt>
                <c:pt idx="2">
                  <c:v>Bogotá</c:v>
                </c:pt>
                <c:pt idx="3">
                  <c:v>Central</c:v>
                </c:pt>
                <c:pt idx="4">
                  <c:v>Oriental</c:v>
                </c:pt>
                <c:pt idx="5">
                  <c:v>Pacífica</c:v>
                </c:pt>
              </c:strCache>
            </c:strRef>
          </c:cat>
          <c:val>
            <c:numRef>
              <c:f>Hoja1!$C$2:$C$7</c:f>
              <c:numCache>
                <c:formatCode>###0%</c:formatCode>
                <c:ptCount val="6"/>
                <c:pt idx="0">
                  <c:v>1.3368983957219251E-2</c:v>
                </c:pt>
                <c:pt idx="1">
                  <c:v>6.6844919786096274E-2</c:v>
                </c:pt>
                <c:pt idx="2">
                  <c:v>0.56951871657754005</c:v>
                </c:pt>
                <c:pt idx="3">
                  <c:v>0.1497326203208556</c:v>
                </c:pt>
                <c:pt idx="4">
                  <c:v>0.10160427807486634</c:v>
                </c:pt>
                <c:pt idx="5">
                  <c:v>9.8930481283422522E-2</c:v>
                </c:pt>
              </c:numCache>
            </c:numRef>
          </c:val>
        </c:ser>
        <c:dLbls>
          <c:showLegendKey val="0"/>
          <c:showVal val="0"/>
          <c:showCatName val="0"/>
          <c:showSerName val="0"/>
          <c:showPercent val="0"/>
          <c:showBubbleSize val="0"/>
        </c:dLbls>
        <c:gapWidth val="30"/>
        <c:axId val="37836288"/>
        <c:axId val="37837824"/>
      </c:barChart>
      <c:catAx>
        <c:axId val="37836288"/>
        <c:scaling>
          <c:orientation val="minMax"/>
        </c:scaling>
        <c:delete val="0"/>
        <c:axPos val="b"/>
        <c:numFmt formatCode="General" sourceLinked="0"/>
        <c:majorTickMark val="out"/>
        <c:minorTickMark val="none"/>
        <c:tickLblPos val="nextTo"/>
        <c:txPr>
          <a:bodyPr/>
          <a:lstStyle/>
          <a:p>
            <a:pPr>
              <a:defRPr sz="900"/>
            </a:pPr>
            <a:endParaRPr lang="es-ES"/>
          </a:p>
        </c:txPr>
        <c:crossAx val="37837824"/>
        <c:crosses val="autoZero"/>
        <c:auto val="1"/>
        <c:lblAlgn val="ctr"/>
        <c:lblOffset val="100"/>
        <c:noMultiLvlLbl val="0"/>
      </c:catAx>
      <c:valAx>
        <c:axId val="37837824"/>
        <c:scaling>
          <c:orientation val="minMax"/>
        </c:scaling>
        <c:delete val="1"/>
        <c:axPos val="l"/>
        <c:numFmt formatCode="###0%" sourceLinked="1"/>
        <c:majorTickMark val="out"/>
        <c:minorTickMark val="none"/>
        <c:tickLblPos val="none"/>
        <c:crossAx val="37836288"/>
        <c:crosses val="autoZero"/>
        <c:crossBetween val="between"/>
      </c:valAx>
    </c:plotArea>
    <c:plotVisOnly val="1"/>
    <c:dispBlanksAs val="gap"/>
    <c:showDLblsOverMax val="0"/>
  </c:chart>
  <c:txPr>
    <a:bodyPr/>
    <a:lstStyle/>
    <a:p>
      <a:pPr>
        <a:defRPr sz="1000">
          <a:solidFill>
            <a:schemeClr val="tx2"/>
          </a:solidFill>
        </a:defRPr>
      </a:pPr>
      <a:endParaRPr lang="es-E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dLbl>
              <c:idx val="8"/>
              <c:spPr/>
              <c:txPr>
                <a:bodyPr/>
                <a:lstStyle/>
                <a:p>
                  <a:pPr>
                    <a:defRPr sz="900" b="1">
                      <a:solidFill>
                        <a:schemeClr val="tx2"/>
                      </a:solidFill>
                    </a:defRPr>
                  </a:pPr>
                  <a:endParaRPr lang="es-ES"/>
                </a:p>
              </c:txPr>
              <c:dLblPos val="ctr"/>
              <c:showLegendKey val="0"/>
              <c:showVal val="1"/>
              <c:showCatName val="0"/>
              <c:showSerName val="0"/>
              <c:showPercent val="0"/>
              <c:showBubbleSize val="0"/>
            </c:dLbl>
            <c:spPr>
              <a:noFill/>
              <a:ln>
                <a:noFill/>
              </a:ln>
              <a:effectLst/>
            </c:spPr>
            <c:txPr>
              <a:bodyPr/>
              <a:lstStyle/>
              <a:p>
                <a:pPr>
                  <a:defRPr sz="900" b="1">
                    <a:solidFill>
                      <a:schemeClr val="bg1"/>
                    </a:solidFill>
                  </a:defRPr>
                </a:pPr>
                <a:endParaRPr lang="es-E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Hoja1!$A$2:$A$10</c:f>
              <c:strCache>
                <c:ptCount val="9"/>
                <c:pt idx="0">
                  <c:v>Internet</c:v>
                </c:pt>
                <c:pt idx="1">
                  <c:v>Teléfono Celular</c:v>
                </c:pt>
                <c:pt idx="2">
                  <c:v>Teléfono Fijo</c:v>
                </c:pt>
                <c:pt idx="3">
                  <c:v>Prensa / periódicos</c:v>
                </c:pt>
                <c:pt idx="4">
                  <c:v>Radio</c:v>
                </c:pt>
                <c:pt idx="5">
                  <c:v>Televisión Nacional</c:v>
                </c:pt>
                <c:pt idx="6">
                  <c:v>Televisión por cable</c:v>
                </c:pt>
                <c:pt idx="7">
                  <c:v>Revistas</c:v>
                </c:pt>
                <c:pt idx="8">
                  <c:v>Ninguno</c:v>
                </c:pt>
              </c:strCache>
            </c:strRef>
          </c:cat>
          <c:val>
            <c:numRef>
              <c:f>Hoja1!$B$2:$B$10</c:f>
              <c:numCache>
                <c:formatCode>###0.0%</c:formatCode>
                <c:ptCount val="9"/>
                <c:pt idx="0">
                  <c:v>0.91111111111111109</c:v>
                </c:pt>
                <c:pt idx="1">
                  <c:v>0.5</c:v>
                </c:pt>
                <c:pt idx="2">
                  <c:v>0.5</c:v>
                </c:pt>
                <c:pt idx="3">
                  <c:v>0.51111111111111107</c:v>
                </c:pt>
                <c:pt idx="4">
                  <c:v>0.5</c:v>
                </c:pt>
                <c:pt idx="5">
                  <c:v>0.44444444444444442</c:v>
                </c:pt>
                <c:pt idx="6">
                  <c:v>0.16666666666666663</c:v>
                </c:pt>
                <c:pt idx="7">
                  <c:v>0.31111111111111112</c:v>
                </c:pt>
                <c:pt idx="8">
                  <c:v>3.333333333333334E-2</c:v>
                </c:pt>
              </c:numCache>
            </c:numRef>
          </c:val>
        </c:ser>
        <c:ser>
          <c:idx val="1"/>
          <c:order val="1"/>
          <c:tx>
            <c:strRef>
              <c:f>Hoja1!$C$1</c:f>
              <c:strCache>
                <c:ptCount val="1"/>
                <c:pt idx="0">
                  <c:v>2014</c:v>
                </c:pt>
              </c:strCache>
            </c:strRef>
          </c:tx>
          <c:spPr>
            <a:solidFill>
              <a:schemeClr val="accent4">
                <a:lumMod val="60000"/>
                <a:lumOff val="40000"/>
              </a:schemeClr>
            </a:solidFill>
          </c:spPr>
          <c:invertIfNegative val="0"/>
          <c:dLbls>
            <c:dLbl>
              <c:idx val="8"/>
              <c:spPr/>
              <c:txPr>
                <a:bodyPr/>
                <a:lstStyle/>
                <a:p>
                  <a:pPr>
                    <a:defRPr sz="900" b="1">
                      <a:solidFill>
                        <a:schemeClr val="tx2"/>
                      </a:solidFill>
                    </a:defRPr>
                  </a:pPr>
                  <a:endParaRPr lang="es-ES"/>
                </a:p>
              </c:txPr>
              <c:dLblPos val="ctr"/>
              <c:showLegendKey val="0"/>
              <c:showVal val="1"/>
              <c:showCatName val="0"/>
              <c:showSerName val="0"/>
              <c:showPercent val="0"/>
              <c:showBubbleSize val="0"/>
            </c:dLbl>
            <c:spPr>
              <a:noFill/>
              <a:ln>
                <a:noFill/>
              </a:ln>
              <a:effectLst/>
            </c:spPr>
            <c:txPr>
              <a:bodyPr/>
              <a:lstStyle/>
              <a:p>
                <a:pPr>
                  <a:defRPr sz="900" b="1">
                    <a:solidFill>
                      <a:schemeClr val="bg1"/>
                    </a:solidFill>
                  </a:defRPr>
                </a:pPr>
                <a:endParaRPr lang="es-E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Hoja1!$A$2:$A$10</c:f>
              <c:strCache>
                <c:ptCount val="9"/>
                <c:pt idx="0">
                  <c:v>Internet</c:v>
                </c:pt>
                <c:pt idx="1">
                  <c:v>Teléfono Celular</c:v>
                </c:pt>
                <c:pt idx="2">
                  <c:v>Teléfono Fijo</c:v>
                </c:pt>
                <c:pt idx="3">
                  <c:v>Prensa / periódicos</c:v>
                </c:pt>
                <c:pt idx="4">
                  <c:v>Radio</c:v>
                </c:pt>
                <c:pt idx="5">
                  <c:v>Televisión Nacional</c:v>
                </c:pt>
                <c:pt idx="6">
                  <c:v>Televisión por cable</c:v>
                </c:pt>
                <c:pt idx="7">
                  <c:v>Revistas</c:v>
                </c:pt>
                <c:pt idx="8">
                  <c:v>Ninguno</c:v>
                </c:pt>
              </c:strCache>
            </c:strRef>
          </c:cat>
          <c:val>
            <c:numRef>
              <c:f>Hoja1!$C$2:$C$10</c:f>
              <c:numCache>
                <c:formatCode>###0.0%</c:formatCode>
                <c:ptCount val="9"/>
                <c:pt idx="0">
                  <c:v>0.79144385026737973</c:v>
                </c:pt>
                <c:pt idx="1">
                  <c:v>0.52941176470588236</c:v>
                </c:pt>
                <c:pt idx="2">
                  <c:v>0.51604278074866283</c:v>
                </c:pt>
                <c:pt idx="3">
                  <c:v>0.21390374331550804</c:v>
                </c:pt>
                <c:pt idx="4">
                  <c:v>0.16844919786096263</c:v>
                </c:pt>
                <c:pt idx="5">
                  <c:v>0.12032085561497324</c:v>
                </c:pt>
                <c:pt idx="6">
                  <c:v>9.8930481283422481E-2</c:v>
                </c:pt>
                <c:pt idx="7">
                  <c:v>9.6256684491978592E-2</c:v>
                </c:pt>
                <c:pt idx="8">
                  <c:v>0.14438502673796791</c:v>
                </c:pt>
              </c:numCache>
            </c:numRef>
          </c:val>
        </c:ser>
        <c:dLbls>
          <c:showLegendKey val="0"/>
          <c:showVal val="0"/>
          <c:showCatName val="0"/>
          <c:showSerName val="0"/>
          <c:showPercent val="0"/>
          <c:showBubbleSize val="0"/>
        </c:dLbls>
        <c:gapWidth val="30"/>
        <c:axId val="42007936"/>
        <c:axId val="41690240"/>
      </c:barChart>
      <c:catAx>
        <c:axId val="42007936"/>
        <c:scaling>
          <c:orientation val="maxMin"/>
        </c:scaling>
        <c:delete val="0"/>
        <c:axPos val="l"/>
        <c:numFmt formatCode="General" sourceLinked="0"/>
        <c:majorTickMark val="out"/>
        <c:minorTickMark val="none"/>
        <c:tickLblPos val="nextTo"/>
        <c:crossAx val="41690240"/>
        <c:crosses val="autoZero"/>
        <c:auto val="1"/>
        <c:lblAlgn val="ctr"/>
        <c:lblOffset val="100"/>
        <c:noMultiLvlLbl val="0"/>
      </c:catAx>
      <c:valAx>
        <c:axId val="41690240"/>
        <c:scaling>
          <c:orientation val="minMax"/>
        </c:scaling>
        <c:delete val="1"/>
        <c:axPos val="t"/>
        <c:numFmt formatCode="###0.0%" sourceLinked="1"/>
        <c:majorTickMark val="out"/>
        <c:minorTickMark val="none"/>
        <c:tickLblPos val="none"/>
        <c:crossAx val="42007936"/>
        <c:crosses val="autoZero"/>
        <c:crossBetween val="between"/>
      </c:valAx>
    </c:plotArea>
    <c:plotVisOnly val="1"/>
    <c:dispBlanksAs val="gap"/>
    <c:showDLblsOverMax val="0"/>
  </c:chart>
  <c:txPr>
    <a:bodyPr/>
    <a:lstStyle/>
    <a:p>
      <a:pPr>
        <a:defRPr sz="1000">
          <a:solidFill>
            <a:schemeClr val="tx2"/>
          </a:solidFill>
        </a:defRPr>
      </a:pPr>
      <a:endParaRPr lang="es-E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Hoja1!$B$1</c:f>
              <c:strCache>
                <c:ptCount val="1"/>
                <c:pt idx="0">
                  <c:v>Todos los días</c:v>
                </c:pt>
              </c:strCache>
            </c:strRef>
          </c:tx>
          <c:spPr>
            <a:solidFill>
              <a:schemeClr val="tx2">
                <a:lumMod val="20000"/>
                <a:lumOff val="80000"/>
              </a:schemeClr>
            </a:solidFill>
          </c:spPr>
          <c:invertIfNegative val="0"/>
          <c:dLbls>
            <c:spPr>
              <a:noFill/>
              <a:ln>
                <a:noFill/>
              </a:ln>
              <a:effectLst/>
            </c:spPr>
            <c:txPr>
              <a:bodyPr/>
              <a:lstStyle/>
              <a:p>
                <a:pPr>
                  <a:defRPr sz="1000" b="1">
                    <a:solidFill>
                      <a:schemeClr val="tx2"/>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Hoja1!$B$2:$B$12</c:f>
              <c:numCache>
                <c:formatCode>###0.0%</c:formatCode>
                <c:ptCount val="11"/>
                <c:pt idx="0">
                  <c:v>0.8048780487804883</c:v>
                </c:pt>
                <c:pt idx="1">
                  <c:v>0.68581081081081119</c:v>
                </c:pt>
                <c:pt idx="3">
                  <c:v>0.26086956521739146</c:v>
                </c:pt>
                <c:pt idx="4">
                  <c:v>0.31250000000000017</c:v>
                </c:pt>
                <c:pt idx="6">
                  <c:v>0.4</c:v>
                </c:pt>
                <c:pt idx="7">
                  <c:v>0.3492063492063493</c:v>
                </c:pt>
                <c:pt idx="9">
                  <c:v>0.17857142857142874</c:v>
                </c:pt>
                <c:pt idx="10">
                  <c:v>0.1388888888888889</c:v>
                </c:pt>
              </c:numCache>
            </c:numRef>
          </c:val>
        </c:ser>
        <c:ser>
          <c:idx val="1"/>
          <c:order val="1"/>
          <c:tx>
            <c:strRef>
              <c:f>Hoja1!$C$1</c:f>
              <c:strCache>
                <c:ptCount val="1"/>
                <c:pt idx="0">
                  <c:v>Entre 4 y 6 veces por semana</c:v>
                </c:pt>
              </c:strCache>
            </c:strRef>
          </c:tx>
          <c:spPr>
            <a:solidFill>
              <a:schemeClr val="accent1">
                <a:lumMod val="60000"/>
                <a:lumOff val="40000"/>
              </a:schemeClr>
            </a:solidFill>
          </c:spPr>
          <c:invertIfNegative val="0"/>
          <c:dLbls>
            <c:dLbl>
              <c:idx val="0"/>
              <c:layout>
                <c:manualLayout>
                  <c:x val="-2.3478513739831328E-3"/>
                  <c:y val="-3.7065195343794206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0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Hoja1!$C$2:$C$12</c:f>
              <c:numCache>
                <c:formatCode>###0.0%</c:formatCode>
                <c:ptCount val="11"/>
                <c:pt idx="0">
                  <c:v>7.3170731707317069E-2</c:v>
                </c:pt>
                <c:pt idx="1">
                  <c:v>9.4594594594594725E-2</c:v>
                </c:pt>
                <c:pt idx="3">
                  <c:v>0.1304347826086957</c:v>
                </c:pt>
                <c:pt idx="4">
                  <c:v>0.13750000000000001</c:v>
                </c:pt>
                <c:pt idx="6">
                  <c:v>0.1111111111111111</c:v>
                </c:pt>
                <c:pt idx="7">
                  <c:v>7.9365079365079361E-2</c:v>
                </c:pt>
                <c:pt idx="9">
                  <c:v>7.1428571428571425E-2</c:v>
                </c:pt>
                <c:pt idx="10">
                  <c:v>5.5555555555555518E-2</c:v>
                </c:pt>
              </c:numCache>
            </c:numRef>
          </c:val>
        </c:ser>
        <c:ser>
          <c:idx val="2"/>
          <c:order val="2"/>
          <c:tx>
            <c:strRef>
              <c:f>Hoja1!$D$1</c:f>
              <c:strCache>
                <c:ptCount val="1"/>
                <c:pt idx="0">
                  <c:v>Entre 2 y 3 veces por semana</c:v>
                </c:pt>
              </c:strCache>
            </c:strRef>
          </c:tx>
          <c:spPr>
            <a:solidFill>
              <a:schemeClr val="accent6">
                <a:lumMod val="60000"/>
                <a:lumOff val="40000"/>
              </a:schemeClr>
            </a:solidFill>
          </c:spPr>
          <c:invertIfNegative val="0"/>
          <c:dLbls>
            <c:dLbl>
              <c:idx val="0"/>
              <c:layout>
                <c:manualLayout>
                  <c:x val="-2.3478513739831328E-3"/>
                  <c:y val="2.5945636740655999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7.0435541219487086E-3"/>
                  <c:y val="1.4826078137517736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0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Hoja1!$D$2:$D$12</c:f>
              <c:numCache>
                <c:formatCode>###0.0%</c:formatCode>
                <c:ptCount val="11"/>
                <c:pt idx="0">
                  <c:v>1.2195121951219513E-2</c:v>
                </c:pt>
                <c:pt idx="1">
                  <c:v>5.4054054054054078E-2</c:v>
                </c:pt>
                <c:pt idx="3">
                  <c:v>0.10869565217391315</c:v>
                </c:pt>
                <c:pt idx="4">
                  <c:v>0.1125</c:v>
                </c:pt>
                <c:pt idx="6">
                  <c:v>4.4444444444444481E-2</c:v>
                </c:pt>
                <c:pt idx="7">
                  <c:v>7.9365079365079361E-2</c:v>
                </c:pt>
                <c:pt idx="9">
                  <c:v>0.10714285714285714</c:v>
                </c:pt>
                <c:pt idx="10">
                  <c:v>0.1388888888888889</c:v>
                </c:pt>
              </c:numCache>
            </c:numRef>
          </c:val>
        </c:ser>
        <c:ser>
          <c:idx val="3"/>
          <c:order val="3"/>
          <c:tx>
            <c:strRef>
              <c:f>Hoja1!$E$1</c:f>
              <c:strCache>
                <c:ptCount val="1"/>
                <c:pt idx="0">
                  <c:v>1 vez a la semana</c:v>
                </c:pt>
              </c:strCache>
            </c:strRef>
          </c:tx>
          <c:spPr>
            <a:solidFill>
              <a:schemeClr val="accent5">
                <a:lumMod val="60000"/>
                <a:lumOff val="40000"/>
              </a:schemeClr>
            </a:solidFill>
          </c:spPr>
          <c:invertIfNegative val="0"/>
          <c:dLbls>
            <c:dLbl>
              <c:idx val="0"/>
              <c:layout>
                <c:manualLayout>
                  <c:x val="0"/>
                  <c:y val="-1.482607813751772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1.8532597671897143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0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Hoja1!$E$2:$E$12</c:f>
              <c:numCache>
                <c:formatCode>###0.0%</c:formatCode>
                <c:ptCount val="11"/>
                <c:pt idx="0">
                  <c:v>4.8780487804878106E-2</c:v>
                </c:pt>
                <c:pt idx="1">
                  <c:v>3.7162162162162185E-2</c:v>
                </c:pt>
                <c:pt idx="3">
                  <c:v>6.5217391304347824E-2</c:v>
                </c:pt>
                <c:pt idx="4">
                  <c:v>8.7500000000000008E-2</c:v>
                </c:pt>
                <c:pt idx="6">
                  <c:v>0.13333333333333341</c:v>
                </c:pt>
                <c:pt idx="7">
                  <c:v>9.5238095238095247E-2</c:v>
                </c:pt>
                <c:pt idx="9">
                  <c:v>7.1428571428571425E-2</c:v>
                </c:pt>
                <c:pt idx="10">
                  <c:v>0.1111111111111111</c:v>
                </c:pt>
              </c:numCache>
            </c:numRef>
          </c:val>
        </c:ser>
        <c:ser>
          <c:idx val="4"/>
          <c:order val="4"/>
          <c:tx>
            <c:strRef>
              <c:f>Hoja1!$F$1</c:f>
              <c:strCache>
                <c:ptCount val="1"/>
                <c:pt idx="0">
                  <c:v>Ocasionalmente</c:v>
                </c:pt>
              </c:strCache>
            </c:strRef>
          </c:tx>
          <c:spPr>
            <a:solidFill>
              <a:schemeClr val="accent3">
                <a:lumMod val="60000"/>
                <a:lumOff val="40000"/>
              </a:schemeClr>
            </a:solidFill>
          </c:spPr>
          <c:invertIfNegative val="0"/>
          <c:dLbls>
            <c:dLbl>
              <c:idx val="0"/>
              <c:layout>
                <c:manualLayout>
                  <c:x val="4.6957027479659179E-3"/>
                  <c:y val="1.1119850455070125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0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Hoja1!$F$2:$F$12</c:f>
              <c:numCache>
                <c:formatCode>###0.0%</c:formatCode>
                <c:ptCount val="11"/>
                <c:pt idx="0">
                  <c:v>6.097560975609756E-2</c:v>
                </c:pt>
                <c:pt idx="1">
                  <c:v>0.12837837837837837</c:v>
                </c:pt>
                <c:pt idx="3">
                  <c:v>0.43478260869565244</c:v>
                </c:pt>
                <c:pt idx="4">
                  <c:v>0.35000000000000014</c:v>
                </c:pt>
                <c:pt idx="6">
                  <c:v>0.31111111111111112</c:v>
                </c:pt>
                <c:pt idx="7">
                  <c:v>0.39682539682539703</c:v>
                </c:pt>
                <c:pt idx="9">
                  <c:v>0.57142857142857184</c:v>
                </c:pt>
                <c:pt idx="10">
                  <c:v>0.55555555555555569</c:v>
                </c:pt>
              </c:numCache>
            </c:numRef>
          </c:val>
        </c:ser>
        <c:ser>
          <c:idx val="5"/>
          <c:order val="5"/>
          <c:tx>
            <c:strRef>
              <c:f>Hoja1!$G$1</c:f>
              <c:strCache>
                <c:ptCount val="1"/>
                <c:pt idx="0">
                  <c:v>Nunca</c:v>
                </c:pt>
              </c:strCache>
            </c:strRef>
          </c:tx>
          <c:spPr>
            <a:solidFill>
              <a:schemeClr val="bg1">
                <a:lumMod val="65000"/>
              </a:schemeClr>
            </a:solidFill>
          </c:spPr>
          <c:invertIfNegative val="0"/>
          <c:dLbls>
            <c:spPr>
              <a:noFill/>
              <a:ln>
                <a:noFill/>
              </a:ln>
              <a:effectLst/>
            </c:spPr>
            <c:txPr>
              <a:bodyPr/>
              <a:lstStyle/>
              <a:p>
                <a:pPr>
                  <a:defRPr sz="10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Hoja1!$G$2:$G$12</c:f>
              <c:numCache>
                <c:formatCode>General</c:formatCode>
                <c:ptCount val="11"/>
              </c:numCache>
            </c:numRef>
          </c:val>
        </c:ser>
        <c:dLbls>
          <c:showLegendKey val="0"/>
          <c:showVal val="0"/>
          <c:showCatName val="0"/>
          <c:showSerName val="0"/>
          <c:showPercent val="0"/>
          <c:showBubbleSize val="0"/>
        </c:dLbls>
        <c:gapWidth val="10"/>
        <c:overlap val="100"/>
        <c:axId val="41491456"/>
        <c:axId val="41526016"/>
      </c:barChart>
      <c:catAx>
        <c:axId val="41491456"/>
        <c:scaling>
          <c:orientation val="maxMin"/>
        </c:scaling>
        <c:delete val="0"/>
        <c:axPos val="l"/>
        <c:numFmt formatCode="General" sourceLinked="1"/>
        <c:majorTickMark val="out"/>
        <c:minorTickMark val="none"/>
        <c:tickLblPos val="nextTo"/>
        <c:txPr>
          <a:bodyPr/>
          <a:lstStyle/>
          <a:p>
            <a:pPr>
              <a:defRPr sz="1100" b="1">
                <a:solidFill>
                  <a:schemeClr val="tx2"/>
                </a:solidFill>
              </a:defRPr>
            </a:pPr>
            <a:endParaRPr lang="es-ES"/>
          </a:p>
        </c:txPr>
        <c:crossAx val="41526016"/>
        <c:crosses val="autoZero"/>
        <c:auto val="1"/>
        <c:lblAlgn val="ctr"/>
        <c:lblOffset val="100"/>
        <c:noMultiLvlLbl val="0"/>
      </c:catAx>
      <c:valAx>
        <c:axId val="41526016"/>
        <c:scaling>
          <c:orientation val="minMax"/>
        </c:scaling>
        <c:delete val="1"/>
        <c:axPos val="t"/>
        <c:numFmt formatCode="0%" sourceLinked="1"/>
        <c:majorTickMark val="out"/>
        <c:minorTickMark val="none"/>
        <c:tickLblPos val="none"/>
        <c:crossAx val="41491456"/>
        <c:crosses val="autoZero"/>
        <c:crossBetween val="between"/>
      </c:valAx>
    </c:plotArea>
    <c:plotVisOnly val="1"/>
    <c:dispBlanksAs val="gap"/>
    <c:showDLblsOverMax val="0"/>
  </c:chart>
  <c:txPr>
    <a:bodyPr/>
    <a:lstStyle/>
    <a:p>
      <a:pPr>
        <a:defRPr sz="1400"/>
      </a:pPr>
      <a:endParaRPr lang="es-E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Hoja1!$B$1</c:f>
              <c:strCache>
                <c:ptCount val="1"/>
                <c:pt idx="0">
                  <c:v>Todos los días</c:v>
                </c:pt>
              </c:strCache>
            </c:strRef>
          </c:tx>
          <c:spPr>
            <a:solidFill>
              <a:schemeClr val="tx2">
                <a:lumMod val="20000"/>
                <a:lumOff val="80000"/>
              </a:schemeClr>
            </a:solidFill>
          </c:spPr>
          <c:invertIfNegative val="0"/>
          <c:dLbls>
            <c:spPr>
              <a:noFill/>
              <a:ln>
                <a:noFill/>
              </a:ln>
              <a:effectLst/>
            </c:spPr>
            <c:txPr>
              <a:bodyPr/>
              <a:lstStyle/>
              <a:p>
                <a:pPr>
                  <a:defRPr sz="1000" b="1">
                    <a:solidFill>
                      <a:schemeClr val="tx2"/>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Hoja1!$B$2:$B$12</c:f>
              <c:numCache>
                <c:formatCode>###0.0%</c:formatCode>
                <c:ptCount val="11"/>
                <c:pt idx="0">
                  <c:v>0.64444444444444482</c:v>
                </c:pt>
                <c:pt idx="1">
                  <c:v>0.60606060606060641</c:v>
                </c:pt>
                <c:pt idx="3">
                  <c:v>0.64444444444444482</c:v>
                </c:pt>
                <c:pt idx="4">
                  <c:v>0.5595854922279796</c:v>
                </c:pt>
                <c:pt idx="6">
                  <c:v>0.22500000000000001</c:v>
                </c:pt>
                <c:pt idx="7">
                  <c:v>0.62222222222222223</c:v>
                </c:pt>
                <c:pt idx="9">
                  <c:v>0.26666666666666683</c:v>
                </c:pt>
                <c:pt idx="10">
                  <c:v>0.72972972972972971</c:v>
                </c:pt>
              </c:numCache>
            </c:numRef>
          </c:val>
        </c:ser>
        <c:ser>
          <c:idx val="1"/>
          <c:order val="1"/>
          <c:tx>
            <c:strRef>
              <c:f>Hoja1!$C$1</c:f>
              <c:strCache>
                <c:ptCount val="1"/>
                <c:pt idx="0">
                  <c:v>Entre 4 y 6 veces por semana</c:v>
                </c:pt>
              </c:strCache>
            </c:strRef>
          </c:tx>
          <c:spPr>
            <a:solidFill>
              <a:schemeClr val="accent1">
                <a:lumMod val="60000"/>
                <a:lumOff val="40000"/>
              </a:schemeClr>
            </a:solidFill>
          </c:spPr>
          <c:invertIfNegative val="0"/>
          <c:dLbls>
            <c:spPr>
              <a:noFill/>
              <a:ln>
                <a:noFill/>
              </a:ln>
              <a:effectLst/>
            </c:spPr>
            <c:txPr>
              <a:bodyPr/>
              <a:lstStyle/>
              <a:p>
                <a:pPr>
                  <a:defRPr sz="10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Hoja1!$C$2:$C$12</c:f>
              <c:numCache>
                <c:formatCode>###0.0%</c:formatCode>
                <c:ptCount val="11"/>
                <c:pt idx="0">
                  <c:v>0.1111111111111111</c:v>
                </c:pt>
                <c:pt idx="1">
                  <c:v>0.12626262626262627</c:v>
                </c:pt>
                <c:pt idx="3">
                  <c:v>0.13333333333333341</c:v>
                </c:pt>
                <c:pt idx="4">
                  <c:v>9.3264248704663322E-2</c:v>
                </c:pt>
                <c:pt idx="6">
                  <c:v>0.1</c:v>
                </c:pt>
                <c:pt idx="7">
                  <c:v>4.4444444444444481E-2</c:v>
                </c:pt>
                <c:pt idx="9">
                  <c:v>0.13333333333333341</c:v>
                </c:pt>
                <c:pt idx="10">
                  <c:v>8.1081081081081086E-2</c:v>
                </c:pt>
              </c:numCache>
            </c:numRef>
          </c:val>
        </c:ser>
        <c:ser>
          <c:idx val="2"/>
          <c:order val="2"/>
          <c:tx>
            <c:strRef>
              <c:f>Hoja1!$D$1</c:f>
              <c:strCache>
                <c:ptCount val="1"/>
                <c:pt idx="0">
                  <c:v>Entre 2 y 3 veces por semana</c:v>
                </c:pt>
              </c:strCache>
            </c:strRef>
          </c:tx>
          <c:spPr>
            <a:solidFill>
              <a:schemeClr val="accent6">
                <a:lumMod val="60000"/>
                <a:lumOff val="40000"/>
              </a:schemeClr>
            </a:solidFill>
          </c:spPr>
          <c:invertIfNegative val="0"/>
          <c:dLbls>
            <c:dLbl>
              <c:idx val="7"/>
              <c:layout>
                <c:manualLayout>
                  <c:x val="2.8088608871097799E-2"/>
                  <c:y val="0"/>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0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Hoja1!$D$2:$D$12</c:f>
              <c:numCache>
                <c:formatCode>###0.0%</c:formatCode>
                <c:ptCount val="11"/>
                <c:pt idx="0">
                  <c:v>6.666666666666668E-2</c:v>
                </c:pt>
                <c:pt idx="1">
                  <c:v>0.1161616161616162</c:v>
                </c:pt>
                <c:pt idx="3">
                  <c:v>4.4444444444444481E-2</c:v>
                </c:pt>
                <c:pt idx="4">
                  <c:v>0.16062176165803102</c:v>
                </c:pt>
                <c:pt idx="6">
                  <c:v>0.05</c:v>
                </c:pt>
                <c:pt idx="7">
                  <c:v>4.4444444444444481E-2</c:v>
                </c:pt>
                <c:pt idx="9">
                  <c:v>0.26666666666666683</c:v>
                </c:pt>
                <c:pt idx="10">
                  <c:v>8.1081081081081086E-2</c:v>
                </c:pt>
              </c:numCache>
            </c:numRef>
          </c:val>
        </c:ser>
        <c:ser>
          <c:idx val="3"/>
          <c:order val="3"/>
          <c:tx>
            <c:strRef>
              <c:f>Hoja1!$E$1</c:f>
              <c:strCache>
                <c:ptCount val="1"/>
                <c:pt idx="0">
                  <c:v>1 vez a la semana</c:v>
                </c:pt>
              </c:strCache>
            </c:strRef>
          </c:tx>
          <c:spPr>
            <a:solidFill>
              <a:schemeClr val="accent5">
                <a:lumMod val="60000"/>
                <a:lumOff val="40000"/>
              </a:schemeClr>
            </a:solidFill>
          </c:spPr>
          <c:invertIfNegative val="0"/>
          <c:dLbls>
            <c:dLbl>
              <c:idx val="3"/>
              <c:layout>
                <c:manualLayout>
                  <c:x val="4.6814348118496352E-3"/>
                  <c:y val="2.5946220444519719E-2"/>
                </c:manualLayout>
              </c:layout>
              <c:showLegendKey val="0"/>
              <c:showVal val="1"/>
              <c:showCatName val="0"/>
              <c:showSerName val="0"/>
              <c:showPercent val="0"/>
              <c:showBubbleSize val="0"/>
              <c:extLst>
                <c:ext xmlns:c15="http://schemas.microsoft.com/office/drawing/2012/chart" uri="{CE6537A1-D6FC-4f65-9D91-7224C49458BB}"/>
              </c:extLst>
            </c:dLbl>
            <c:dLbl>
              <c:idx val="7"/>
              <c:delete val="1"/>
              <c:extLst>
                <c:ext xmlns:c15="http://schemas.microsoft.com/office/drawing/2012/chart" uri="{CE6537A1-D6FC-4f65-9D91-7224C49458BB}"/>
              </c:extLst>
            </c:dLbl>
            <c:spPr>
              <a:noFill/>
              <a:ln>
                <a:noFill/>
              </a:ln>
              <a:effectLst/>
            </c:spPr>
            <c:txPr>
              <a:bodyPr/>
              <a:lstStyle/>
              <a:p>
                <a:pPr>
                  <a:defRPr sz="10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Hoja1!$E$2:$E$12</c:f>
              <c:numCache>
                <c:formatCode>###0.0%</c:formatCode>
                <c:ptCount val="11"/>
                <c:pt idx="0">
                  <c:v>8.8888888888888934E-2</c:v>
                </c:pt>
                <c:pt idx="1">
                  <c:v>3.0303030303030311E-2</c:v>
                </c:pt>
                <c:pt idx="3">
                  <c:v>4.4444444444444481E-2</c:v>
                </c:pt>
                <c:pt idx="4">
                  <c:v>2.0725388601036274E-2</c:v>
                </c:pt>
                <c:pt idx="6">
                  <c:v>0.25</c:v>
                </c:pt>
                <c:pt idx="7">
                  <c:v>0</c:v>
                </c:pt>
                <c:pt idx="9">
                  <c:v>6.666666666666668E-2</c:v>
                </c:pt>
                <c:pt idx="10">
                  <c:v>5.4054054054054078E-2</c:v>
                </c:pt>
              </c:numCache>
            </c:numRef>
          </c:val>
        </c:ser>
        <c:ser>
          <c:idx val="4"/>
          <c:order val="4"/>
          <c:tx>
            <c:strRef>
              <c:f>Hoja1!$F$1</c:f>
              <c:strCache>
                <c:ptCount val="1"/>
                <c:pt idx="0">
                  <c:v>Ocasionalmente</c:v>
                </c:pt>
              </c:strCache>
            </c:strRef>
          </c:tx>
          <c:spPr>
            <a:solidFill>
              <a:schemeClr val="accent3">
                <a:lumMod val="60000"/>
                <a:lumOff val="40000"/>
              </a:schemeClr>
            </a:solidFill>
          </c:spPr>
          <c:invertIfNegative val="0"/>
          <c:dLbls>
            <c:spPr>
              <a:noFill/>
              <a:ln>
                <a:noFill/>
              </a:ln>
              <a:effectLst/>
            </c:spPr>
            <c:txPr>
              <a:bodyPr/>
              <a:lstStyle/>
              <a:p>
                <a:pPr>
                  <a:defRPr sz="10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Hoja1!$F$2:$F$12</c:f>
              <c:numCache>
                <c:formatCode>###0.0%</c:formatCode>
                <c:ptCount val="11"/>
                <c:pt idx="0">
                  <c:v>8.8888888888888934E-2</c:v>
                </c:pt>
                <c:pt idx="1">
                  <c:v>0.12121212121212126</c:v>
                </c:pt>
                <c:pt idx="3">
                  <c:v>0.13333333333333341</c:v>
                </c:pt>
                <c:pt idx="4">
                  <c:v>0.16580310880829024</c:v>
                </c:pt>
                <c:pt idx="6">
                  <c:v>0.37500000000000017</c:v>
                </c:pt>
                <c:pt idx="7">
                  <c:v>0.28888888888888919</c:v>
                </c:pt>
                <c:pt idx="9">
                  <c:v>0.26666666666666683</c:v>
                </c:pt>
                <c:pt idx="10">
                  <c:v>5.4054054054054078E-2</c:v>
                </c:pt>
              </c:numCache>
            </c:numRef>
          </c:val>
        </c:ser>
        <c:ser>
          <c:idx val="5"/>
          <c:order val="5"/>
          <c:tx>
            <c:strRef>
              <c:f>Hoja1!$G$1</c:f>
              <c:strCache>
                <c:ptCount val="1"/>
                <c:pt idx="0">
                  <c:v>Nunca</c:v>
                </c:pt>
              </c:strCache>
            </c:strRef>
          </c:tx>
          <c:spPr>
            <a:solidFill>
              <a:schemeClr val="bg1">
                <a:lumMod val="65000"/>
              </a:schemeClr>
            </a:solidFill>
          </c:spPr>
          <c:invertIfNegative val="0"/>
          <c:dLbls>
            <c:spPr>
              <a:noFill/>
              <a:ln>
                <a:noFill/>
              </a:ln>
              <a:effectLst/>
            </c:spPr>
            <c:txPr>
              <a:bodyPr/>
              <a:lstStyle/>
              <a:p>
                <a:pPr>
                  <a:defRPr sz="10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Hoja1!$A$2:$A$12</c:f>
              <c:numCache>
                <c:formatCode>General</c:formatCode>
                <c:ptCount val="11"/>
                <c:pt idx="0">
                  <c:v>2013</c:v>
                </c:pt>
                <c:pt idx="1">
                  <c:v>2014</c:v>
                </c:pt>
                <c:pt idx="3">
                  <c:v>2013</c:v>
                </c:pt>
                <c:pt idx="4">
                  <c:v>2014</c:v>
                </c:pt>
                <c:pt idx="6">
                  <c:v>2013</c:v>
                </c:pt>
                <c:pt idx="7">
                  <c:v>2014</c:v>
                </c:pt>
                <c:pt idx="9">
                  <c:v>2013</c:v>
                </c:pt>
                <c:pt idx="10">
                  <c:v>2014</c:v>
                </c:pt>
              </c:numCache>
            </c:numRef>
          </c:cat>
          <c:val>
            <c:numRef>
              <c:f>Hoja1!$G$2:$G$12</c:f>
              <c:numCache>
                <c:formatCode>General</c:formatCode>
                <c:ptCount val="11"/>
              </c:numCache>
            </c:numRef>
          </c:val>
        </c:ser>
        <c:dLbls>
          <c:showLegendKey val="0"/>
          <c:showVal val="0"/>
          <c:showCatName val="0"/>
          <c:showSerName val="0"/>
          <c:showPercent val="0"/>
          <c:showBubbleSize val="0"/>
        </c:dLbls>
        <c:gapWidth val="10"/>
        <c:overlap val="100"/>
        <c:axId val="41917824"/>
        <c:axId val="41813120"/>
      </c:barChart>
      <c:catAx>
        <c:axId val="41917824"/>
        <c:scaling>
          <c:orientation val="maxMin"/>
        </c:scaling>
        <c:delete val="0"/>
        <c:axPos val="l"/>
        <c:numFmt formatCode="General" sourceLinked="1"/>
        <c:majorTickMark val="out"/>
        <c:minorTickMark val="none"/>
        <c:tickLblPos val="nextTo"/>
        <c:txPr>
          <a:bodyPr/>
          <a:lstStyle/>
          <a:p>
            <a:pPr>
              <a:defRPr sz="1100" b="1">
                <a:solidFill>
                  <a:schemeClr val="tx2"/>
                </a:solidFill>
              </a:defRPr>
            </a:pPr>
            <a:endParaRPr lang="es-ES"/>
          </a:p>
        </c:txPr>
        <c:crossAx val="41813120"/>
        <c:crosses val="autoZero"/>
        <c:auto val="1"/>
        <c:lblAlgn val="ctr"/>
        <c:lblOffset val="100"/>
        <c:noMultiLvlLbl val="0"/>
      </c:catAx>
      <c:valAx>
        <c:axId val="41813120"/>
        <c:scaling>
          <c:orientation val="minMax"/>
        </c:scaling>
        <c:delete val="1"/>
        <c:axPos val="t"/>
        <c:numFmt formatCode="0%" sourceLinked="1"/>
        <c:majorTickMark val="out"/>
        <c:minorTickMark val="none"/>
        <c:tickLblPos val="none"/>
        <c:crossAx val="41917824"/>
        <c:crosses val="autoZero"/>
        <c:crossBetween val="between"/>
      </c:valAx>
    </c:plotArea>
    <c:plotVisOnly val="1"/>
    <c:dispBlanksAs val="gap"/>
    <c:showDLblsOverMax val="0"/>
  </c:chart>
  <c:txPr>
    <a:bodyPr/>
    <a:lstStyle/>
    <a:p>
      <a:pPr>
        <a:defRPr sz="1400"/>
      </a:pPr>
      <a:endParaRPr lang="es-E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829066750867838"/>
          <c:y val="4.1116617853559551E-2"/>
          <c:w val="0.52170933249132223"/>
          <c:h val="0.91776676429288051"/>
        </c:manualLayout>
      </c:layout>
      <c:barChart>
        <c:barDir val="bar"/>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dLbl>
              <c:idx val="0"/>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7"/>
              <c:delete val="1"/>
              <c:extLst>
                <c:ext xmlns:c15="http://schemas.microsoft.com/office/drawing/2012/chart" uri="{CE6537A1-D6FC-4f65-9D91-7224C49458BB}"/>
              </c:extLst>
            </c:dLbl>
            <c:spPr>
              <a:noFill/>
              <a:ln>
                <a:noFill/>
              </a:ln>
              <a:effectLst/>
            </c:spPr>
            <c:txPr>
              <a:bodyPr/>
              <a:lstStyle/>
              <a:p>
                <a:pPr>
                  <a:defRPr sz="900">
                    <a:solidFill>
                      <a:schemeClr val="tx2"/>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Hoja1!$A$2:$A$14</c:f>
              <c:strCache>
                <c:ptCount val="13"/>
                <c:pt idx="0">
                  <c:v>Adelantar un trámite </c:v>
                </c:pt>
                <c:pt idx="1">
                  <c:v>Conocer los resultados, avances e iniciativas del gobierno </c:v>
                </c:pt>
                <c:pt idx="2">
                  <c:v>Aportar en la construcción de las  políticas públicas / Formular planes de desarrollo</c:v>
                </c:pt>
                <c:pt idx="3">
                  <c:v>Hacer llegar propuestas y/o iniciativas al gobierno/ Proponer soluciones de problemas que lo afectan </c:v>
                </c:pt>
                <c:pt idx="4">
                  <c:v>Consultar un informe de rendición de cuentas </c:v>
                </c:pt>
                <c:pt idx="5">
                  <c:v>Debatir los temas que son de interés para los colombianos </c:v>
                </c:pt>
                <c:pt idx="6">
                  <c:v>Hacer seguimiento / vigilar / controlar las acciones del gobierno </c:v>
                </c:pt>
                <c:pt idx="7">
                  <c:v>Asistir a una audiencia pública de rendición de cuentas en vivo </c:v>
                </c:pt>
                <c:pt idx="8">
                  <c:v>Plantear inquietudes al gobierno </c:v>
                </c:pt>
                <c:pt idx="9">
                  <c:v>Votar en la toma de decisiones que consulta la entidad </c:v>
                </c:pt>
                <c:pt idx="10">
                  <c:v>Conocer las aspiraciones del ciudadano</c:v>
                </c:pt>
                <c:pt idx="11">
                  <c:v>Manifestar necesidades para que la entidad las priorice</c:v>
                </c:pt>
                <c:pt idx="12">
                  <c:v>Opinar sobre proyectos normativos o regulatorios/ Formulación de reglamentación</c:v>
                </c:pt>
              </c:strCache>
            </c:strRef>
          </c:cat>
          <c:val>
            <c:numRef>
              <c:f>Hoja1!$B$2:$B$14</c:f>
              <c:numCache>
                <c:formatCode>###0.0%</c:formatCode>
                <c:ptCount val="13"/>
                <c:pt idx="0">
                  <c:v>0</c:v>
                </c:pt>
                <c:pt idx="1">
                  <c:v>0.77800000000000014</c:v>
                </c:pt>
                <c:pt idx="2">
                  <c:v>0.4</c:v>
                </c:pt>
                <c:pt idx="3">
                  <c:v>0.43300000000000005</c:v>
                </c:pt>
                <c:pt idx="4">
                  <c:v>0</c:v>
                </c:pt>
                <c:pt idx="5">
                  <c:v>0.3670000000000001</c:v>
                </c:pt>
                <c:pt idx="6">
                  <c:v>0.44400000000000001</c:v>
                </c:pt>
                <c:pt idx="7">
                  <c:v>0</c:v>
                </c:pt>
                <c:pt idx="8">
                  <c:v>0.45600000000000002</c:v>
                </c:pt>
                <c:pt idx="9">
                  <c:v>0.13</c:v>
                </c:pt>
                <c:pt idx="10">
                  <c:v>0.35600000000000004</c:v>
                </c:pt>
                <c:pt idx="11">
                  <c:v>0.34400000000000003</c:v>
                </c:pt>
                <c:pt idx="12">
                  <c:v>0.33300000000000007</c:v>
                </c:pt>
              </c:numCache>
            </c:numRef>
          </c:val>
        </c:ser>
        <c:ser>
          <c:idx val="1"/>
          <c:order val="1"/>
          <c:tx>
            <c:strRef>
              <c:f>Hoja1!$C$1</c:f>
              <c:strCache>
                <c:ptCount val="1"/>
                <c:pt idx="0">
                  <c:v>2014</c:v>
                </c:pt>
              </c:strCache>
            </c:strRef>
          </c:tx>
          <c:spPr>
            <a:solidFill>
              <a:schemeClr val="accent4">
                <a:lumMod val="60000"/>
                <a:lumOff val="40000"/>
              </a:schemeClr>
            </a:solidFill>
          </c:spPr>
          <c:invertIfNegative val="0"/>
          <c:dLbls>
            <c:dLbl>
              <c:idx val="10"/>
              <c:delete val="1"/>
              <c:extLst>
                <c:ext xmlns:c15="http://schemas.microsoft.com/office/drawing/2012/chart" uri="{CE6537A1-D6FC-4f65-9D91-7224C49458BB}"/>
              </c:extLst>
            </c:dLbl>
            <c:dLbl>
              <c:idx val="11"/>
              <c:delete val="1"/>
              <c:extLst>
                <c:ext xmlns:c15="http://schemas.microsoft.com/office/drawing/2012/chart" uri="{CE6537A1-D6FC-4f65-9D91-7224C49458BB}"/>
              </c:extLst>
            </c:dLbl>
            <c:dLbl>
              <c:idx val="12"/>
              <c:delete val="1"/>
              <c:extLst>
                <c:ext xmlns:c15="http://schemas.microsoft.com/office/drawing/2012/chart" uri="{CE6537A1-D6FC-4f65-9D91-7224C49458BB}"/>
              </c:extLst>
            </c:dLbl>
            <c:spPr>
              <a:noFill/>
              <a:ln>
                <a:noFill/>
              </a:ln>
              <a:effectLst/>
            </c:spPr>
            <c:txPr>
              <a:bodyPr/>
              <a:lstStyle/>
              <a:p>
                <a:pPr>
                  <a:defRPr sz="900">
                    <a:solidFill>
                      <a:schemeClr val="tx2"/>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Hoja1!$A$2:$A$14</c:f>
              <c:strCache>
                <c:ptCount val="13"/>
                <c:pt idx="0">
                  <c:v>Adelantar un trámite </c:v>
                </c:pt>
                <c:pt idx="1">
                  <c:v>Conocer los resultados, avances e iniciativas del gobierno </c:v>
                </c:pt>
                <c:pt idx="2">
                  <c:v>Aportar en la construcción de las  políticas públicas / Formular planes de desarrollo</c:v>
                </c:pt>
                <c:pt idx="3">
                  <c:v>Hacer llegar propuestas y/o iniciativas al gobierno/ Proponer soluciones de problemas que lo afectan </c:v>
                </c:pt>
                <c:pt idx="4">
                  <c:v>Consultar un informe de rendición de cuentas </c:v>
                </c:pt>
                <c:pt idx="5">
                  <c:v>Debatir los temas que son de interés para los colombianos </c:v>
                </c:pt>
                <c:pt idx="6">
                  <c:v>Hacer seguimiento / vigilar / controlar las acciones del gobierno </c:v>
                </c:pt>
                <c:pt idx="7">
                  <c:v>Asistir a una audiencia pública de rendición de cuentas en vivo </c:v>
                </c:pt>
                <c:pt idx="8">
                  <c:v>Plantear inquietudes al gobierno </c:v>
                </c:pt>
                <c:pt idx="9">
                  <c:v>Votar en la toma de decisiones que consulta la entidad </c:v>
                </c:pt>
                <c:pt idx="10">
                  <c:v>Conocer las aspiraciones del ciudadano</c:v>
                </c:pt>
                <c:pt idx="11">
                  <c:v>Manifestar necesidades para que la entidad las priorice</c:v>
                </c:pt>
                <c:pt idx="12">
                  <c:v>Opinar sobre proyectos normativos o regulatorios/ Formulación de reglamentación</c:v>
                </c:pt>
              </c:strCache>
            </c:strRef>
          </c:cat>
          <c:val>
            <c:numRef>
              <c:f>Hoja1!$C$2:$C$14</c:f>
              <c:numCache>
                <c:formatCode>###0.0%</c:formatCode>
                <c:ptCount val="13"/>
                <c:pt idx="0">
                  <c:v>0.44900000000000001</c:v>
                </c:pt>
                <c:pt idx="1">
                  <c:v>0.44400000000000001</c:v>
                </c:pt>
                <c:pt idx="2">
                  <c:v>0.41400000000000003</c:v>
                </c:pt>
                <c:pt idx="3">
                  <c:v>0.31300000000000006</c:v>
                </c:pt>
                <c:pt idx="4">
                  <c:v>0.28300000000000003</c:v>
                </c:pt>
                <c:pt idx="5">
                  <c:v>0.26700000000000002</c:v>
                </c:pt>
                <c:pt idx="6">
                  <c:v>0.251</c:v>
                </c:pt>
                <c:pt idx="7">
                  <c:v>0.251</c:v>
                </c:pt>
                <c:pt idx="8">
                  <c:v>0.193</c:v>
                </c:pt>
                <c:pt idx="9">
                  <c:v>0.11</c:v>
                </c:pt>
                <c:pt idx="10">
                  <c:v>0</c:v>
                </c:pt>
                <c:pt idx="11">
                  <c:v>0</c:v>
                </c:pt>
                <c:pt idx="12">
                  <c:v>0</c:v>
                </c:pt>
              </c:numCache>
            </c:numRef>
          </c:val>
        </c:ser>
        <c:dLbls>
          <c:showLegendKey val="0"/>
          <c:showVal val="0"/>
          <c:showCatName val="0"/>
          <c:showSerName val="0"/>
          <c:showPercent val="0"/>
          <c:showBubbleSize val="0"/>
        </c:dLbls>
        <c:gapWidth val="10"/>
        <c:axId val="42074112"/>
        <c:axId val="42075648"/>
      </c:barChart>
      <c:catAx>
        <c:axId val="42074112"/>
        <c:scaling>
          <c:orientation val="maxMin"/>
        </c:scaling>
        <c:delete val="1"/>
        <c:axPos val="l"/>
        <c:numFmt formatCode="General" sourceLinked="0"/>
        <c:majorTickMark val="out"/>
        <c:minorTickMark val="none"/>
        <c:tickLblPos val="none"/>
        <c:crossAx val="42075648"/>
        <c:crosses val="autoZero"/>
        <c:auto val="1"/>
        <c:lblAlgn val="ctr"/>
        <c:lblOffset val="100"/>
        <c:noMultiLvlLbl val="0"/>
      </c:catAx>
      <c:valAx>
        <c:axId val="42075648"/>
        <c:scaling>
          <c:orientation val="minMax"/>
        </c:scaling>
        <c:delete val="1"/>
        <c:axPos val="t"/>
        <c:numFmt formatCode="###0.0%" sourceLinked="1"/>
        <c:majorTickMark val="out"/>
        <c:minorTickMark val="none"/>
        <c:tickLblPos val="none"/>
        <c:crossAx val="42074112"/>
        <c:crosses val="autoZero"/>
        <c:crossBetween val="between"/>
      </c:valAx>
    </c:plotArea>
    <c:plotVisOnly val="1"/>
    <c:dispBlanksAs val="gap"/>
    <c:showDLblsOverMax val="0"/>
  </c:chart>
  <c:txPr>
    <a:bodyPr/>
    <a:lstStyle/>
    <a:p>
      <a:pPr>
        <a:defRPr sz="1050"/>
      </a:pPr>
      <a:endParaRPr lang="es-E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Hoja1!$B$1</c:f>
              <c:strCache>
                <c:ptCount val="1"/>
                <c:pt idx="0">
                  <c:v>Columna1</c:v>
                </c:pt>
              </c:strCache>
            </c:strRef>
          </c:tx>
          <c:dPt>
            <c:idx val="0"/>
            <c:bubble3D val="0"/>
            <c:spPr>
              <a:solidFill>
                <a:schemeClr val="accent3">
                  <a:lumMod val="60000"/>
                  <a:lumOff val="40000"/>
                </a:schemeClr>
              </a:solidFill>
            </c:spPr>
          </c:dPt>
          <c:dPt>
            <c:idx val="1"/>
            <c:bubble3D val="0"/>
            <c:spPr>
              <a:solidFill>
                <a:schemeClr val="accent4">
                  <a:lumMod val="60000"/>
                  <a:lumOff val="40000"/>
                </a:schemeClr>
              </a:solidFill>
            </c:spPr>
          </c:dPt>
          <c:dLbls>
            <c:dLbl>
              <c:idx val="0"/>
              <c:layout>
                <c:manualLayout>
                  <c:x val="-2.8561907029699917E-2"/>
                  <c:y val="-1.196760923730383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1.3573593303135008E-3"/>
                  <c:y val="1.032591428236986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0.93333333333333324</c:v>
                </c:pt>
                <c:pt idx="1">
                  <c:v>6.666666666666668E-2</c:v>
                </c:pt>
              </c:numCache>
            </c:numRef>
          </c:val>
        </c:ser>
        <c:dLbls>
          <c:showLegendKey val="0"/>
          <c:showVal val="0"/>
          <c:showCatName val="0"/>
          <c:showSerName val="0"/>
          <c:showPercent val="0"/>
          <c:showBubbleSize val="0"/>
          <c:showLeaderLines val="1"/>
        </c:dLbls>
        <c:firstSliceAng val="0"/>
        <c:holeSize val="50"/>
      </c:doughnutChart>
    </c:plotArea>
    <c:plotVisOnly val="1"/>
    <c:dispBlanksAs val="zero"/>
    <c:showDLblsOverMax val="0"/>
  </c:chart>
  <c:txPr>
    <a:bodyPr/>
    <a:lstStyle/>
    <a:p>
      <a:pPr>
        <a:defRPr sz="1200" b="1" i="0">
          <a:solidFill>
            <a:schemeClr val="bg1"/>
          </a:solidFill>
        </a:defRPr>
      </a:pPr>
      <a:endParaRPr lang="es-E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Hoja1!$B$1</c:f>
              <c:strCache>
                <c:ptCount val="1"/>
                <c:pt idx="0">
                  <c:v>Columna1</c:v>
                </c:pt>
              </c:strCache>
            </c:strRef>
          </c:tx>
          <c:dPt>
            <c:idx val="0"/>
            <c:bubble3D val="0"/>
            <c:spPr>
              <a:solidFill>
                <a:schemeClr val="accent3">
                  <a:lumMod val="60000"/>
                  <a:lumOff val="40000"/>
                </a:schemeClr>
              </a:solidFill>
            </c:spPr>
          </c:dPt>
          <c:dPt>
            <c:idx val="1"/>
            <c:bubble3D val="0"/>
            <c:spPr>
              <a:solidFill>
                <a:schemeClr val="accent4">
                  <a:lumMod val="60000"/>
                  <a:lumOff val="40000"/>
                </a:schemeClr>
              </a:solidFill>
            </c:spPr>
          </c:dPt>
          <c:dLbls>
            <c:dLbl>
              <c:idx val="0"/>
              <c:layout>
                <c:manualLayout>
                  <c:x val="-9.6080110782458469E-2"/>
                  <c:y val="6.6581244460794956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1.2017848533696557E-2"/>
                  <c:y val="-1.045969130950988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0.79411764705882371</c:v>
                </c:pt>
                <c:pt idx="1">
                  <c:v>0.20588235294117646</c:v>
                </c:pt>
              </c:numCache>
            </c:numRef>
          </c:val>
        </c:ser>
        <c:dLbls>
          <c:showLegendKey val="0"/>
          <c:showVal val="0"/>
          <c:showCatName val="0"/>
          <c:showSerName val="0"/>
          <c:showPercent val="0"/>
          <c:showBubbleSize val="0"/>
          <c:showLeaderLines val="1"/>
        </c:dLbls>
        <c:firstSliceAng val="0"/>
        <c:holeSize val="50"/>
      </c:doughnutChart>
    </c:plotArea>
    <c:plotVisOnly val="1"/>
    <c:dispBlanksAs val="zero"/>
    <c:showDLblsOverMax val="0"/>
  </c:chart>
  <c:txPr>
    <a:bodyPr/>
    <a:lstStyle/>
    <a:p>
      <a:pPr>
        <a:defRPr sz="1200" b="1" i="0">
          <a:solidFill>
            <a:schemeClr val="bg1"/>
          </a:solidFill>
        </a:defRPr>
      </a:pPr>
      <a:endParaRPr lang="es-E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6309042684862333"/>
          <c:y val="3.7308888755950204E-2"/>
          <c:w val="0.7110832080375642"/>
          <c:h val="0.92538222248809965"/>
        </c:manualLayout>
      </c:layout>
      <c:barChart>
        <c:barDir val="bar"/>
        <c:grouping val="percentStacked"/>
        <c:varyColors val="0"/>
        <c:ser>
          <c:idx val="0"/>
          <c:order val="0"/>
          <c:tx>
            <c:strRef>
              <c:f>Hoja1!$B$1</c:f>
              <c:strCache>
                <c:ptCount val="1"/>
                <c:pt idx="0">
                  <c:v>De acuerdo</c:v>
                </c:pt>
              </c:strCache>
            </c:strRef>
          </c:tx>
          <c:spPr>
            <a:solidFill>
              <a:schemeClr val="tx2">
                <a:lumMod val="40000"/>
                <a:lumOff val="60000"/>
              </a:schemeClr>
            </a:solidFill>
          </c:spPr>
          <c:invertIfNegative val="0"/>
          <c:dLbls>
            <c:spPr>
              <a:noFill/>
              <a:ln>
                <a:noFill/>
              </a:ln>
              <a:effectLst/>
            </c:spPr>
            <c:txPr>
              <a:bodyPr/>
              <a:lstStyle/>
              <a:p>
                <a:pPr>
                  <a:defRPr sz="8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Hoja1!$A$2:$A$30</c:f>
              <c:numCache>
                <c:formatCode>General</c:formatCode>
                <c:ptCount val="29"/>
                <c:pt idx="0">
                  <c:v>2013</c:v>
                </c:pt>
                <c:pt idx="1">
                  <c:v>2014</c:v>
                </c:pt>
                <c:pt idx="3">
                  <c:v>2013</c:v>
                </c:pt>
                <c:pt idx="4">
                  <c:v>2014</c:v>
                </c:pt>
                <c:pt idx="6">
                  <c:v>2013</c:v>
                </c:pt>
                <c:pt idx="7">
                  <c:v>2014</c:v>
                </c:pt>
                <c:pt idx="9">
                  <c:v>2013</c:v>
                </c:pt>
                <c:pt idx="10">
                  <c:v>2014</c:v>
                </c:pt>
                <c:pt idx="12">
                  <c:v>2013</c:v>
                </c:pt>
                <c:pt idx="13">
                  <c:v>2014</c:v>
                </c:pt>
                <c:pt idx="15">
                  <c:v>2013</c:v>
                </c:pt>
                <c:pt idx="16">
                  <c:v>2014</c:v>
                </c:pt>
                <c:pt idx="18">
                  <c:v>2013</c:v>
                </c:pt>
                <c:pt idx="19">
                  <c:v>2014</c:v>
                </c:pt>
                <c:pt idx="21">
                  <c:v>2013</c:v>
                </c:pt>
                <c:pt idx="22">
                  <c:v>2014</c:v>
                </c:pt>
                <c:pt idx="24">
                  <c:v>2013</c:v>
                </c:pt>
                <c:pt idx="25">
                  <c:v>2014</c:v>
                </c:pt>
                <c:pt idx="27">
                  <c:v>2013</c:v>
                </c:pt>
                <c:pt idx="28">
                  <c:v>2014</c:v>
                </c:pt>
              </c:numCache>
            </c:numRef>
          </c:cat>
          <c:val>
            <c:numRef>
              <c:f>Hoja1!$B$2:$B$30</c:f>
              <c:numCache>
                <c:formatCode>###0.0%</c:formatCode>
                <c:ptCount val="29"/>
                <c:pt idx="0">
                  <c:v>0.95200000000000007</c:v>
                </c:pt>
                <c:pt idx="1">
                  <c:v>0.90900000000000003</c:v>
                </c:pt>
                <c:pt idx="3">
                  <c:v>0.92900000000000005</c:v>
                </c:pt>
                <c:pt idx="4">
                  <c:v>0.88200000000000001</c:v>
                </c:pt>
                <c:pt idx="6">
                  <c:v>0.94000000000000006</c:v>
                </c:pt>
                <c:pt idx="7">
                  <c:v>0.8620000000000001</c:v>
                </c:pt>
                <c:pt idx="9">
                  <c:v>0.88100000000000001</c:v>
                </c:pt>
                <c:pt idx="10">
                  <c:v>0.79500000000000004</c:v>
                </c:pt>
                <c:pt idx="12">
                  <c:v>0.81</c:v>
                </c:pt>
                <c:pt idx="13">
                  <c:v>0.79100000000000004</c:v>
                </c:pt>
                <c:pt idx="15">
                  <c:v>0.79800000000000004</c:v>
                </c:pt>
                <c:pt idx="16">
                  <c:v>0.77800000000000014</c:v>
                </c:pt>
                <c:pt idx="18">
                  <c:v>0.89300000000000002</c:v>
                </c:pt>
                <c:pt idx="19">
                  <c:v>0.75400000000000011</c:v>
                </c:pt>
                <c:pt idx="21">
                  <c:v>0.83300000000000007</c:v>
                </c:pt>
                <c:pt idx="22">
                  <c:v>0.69399999999999995</c:v>
                </c:pt>
                <c:pt idx="24">
                  <c:v>0.65500000000000014</c:v>
                </c:pt>
                <c:pt idx="25">
                  <c:v>0.59599999999999997</c:v>
                </c:pt>
                <c:pt idx="27">
                  <c:v>0.71400000000000008</c:v>
                </c:pt>
                <c:pt idx="28">
                  <c:v>0.56599999999999995</c:v>
                </c:pt>
              </c:numCache>
            </c:numRef>
          </c:val>
        </c:ser>
        <c:ser>
          <c:idx val="1"/>
          <c:order val="1"/>
          <c:tx>
            <c:strRef>
              <c:f>Hoja1!$C$1</c:f>
              <c:strCache>
                <c:ptCount val="1"/>
                <c:pt idx="0">
                  <c:v>En desacuerdo</c:v>
                </c:pt>
              </c:strCache>
            </c:strRef>
          </c:tx>
          <c:spPr>
            <a:solidFill>
              <a:schemeClr val="tx2"/>
            </a:solidFill>
          </c:spPr>
          <c:invertIfNegative val="0"/>
          <c:dLbls>
            <c:spPr>
              <a:noFill/>
              <a:ln>
                <a:noFill/>
              </a:ln>
              <a:effectLst/>
            </c:spPr>
            <c:txPr>
              <a:bodyPr/>
              <a:lstStyle/>
              <a:p>
                <a:pPr>
                  <a:defRPr sz="8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Hoja1!$A$2:$A$30</c:f>
              <c:numCache>
                <c:formatCode>General</c:formatCode>
                <c:ptCount val="29"/>
                <c:pt idx="0">
                  <c:v>2013</c:v>
                </c:pt>
                <c:pt idx="1">
                  <c:v>2014</c:v>
                </c:pt>
                <c:pt idx="3">
                  <c:v>2013</c:v>
                </c:pt>
                <c:pt idx="4">
                  <c:v>2014</c:v>
                </c:pt>
                <c:pt idx="6">
                  <c:v>2013</c:v>
                </c:pt>
                <c:pt idx="7">
                  <c:v>2014</c:v>
                </c:pt>
                <c:pt idx="9">
                  <c:v>2013</c:v>
                </c:pt>
                <c:pt idx="10">
                  <c:v>2014</c:v>
                </c:pt>
                <c:pt idx="12">
                  <c:v>2013</c:v>
                </c:pt>
                <c:pt idx="13">
                  <c:v>2014</c:v>
                </c:pt>
                <c:pt idx="15">
                  <c:v>2013</c:v>
                </c:pt>
                <c:pt idx="16">
                  <c:v>2014</c:v>
                </c:pt>
                <c:pt idx="18">
                  <c:v>2013</c:v>
                </c:pt>
                <c:pt idx="19">
                  <c:v>2014</c:v>
                </c:pt>
                <c:pt idx="21">
                  <c:v>2013</c:v>
                </c:pt>
                <c:pt idx="22">
                  <c:v>2014</c:v>
                </c:pt>
                <c:pt idx="24">
                  <c:v>2013</c:v>
                </c:pt>
                <c:pt idx="25">
                  <c:v>2014</c:v>
                </c:pt>
                <c:pt idx="27">
                  <c:v>2013</c:v>
                </c:pt>
                <c:pt idx="28">
                  <c:v>2014</c:v>
                </c:pt>
              </c:numCache>
            </c:numRef>
          </c:cat>
          <c:val>
            <c:numRef>
              <c:f>Hoja1!$C$2:$C$30</c:f>
              <c:numCache>
                <c:formatCode>###0.0%</c:formatCode>
                <c:ptCount val="29"/>
                <c:pt idx="0">
                  <c:v>4.8000000000000001E-2</c:v>
                </c:pt>
                <c:pt idx="1">
                  <c:v>9.1000000000000025E-2</c:v>
                </c:pt>
                <c:pt idx="3">
                  <c:v>7.0999999999999994E-2</c:v>
                </c:pt>
                <c:pt idx="4">
                  <c:v>0.11799999999999998</c:v>
                </c:pt>
                <c:pt idx="6">
                  <c:v>6.0000000000000005E-2</c:v>
                </c:pt>
                <c:pt idx="7">
                  <c:v>0.13800000000000001</c:v>
                </c:pt>
                <c:pt idx="9">
                  <c:v>0.11899999999999998</c:v>
                </c:pt>
                <c:pt idx="10">
                  <c:v>0.20500000000000002</c:v>
                </c:pt>
                <c:pt idx="12">
                  <c:v>0.19</c:v>
                </c:pt>
                <c:pt idx="13">
                  <c:v>0.20900000000000002</c:v>
                </c:pt>
                <c:pt idx="15">
                  <c:v>0.20200000000000001</c:v>
                </c:pt>
                <c:pt idx="16">
                  <c:v>0.222</c:v>
                </c:pt>
                <c:pt idx="18">
                  <c:v>0.10700000000000001</c:v>
                </c:pt>
                <c:pt idx="19">
                  <c:v>0.24600000000000002</c:v>
                </c:pt>
                <c:pt idx="21">
                  <c:v>0.16700000000000001</c:v>
                </c:pt>
                <c:pt idx="22">
                  <c:v>0.30600000000000011</c:v>
                </c:pt>
                <c:pt idx="24">
                  <c:v>0.34500000000000003</c:v>
                </c:pt>
                <c:pt idx="25">
                  <c:v>0.40400000000000008</c:v>
                </c:pt>
                <c:pt idx="27">
                  <c:v>0.28600000000000003</c:v>
                </c:pt>
                <c:pt idx="28">
                  <c:v>0.43400000000000005</c:v>
                </c:pt>
              </c:numCache>
            </c:numRef>
          </c:val>
        </c:ser>
        <c:dLbls>
          <c:showLegendKey val="0"/>
          <c:showVal val="0"/>
          <c:showCatName val="0"/>
          <c:showSerName val="0"/>
          <c:showPercent val="0"/>
          <c:showBubbleSize val="0"/>
        </c:dLbls>
        <c:gapWidth val="10"/>
        <c:overlap val="100"/>
        <c:axId val="42850176"/>
        <c:axId val="42851712"/>
      </c:barChart>
      <c:catAx>
        <c:axId val="42850176"/>
        <c:scaling>
          <c:orientation val="maxMin"/>
        </c:scaling>
        <c:delete val="0"/>
        <c:axPos val="l"/>
        <c:numFmt formatCode="General" sourceLinked="1"/>
        <c:majorTickMark val="out"/>
        <c:minorTickMark val="none"/>
        <c:tickLblPos val="nextTo"/>
        <c:txPr>
          <a:bodyPr/>
          <a:lstStyle/>
          <a:p>
            <a:pPr>
              <a:defRPr sz="700">
                <a:solidFill>
                  <a:schemeClr val="tx2"/>
                </a:solidFill>
              </a:defRPr>
            </a:pPr>
            <a:endParaRPr lang="es-ES"/>
          </a:p>
        </c:txPr>
        <c:crossAx val="42851712"/>
        <c:crosses val="autoZero"/>
        <c:auto val="1"/>
        <c:lblAlgn val="ctr"/>
        <c:lblOffset val="100"/>
        <c:noMultiLvlLbl val="0"/>
      </c:catAx>
      <c:valAx>
        <c:axId val="42851712"/>
        <c:scaling>
          <c:orientation val="minMax"/>
        </c:scaling>
        <c:delete val="1"/>
        <c:axPos val="t"/>
        <c:numFmt formatCode="0%" sourceLinked="1"/>
        <c:majorTickMark val="out"/>
        <c:minorTickMark val="none"/>
        <c:tickLblPos val="none"/>
        <c:crossAx val="42850176"/>
        <c:crosses val="autoZero"/>
        <c:crossBetween val="between"/>
      </c:valAx>
    </c:plotArea>
    <c:plotVisOnly val="1"/>
    <c:dispBlanksAs val="gap"/>
    <c:showDLblsOverMax val="0"/>
  </c:chart>
  <c:txPr>
    <a:bodyPr/>
    <a:lstStyle/>
    <a:p>
      <a:pPr>
        <a:defRPr sz="1000"/>
      </a:pPr>
      <a:endParaRPr lang="es-E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6309042684862333"/>
          <c:y val="3.7308888755950204E-2"/>
          <c:w val="0.7110832080375642"/>
          <c:h val="0.92538222248809965"/>
        </c:manualLayout>
      </c:layout>
      <c:barChart>
        <c:barDir val="bar"/>
        <c:grouping val="percentStacked"/>
        <c:varyColors val="0"/>
        <c:ser>
          <c:idx val="0"/>
          <c:order val="0"/>
          <c:tx>
            <c:strRef>
              <c:f>Hoja1!$B$1</c:f>
              <c:strCache>
                <c:ptCount val="1"/>
                <c:pt idx="0">
                  <c:v>Si</c:v>
                </c:pt>
              </c:strCache>
            </c:strRef>
          </c:tx>
          <c:spPr>
            <a:solidFill>
              <a:schemeClr val="accent3">
                <a:lumMod val="60000"/>
                <a:lumOff val="40000"/>
              </a:schemeClr>
            </a:solidFill>
          </c:spPr>
          <c:invertIfNegative val="0"/>
          <c:dLbls>
            <c:spPr>
              <a:noFill/>
              <a:ln>
                <a:noFill/>
              </a:ln>
              <a:effectLst/>
            </c:spPr>
            <c:txPr>
              <a:bodyPr/>
              <a:lstStyle/>
              <a:p>
                <a:pPr>
                  <a:defRPr sz="800" b="0">
                    <a:solidFill>
                      <a:schemeClr val="tx2"/>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Hoja1!$A$2:$A$39</c:f>
              <c:numCache>
                <c:formatCode>General</c:formatCode>
                <c:ptCount val="38"/>
                <c:pt idx="0">
                  <c:v>13</c:v>
                </c:pt>
                <c:pt idx="1">
                  <c:v>14</c:v>
                </c:pt>
                <c:pt idx="3">
                  <c:v>13</c:v>
                </c:pt>
                <c:pt idx="4">
                  <c:v>14</c:v>
                </c:pt>
                <c:pt idx="6">
                  <c:v>13</c:v>
                </c:pt>
                <c:pt idx="7">
                  <c:v>14</c:v>
                </c:pt>
                <c:pt idx="9">
                  <c:v>13</c:v>
                </c:pt>
                <c:pt idx="10">
                  <c:v>14</c:v>
                </c:pt>
                <c:pt idx="12">
                  <c:v>13</c:v>
                </c:pt>
                <c:pt idx="13">
                  <c:v>14</c:v>
                </c:pt>
                <c:pt idx="15">
                  <c:v>13</c:v>
                </c:pt>
                <c:pt idx="16">
                  <c:v>14</c:v>
                </c:pt>
                <c:pt idx="18">
                  <c:v>13</c:v>
                </c:pt>
                <c:pt idx="19">
                  <c:v>14</c:v>
                </c:pt>
                <c:pt idx="21">
                  <c:v>13</c:v>
                </c:pt>
                <c:pt idx="22">
                  <c:v>14</c:v>
                </c:pt>
                <c:pt idx="24">
                  <c:v>13</c:v>
                </c:pt>
                <c:pt idx="25">
                  <c:v>14</c:v>
                </c:pt>
                <c:pt idx="27">
                  <c:v>13</c:v>
                </c:pt>
                <c:pt idx="28">
                  <c:v>14</c:v>
                </c:pt>
                <c:pt idx="30">
                  <c:v>13</c:v>
                </c:pt>
                <c:pt idx="31">
                  <c:v>14</c:v>
                </c:pt>
                <c:pt idx="33">
                  <c:v>13</c:v>
                </c:pt>
                <c:pt idx="34">
                  <c:v>14</c:v>
                </c:pt>
                <c:pt idx="36">
                  <c:v>13</c:v>
                </c:pt>
                <c:pt idx="37">
                  <c:v>14</c:v>
                </c:pt>
              </c:numCache>
            </c:numRef>
          </c:cat>
          <c:val>
            <c:numRef>
              <c:f>Hoja1!$B$2:$B$39</c:f>
              <c:numCache>
                <c:formatCode>0.0%</c:formatCode>
                <c:ptCount val="38"/>
                <c:pt idx="0">
                  <c:v>0.92900000000000005</c:v>
                </c:pt>
                <c:pt idx="1">
                  <c:v>0.91600000000000004</c:v>
                </c:pt>
                <c:pt idx="3">
                  <c:v>0.67900000000000016</c:v>
                </c:pt>
                <c:pt idx="4">
                  <c:v>0.57199999999999995</c:v>
                </c:pt>
                <c:pt idx="6">
                  <c:v>0.47600000000000003</c:v>
                </c:pt>
                <c:pt idx="7">
                  <c:v>0.56599999999999995</c:v>
                </c:pt>
                <c:pt idx="9">
                  <c:v>0.57099999999999995</c:v>
                </c:pt>
                <c:pt idx="10">
                  <c:v>0.55200000000000005</c:v>
                </c:pt>
                <c:pt idx="12">
                  <c:v>0.36900000000000011</c:v>
                </c:pt>
                <c:pt idx="13">
                  <c:v>0.4850000000000001</c:v>
                </c:pt>
                <c:pt idx="15">
                  <c:v>0.34500000000000003</c:v>
                </c:pt>
                <c:pt idx="16">
                  <c:v>0.4210000000000001</c:v>
                </c:pt>
                <c:pt idx="18">
                  <c:v>0.35700000000000004</c:v>
                </c:pt>
                <c:pt idx="19">
                  <c:v>0.41800000000000004</c:v>
                </c:pt>
                <c:pt idx="21">
                  <c:v>0.25</c:v>
                </c:pt>
                <c:pt idx="22">
                  <c:v>0.39100000000000007</c:v>
                </c:pt>
                <c:pt idx="24">
                  <c:v>0.31000000000000005</c:v>
                </c:pt>
                <c:pt idx="25">
                  <c:v>0.3640000000000001</c:v>
                </c:pt>
                <c:pt idx="27">
                  <c:v>0.34500000000000003</c:v>
                </c:pt>
                <c:pt idx="28">
                  <c:v>0.35400000000000004</c:v>
                </c:pt>
                <c:pt idx="30">
                  <c:v>0.22600000000000001</c:v>
                </c:pt>
                <c:pt idx="31">
                  <c:v>0.32700000000000007</c:v>
                </c:pt>
                <c:pt idx="33">
                  <c:v>0.2980000000000001</c:v>
                </c:pt>
                <c:pt idx="34">
                  <c:v>0.31000000000000005</c:v>
                </c:pt>
                <c:pt idx="36">
                  <c:v>0.14300000000000002</c:v>
                </c:pt>
                <c:pt idx="37">
                  <c:v>0.23900000000000002</c:v>
                </c:pt>
              </c:numCache>
            </c:numRef>
          </c:val>
        </c:ser>
        <c:ser>
          <c:idx val="1"/>
          <c:order val="1"/>
          <c:tx>
            <c:strRef>
              <c:f>Hoja1!$C$1</c:f>
              <c:strCache>
                <c:ptCount val="1"/>
                <c:pt idx="0">
                  <c:v>No</c:v>
                </c:pt>
              </c:strCache>
            </c:strRef>
          </c:tx>
          <c:spPr>
            <a:solidFill>
              <a:schemeClr val="accent4">
                <a:lumMod val="60000"/>
                <a:lumOff val="40000"/>
              </a:schemeClr>
            </a:solidFill>
          </c:spPr>
          <c:invertIfNegative val="0"/>
          <c:dLbls>
            <c:spPr>
              <a:noFill/>
              <a:ln>
                <a:noFill/>
              </a:ln>
              <a:effectLst/>
            </c:spPr>
            <c:txPr>
              <a:bodyPr/>
              <a:lstStyle/>
              <a:p>
                <a:pPr>
                  <a:defRPr sz="800" b="0">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Hoja1!$A$2:$A$39</c:f>
              <c:numCache>
                <c:formatCode>General</c:formatCode>
                <c:ptCount val="38"/>
                <c:pt idx="0">
                  <c:v>13</c:v>
                </c:pt>
                <c:pt idx="1">
                  <c:v>14</c:v>
                </c:pt>
                <c:pt idx="3">
                  <c:v>13</c:v>
                </c:pt>
                <c:pt idx="4">
                  <c:v>14</c:v>
                </c:pt>
                <c:pt idx="6">
                  <c:v>13</c:v>
                </c:pt>
                <c:pt idx="7">
                  <c:v>14</c:v>
                </c:pt>
                <c:pt idx="9">
                  <c:v>13</c:v>
                </c:pt>
                <c:pt idx="10">
                  <c:v>14</c:v>
                </c:pt>
                <c:pt idx="12">
                  <c:v>13</c:v>
                </c:pt>
                <c:pt idx="13">
                  <c:v>14</c:v>
                </c:pt>
                <c:pt idx="15">
                  <c:v>13</c:v>
                </c:pt>
                <c:pt idx="16">
                  <c:v>14</c:v>
                </c:pt>
                <c:pt idx="18">
                  <c:v>13</c:v>
                </c:pt>
                <c:pt idx="19">
                  <c:v>14</c:v>
                </c:pt>
                <c:pt idx="21">
                  <c:v>13</c:v>
                </c:pt>
                <c:pt idx="22">
                  <c:v>14</c:v>
                </c:pt>
                <c:pt idx="24">
                  <c:v>13</c:v>
                </c:pt>
                <c:pt idx="25">
                  <c:v>14</c:v>
                </c:pt>
                <c:pt idx="27">
                  <c:v>13</c:v>
                </c:pt>
                <c:pt idx="28">
                  <c:v>14</c:v>
                </c:pt>
                <c:pt idx="30">
                  <c:v>13</c:v>
                </c:pt>
                <c:pt idx="31">
                  <c:v>14</c:v>
                </c:pt>
                <c:pt idx="33">
                  <c:v>13</c:v>
                </c:pt>
                <c:pt idx="34">
                  <c:v>14</c:v>
                </c:pt>
                <c:pt idx="36">
                  <c:v>13</c:v>
                </c:pt>
                <c:pt idx="37">
                  <c:v>14</c:v>
                </c:pt>
              </c:numCache>
            </c:numRef>
          </c:cat>
          <c:val>
            <c:numRef>
              <c:f>Hoja1!$C$2:$C$39</c:f>
              <c:numCache>
                <c:formatCode>0.0%</c:formatCode>
                <c:ptCount val="38"/>
                <c:pt idx="0">
                  <c:v>7.0999999999999994E-2</c:v>
                </c:pt>
                <c:pt idx="1">
                  <c:v>8.4000000000000019E-2</c:v>
                </c:pt>
                <c:pt idx="3">
                  <c:v>0.32100000000000006</c:v>
                </c:pt>
                <c:pt idx="4">
                  <c:v>0.4280000000000001</c:v>
                </c:pt>
                <c:pt idx="6">
                  <c:v>0.52400000000000002</c:v>
                </c:pt>
                <c:pt idx="7">
                  <c:v>0.43400000000000005</c:v>
                </c:pt>
                <c:pt idx="9">
                  <c:v>0.4290000000000001</c:v>
                </c:pt>
                <c:pt idx="10">
                  <c:v>0.44800000000000001</c:v>
                </c:pt>
                <c:pt idx="12">
                  <c:v>0.63100000000000012</c:v>
                </c:pt>
                <c:pt idx="13">
                  <c:v>0.51500000000000001</c:v>
                </c:pt>
                <c:pt idx="15">
                  <c:v>0.65500000000000014</c:v>
                </c:pt>
                <c:pt idx="16">
                  <c:v>0.57900000000000007</c:v>
                </c:pt>
                <c:pt idx="18">
                  <c:v>0.64300000000000013</c:v>
                </c:pt>
                <c:pt idx="19">
                  <c:v>0.58199999999999996</c:v>
                </c:pt>
                <c:pt idx="21">
                  <c:v>0.75000000000000011</c:v>
                </c:pt>
                <c:pt idx="22">
                  <c:v>0.6090000000000001</c:v>
                </c:pt>
                <c:pt idx="24">
                  <c:v>0.69000000000000006</c:v>
                </c:pt>
                <c:pt idx="25">
                  <c:v>0.63600000000000012</c:v>
                </c:pt>
                <c:pt idx="27">
                  <c:v>0.65500000000000014</c:v>
                </c:pt>
                <c:pt idx="28">
                  <c:v>0.64600000000000013</c:v>
                </c:pt>
                <c:pt idx="30">
                  <c:v>0.77400000000000013</c:v>
                </c:pt>
                <c:pt idx="31">
                  <c:v>0.67300000000000015</c:v>
                </c:pt>
                <c:pt idx="33">
                  <c:v>0.70200000000000007</c:v>
                </c:pt>
                <c:pt idx="34">
                  <c:v>0.69000000000000006</c:v>
                </c:pt>
                <c:pt idx="36">
                  <c:v>0.8570000000000001</c:v>
                </c:pt>
                <c:pt idx="37">
                  <c:v>0.76100000000000012</c:v>
                </c:pt>
              </c:numCache>
            </c:numRef>
          </c:val>
        </c:ser>
        <c:dLbls>
          <c:showLegendKey val="0"/>
          <c:showVal val="0"/>
          <c:showCatName val="0"/>
          <c:showSerName val="0"/>
          <c:showPercent val="0"/>
          <c:showBubbleSize val="0"/>
        </c:dLbls>
        <c:gapWidth val="10"/>
        <c:overlap val="100"/>
        <c:axId val="42896000"/>
        <c:axId val="42922368"/>
      </c:barChart>
      <c:catAx>
        <c:axId val="42896000"/>
        <c:scaling>
          <c:orientation val="maxMin"/>
        </c:scaling>
        <c:delete val="0"/>
        <c:axPos val="l"/>
        <c:numFmt formatCode="General" sourceLinked="1"/>
        <c:majorTickMark val="out"/>
        <c:minorTickMark val="none"/>
        <c:tickLblPos val="nextTo"/>
        <c:txPr>
          <a:bodyPr/>
          <a:lstStyle/>
          <a:p>
            <a:pPr>
              <a:defRPr sz="900">
                <a:solidFill>
                  <a:schemeClr val="bg1"/>
                </a:solidFill>
              </a:defRPr>
            </a:pPr>
            <a:endParaRPr lang="es-ES"/>
          </a:p>
        </c:txPr>
        <c:crossAx val="42922368"/>
        <c:crosses val="autoZero"/>
        <c:auto val="1"/>
        <c:lblAlgn val="ctr"/>
        <c:lblOffset val="100"/>
        <c:noMultiLvlLbl val="0"/>
      </c:catAx>
      <c:valAx>
        <c:axId val="42922368"/>
        <c:scaling>
          <c:orientation val="minMax"/>
        </c:scaling>
        <c:delete val="1"/>
        <c:axPos val="t"/>
        <c:numFmt formatCode="0%" sourceLinked="1"/>
        <c:majorTickMark val="out"/>
        <c:minorTickMark val="none"/>
        <c:tickLblPos val="none"/>
        <c:crossAx val="42896000"/>
        <c:crosses val="autoZero"/>
        <c:crossBetween val="between"/>
      </c:valAx>
    </c:plotArea>
    <c:plotVisOnly val="1"/>
    <c:dispBlanksAs val="gap"/>
    <c:showDLblsOverMax val="0"/>
  </c:chart>
  <c:txPr>
    <a:bodyPr/>
    <a:lstStyle/>
    <a:p>
      <a:pPr>
        <a:defRPr sz="1000"/>
      </a:pPr>
      <a:endParaRPr lang="es-E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Pidió ayuda a familiares o amigos</c:v>
                </c:pt>
              </c:strCache>
            </c:strRef>
          </c:tx>
          <c:spPr>
            <a:solidFill>
              <a:schemeClr val="accent3">
                <a:lumMod val="60000"/>
                <a:lumOff val="40000"/>
              </a:schemeClr>
            </a:solidFill>
          </c:spPr>
          <c:dPt>
            <c:idx val="0"/>
            <c:bubble3D val="0"/>
            <c:explosion val="7"/>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0.7140000000000003</c:v>
                </c:pt>
                <c:pt idx="1">
                  <c:v>0.28600000000000014</c:v>
                </c:pt>
              </c:numCache>
            </c:numRef>
          </c:val>
        </c:ser>
        <c:dLbls>
          <c:showLegendKey val="0"/>
          <c:showVal val="0"/>
          <c:showCatName val="0"/>
          <c:showSerName val="0"/>
          <c:showPercent val="0"/>
          <c:showBubbleSize val="0"/>
          <c:showLeaderLines val="1"/>
        </c:dLbls>
        <c:firstSliceAng val="0"/>
        <c:holeSize val="50"/>
      </c:doughnutChart>
    </c:plotArea>
    <c:legend>
      <c:legendPos val="t"/>
      <c:layout>
        <c:manualLayout>
          <c:xMode val="edge"/>
          <c:yMode val="edge"/>
          <c:x val="0.22956418007813764"/>
          <c:y val="6.023846844405456E-2"/>
          <c:w val="0.5560960404458356"/>
          <c:h val="0.13275630708255751"/>
        </c:manualLayout>
      </c:layout>
      <c:overlay val="0"/>
      <c:txPr>
        <a:bodyPr/>
        <a:lstStyle/>
        <a:p>
          <a:pPr>
            <a:defRPr sz="1100"/>
          </a:pPr>
          <a:endParaRPr lang="es-ES"/>
        </a:p>
      </c:txPr>
    </c:legend>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17408762945379533"/>
          <c:w val="1"/>
          <c:h val="0.82591237054620459"/>
        </c:manualLayout>
      </c:layout>
      <c:barChart>
        <c:barDir val="bar"/>
        <c:grouping val="percentStacked"/>
        <c:varyColors val="0"/>
        <c:ser>
          <c:idx val="0"/>
          <c:order val="0"/>
          <c:tx>
            <c:strRef>
              <c:f>Hoja1!$B$1</c:f>
              <c:strCache>
                <c:ptCount val="1"/>
                <c:pt idx="0">
                  <c:v>1 - Muy insatisfecho</c:v>
                </c:pt>
              </c:strCache>
            </c:strRef>
          </c:tx>
          <c:spPr>
            <a:solidFill>
              <a:schemeClr val="accent3">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Hoja1!$B$2</c:f>
              <c:numCache>
                <c:formatCode>###0.0%</c:formatCode>
                <c:ptCount val="1"/>
                <c:pt idx="0">
                  <c:v>3.333333333333334E-2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layout>
                <c:manualLayout>
                  <c:x val="0"/>
                  <c:y val="0.13126103614329487"/>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Hoja1!$C$2</c:f>
              <c:numCache>
                <c:formatCode>###0.0%</c:formatCode>
                <c:ptCount val="1"/>
                <c:pt idx="0">
                  <c:v>6.666666666666668E-2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Hoja1!$D$2</c:f>
              <c:numCache>
                <c:formatCode>###0.0%</c:formatCode>
                <c:ptCount val="1"/>
                <c:pt idx="0">
                  <c:v>0.2166666666666667</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Hoja1!$E$2</c:f>
              <c:numCache>
                <c:formatCode>###0.0%</c:formatCode>
                <c:ptCount val="1"/>
                <c:pt idx="0">
                  <c:v>0.5</c:v>
                </c:pt>
              </c:numCache>
            </c:numRef>
          </c:val>
        </c:ser>
        <c:ser>
          <c:idx val="4"/>
          <c:order val="4"/>
          <c:tx>
            <c:strRef>
              <c:f>Hoja1!$F$1</c:f>
              <c:strCache>
                <c:ptCount val="1"/>
                <c:pt idx="0">
                  <c:v>5 - Muy Satisfecho</c:v>
                </c:pt>
              </c:strCache>
            </c:strRef>
          </c:tx>
          <c:invertIfNegative val="0"/>
          <c:dLbls>
            <c:spPr>
              <a:noFill/>
              <a:ln>
                <a:noFill/>
              </a:ln>
              <a:effectLst/>
            </c:spPr>
            <c:txPr>
              <a:bodyPr/>
              <a:lstStyle/>
              <a:p>
                <a:pPr>
                  <a:defRPr>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Hoja1!$F$2</c:f>
              <c:numCache>
                <c:formatCode>###0.0%</c:formatCode>
                <c:ptCount val="1"/>
                <c:pt idx="0">
                  <c:v>0.18333333333333346</c:v>
                </c:pt>
              </c:numCache>
            </c:numRef>
          </c:val>
        </c:ser>
        <c:dLbls>
          <c:showLegendKey val="0"/>
          <c:showVal val="0"/>
          <c:showCatName val="0"/>
          <c:showSerName val="0"/>
          <c:showPercent val="0"/>
          <c:showBubbleSize val="0"/>
        </c:dLbls>
        <c:gapWidth val="30"/>
        <c:overlap val="100"/>
        <c:axId val="43123072"/>
        <c:axId val="43124608"/>
      </c:barChart>
      <c:catAx>
        <c:axId val="43123072"/>
        <c:scaling>
          <c:orientation val="maxMin"/>
        </c:scaling>
        <c:delete val="1"/>
        <c:axPos val="l"/>
        <c:numFmt formatCode="General" sourceLinked="1"/>
        <c:majorTickMark val="out"/>
        <c:minorTickMark val="none"/>
        <c:tickLblPos val="none"/>
        <c:crossAx val="43124608"/>
        <c:crosses val="autoZero"/>
        <c:auto val="1"/>
        <c:lblAlgn val="ctr"/>
        <c:lblOffset val="100"/>
        <c:noMultiLvlLbl val="0"/>
      </c:catAx>
      <c:valAx>
        <c:axId val="43124608"/>
        <c:scaling>
          <c:orientation val="minMax"/>
        </c:scaling>
        <c:delete val="1"/>
        <c:axPos val="t"/>
        <c:numFmt formatCode="0%" sourceLinked="1"/>
        <c:majorTickMark val="out"/>
        <c:minorTickMark val="none"/>
        <c:tickLblPos val="none"/>
        <c:crossAx val="43123072"/>
        <c:crosses val="autoZero"/>
        <c:crossBetween val="between"/>
      </c:valAx>
    </c:plotArea>
    <c:legend>
      <c:legendPos val="t"/>
      <c:layout>
        <c:manualLayout>
          <c:xMode val="edge"/>
          <c:yMode val="edge"/>
          <c:x val="0"/>
          <c:y val="2.2223952696229218E-2"/>
          <c:w val="1"/>
          <c:h val="0.2086629103696219"/>
        </c:manualLayout>
      </c:layout>
      <c:overlay val="0"/>
    </c:legend>
    <c:plotVisOnly val="1"/>
    <c:dispBlanksAs val="gap"/>
    <c:showDLblsOverMax val="0"/>
  </c:chart>
  <c:txPr>
    <a:bodyPr/>
    <a:lstStyle/>
    <a:p>
      <a:pPr>
        <a:defRPr sz="1000" b="0">
          <a:solidFill>
            <a:schemeClr val="tx2"/>
          </a:solidFill>
        </a:defRPr>
      </a:pPr>
      <a:endParaRPr lang="es-E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Hoja1!$A$2:$A$12</c:f>
              <c:strCache>
                <c:ptCount val="10"/>
                <c:pt idx="0">
                  <c:v>Primaria incompleta</c:v>
                </c:pt>
                <c:pt idx="1">
                  <c:v>Primaria completa</c:v>
                </c:pt>
                <c:pt idx="2">
                  <c:v>Secundaria incompleta</c:v>
                </c:pt>
                <c:pt idx="3">
                  <c:v>Secundaria completa  </c:v>
                </c:pt>
                <c:pt idx="4">
                  <c:v>Técnica o tecnológica incompleta  </c:v>
                </c:pt>
                <c:pt idx="5">
                  <c:v>Técnica o tecnológica completa  </c:v>
                </c:pt>
                <c:pt idx="6">
                  <c:v>Universidad  incompleta</c:v>
                </c:pt>
                <c:pt idx="7">
                  <c:v>Universidad completa</c:v>
                </c:pt>
                <c:pt idx="8">
                  <c:v>Postgrado incompleto</c:v>
                </c:pt>
                <c:pt idx="9">
                  <c:v>Postgrado completo</c:v>
                </c:pt>
              </c:strCache>
            </c:strRef>
          </c:cat>
          <c:val>
            <c:numRef>
              <c:f>Hoja1!$B$2:$B$12</c:f>
              <c:numCache>
                <c:formatCode>General</c:formatCode>
                <c:ptCount val="10"/>
                <c:pt idx="5" formatCode="###0.0%">
                  <c:v>7.7777777777777779E-2</c:v>
                </c:pt>
                <c:pt idx="6" formatCode="###0.0%">
                  <c:v>1.111111111111112E-2</c:v>
                </c:pt>
                <c:pt idx="7" formatCode="###0.0%">
                  <c:v>0.2</c:v>
                </c:pt>
                <c:pt idx="8" formatCode="###0.0%">
                  <c:v>0.12222222222222232</c:v>
                </c:pt>
                <c:pt idx="9" formatCode="###0.0%">
                  <c:v>0.58888888888888891</c:v>
                </c:pt>
              </c:numCache>
            </c:numRef>
          </c:val>
        </c:ser>
        <c:ser>
          <c:idx val="1"/>
          <c:order val="1"/>
          <c:tx>
            <c:strRef>
              <c:f>Hoja1!$C$1</c:f>
              <c:strCache>
                <c:ptCount val="1"/>
                <c:pt idx="0">
                  <c:v>2014</c:v>
                </c:pt>
              </c:strCache>
            </c:strRef>
          </c:tx>
          <c:spPr>
            <a:solidFill>
              <a:schemeClr val="accent4">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Hoja1!$A$2:$A$12</c:f>
              <c:strCache>
                <c:ptCount val="10"/>
                <c:pt idx="0">
                  <c:v>Primaria incompleta</c:v>
                </c:pt>
                <c:pt idx="1">
                  <c:v>Primaria completa</c:v>
                </c:pt>
                <c:pt idx="2">
                  <c:v>Secundaria incompleta</c:v>
                </c:pt>
                <c:pt idx="3">
                  <c:v>Secundaria completa  </c:v>
                </c:pt>
                <c:pt idx="4">
                  <c:v>Técnica o tecnológica incompleta  </c:v>
                </c:pt>
                <c:pt idx="5">
                  <c:v>Técnica o tecnológica completa  </c:v>
                </c:pt>
                <c:pt idx="6">
                  <c:v>Universidad  incompleta</c:v>
                </c:pt>
                <c:pt idx="7">
                  <c:v>Universidad completa</c:v>
                </c:pt>
                <c:pt idx="8">
                  <c:v>Postgrado incompleto</c:v>
                </c:pt>
                <c:pt idx="9">
                  <c:v>Postgrado completo</c:v>
                </c:pt>
              </c:strCache>
            </c:strRef>
          </c:cat>
          <c:val>
            <c:numRef>
              <c:f>Hoja1!$C$2:$C$12</c:f>
              <c:numCache>
                <c:formatCode>General</c:formatCode>
                <c:ptCount val="10"/>
                <c:pt idx="3" formatCode="0.0%">
                  <c:v>3.4759358288770074E-2</c:v>
                </c:pt>
                <c:pt idx="4" formatCode="0.0%">
                  <c:v>2.9411764705882349E-2</c:v>
                </c:pt>
                <c:pt idx="5" formatCode="0.0%">
                  <c:v>0.11229946524064172</c:v>
                </c:pt>
                <c:pt idx="6" formatCode="0.0%">
                  <c:v>6.1497326203208587E-2</c:v>
                </c:pt>
                <c:pt idx="7" formatCode="0.0%">
                  <c:v>0.19251336898395718</c:v>
                </c:pt>
                <c:pt idx="8" formatCode="0.0%">
                  <c:v>6.684491978609626E-2</c:v>
                </c:pt>
                <c:pt idx="9" formatCode="0.0%">
                  <c:v>0.50267379679144386</c:v>
                </c:pt>
              </c:numCache>
            </c:numRef>
          </c:val>
        </c:ser>
        <c:dLbls>
          <c:showLegendKey val="0"/>
          <c:showVal val="0"/>
          <c:showCatName val="0"/>
          <c:showSerName val="0"/>
          <c:showPercent val="0"/>
          <c:showBubbleSize val="0"/>
        </c:dLbls>
        <c:gapWidth val="30"/>
        <c:axId val="37776768"/>
        <c:axId val="37778560"/>
      </c:barChart>
      <c:catAx>
        <c:axId val="37776768"/>
        <c:scaling>
          <c:orientation val="minMax"/>
        </c:scaling>
        <c:delete val="0"/>
        <c:axPos val="b"/>
        <c:numFmt formatCode="General" sourceLinked="0"/>
        <c:majorTickMark val="out"/>
        <c:minorTickMark val="none"/>
        <c:tickLblPos val="nextTo"/>
        <c:txPr>
          <a:bodyPr/>
          <a:lstStyle/>
          <a:p>
            <a:pPr>
              <a:defRPr sz="900"/>
            </a:pPr>
            <a:endParaRPr lang="es-ES"/>
          </a:p>
        </c:txPr>
        <c:crossAx val="37778560"/>
        <c:crosses val="autoZero"/>
        <c:auto val="1"/>
        <c:lblAlgn val="ctr"/>
        <c:lblOffset val="100"/>
        <c:noMultiLvlLbl val="0"/>
      </c:catAx>
      <c:valAx>
        <c:axId val="37778560"/>
        <c:scaling>
          <c:orientation val="minMax"/>
        </c:scaling>
        <c:delete val="1"/>
        <c:axPos val="l"/>
        <c:numFmt formatCode="General" sourceLinked="1"/>
        <c:majorTickMark val="out"/>
        <c:minorTickMark val="none"/>
        <c:tickLblPos val="none"/>
        <c:crossAx val="37776768"/>
        <c:crosses val="autoZero"/>
        <c:crossBetween val="between"/>
      </c:valAx>
    </c:plotArea>
    <c:plotVisOnly val="1"/>
    <c:dispBlanksAs val="gap"/>
    <c:showDLblsOverMax val="0"/>
  </c:chart>
  <c:txPr>
    <a:bodyPr/>
    <a:lstStyle/>
    <a:p>
      <a:pPr>
        <a:defRPr sz="1000">
          <a:solidFill>
            <a:schemeClr val="tx2"/>
          </a:solidFill>
        </a:defRPr>
      </a:pPr>
      <a:endParaRPr lang="es-E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Columna1</c:v>
                </c:pt>
              </c:strCache>
            </c:strRef>
          </c:tx>
          <c:spPr>
            <a:solidFill>
              <a:schemeClr val="accent3">
                <a:lumMod val="60000"/>
                <a:lumOff val="40000"/>
              </a:schemeClr>
            </a:solidFill>
          </c:spPr>
          <c:dPt>
            <c:idx val="0"/>
            <c:bubble3D val="0"/>
            <c:explosion val="6"/>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0.37400000000000017</c:v>
                </c:pt>
                <c:pt idx="1">
                  <c:v>0.62600000000000033</c:v>
                </c:pt>
              </c:numCache>
            </c:numRef>
          </c:val>
        </c:ser>
        <c:dLbls>
          <c:showLegendKey val="0"/>
          <c:showVal val="0"/>
          <c:showCatName val="0"/>
          <c:showSerName val="0"/>
          <c:showPercent val="0"/>
          <c:showBubbleSize val="0"/>
          <c:showLeaderLines val="1"/>
        </c:dLbls>
        <c:firstSliceAng val="0"/>
        <c:holeSize val="50"/>
      </c:doughnutChart>
    </c:plotArea>
    <c:legend>
      <c:legendPos val="t"/>
      <c:layout>
        <c:manualLayout>
          <c:xMode val="edge"/>
          <c:yMode val="edge"/>
          <c:x val="0.22956418007813764"/>
          <c:y val="6.023846844405456E-2"/>
          <c:w val="0.5560960404458356"/>
          <c:h val="0.13275630708255751"/>
        </c:manualLayout>
      </c:layout>
      <c:overlay val="0"/>
      <c:txPr>
        <a:bodyPr/>
        <a:lstStyle/>
        <a:p>
          <a:pPr>
            <a:defRPr sz="1100"/>
          </a:pPr>
          <a:endParaRPr lang="es-ES"/>
        </a:p>
      </c:txPr>
    </c:legend>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17408762945379533"/>
          <c:w val="1"/>
          <c:h val="0.82591237054620459"/>
        </c:manualLayout>
      </c:layout>
      <c:barChart>
        <c:barDir val="bar"/>
        <c:grouping val="percentStacked"/>
        <c:varyColors val="0"/>
        <c:ser>
          <c:idx val="0"/>
          <c:order val="0"/>
          <c:tx>
            <c:strRef>
              <c:f>Hoja1!$B$1</c:f>
              <c:strCache>
                <c:ptCount val="1"/>
                <c:pt idx="0">
                  <c:v>1 - Muy insatisfecho</c:v>
                </c:pt>
              </c:strCache>
            </c:strRef>
          </c:tx>
          <c:spPr>
            <a:solidFill>
              <a:schemeClr val="accent3">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Hoja1!$B$2</c:f>
              <c:numCache>
                <c:formatCode>###0.0%</c:formatCode>
                <c:ptCount val="1"/>
                <c:pt idx="0">
                  <c:v>3.6036036036036036E-2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layout>
                <c:manualLayout>
                  <c:x val="4.9408258298593586E-3"/>
                  <c:y val="-8.0776022242027568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Hoja1!$C$2</c:f>
              <c:numCache>
                <c:formatCode>###0.0%</c:formatCode>
                <c:ptCount val="1"/>
                <c:pt idx="0">
                  <c:v>9.9099099099099239E-2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Hoja1!$D$2</c:f>
              <c:numCache>
                <c:formatCode>###0.0%</c:formatCode>
                <c:ptCount val="1"/>
                <c:pt idx="0">
                  <c:v>0.33333333333333331</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Hoja1!$E$2</c:f>
              <c:numCache>
                <c:formatCode>###0.0%</c:formatCode>
                <c:ptCount val="1"/>
                <c:pt idx="0">
                  <c:v>0.37837837837837873</c:v>
                </c:pt>
              </c:numCache>
            </c:numRef>
          </c:val>
        </c:ser>
        <c:ser>
          <c:idx val="4"/>
          <c:order val="4"/>
          <c:tx>
            <c:strRef>
              <c:f>Hoja1!$F$1</c:f>
              <c:strCache>
                <c:ptCount val="1"/>
                <c:pt idx="0">
                  <c:v>5 - Muy Satisfecho</c:v>
                </c:pt>
              </c:strCache>
            </c:strRef>
          </c:tx>
          <c:invertIfNegative val="0"/>
          <c:dLbls>
            <c:spPr>
              <a:noFill/>
              <a:ln>
                <a:noFill/>
              </a:ln>
              <a:effectLst/>
            </c:spPr>
            <c:txPr>
              <a:bodyPr/>
              <a:lstStyle/>
              <a:p>
                <a:pPr>
                  <a:defRPr>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Hoja1!$F$2</c:f>
              <c:numCache>
                <c:formatCode>###0.0%</c:formatCode>
                <c:ptCount val="1"/>
                <c:pt idx="0">
                  <c:v>0.15315315315315314</c:v>
                </c:pt>
              </c:numCache>
            </c:numRef>
          </c:val>
        </c:ser>
        <c:dLbls>
          <c:showLegendKey val="0"/>
          <c:showVal val="0"/>
          <c:showCatName val="0"/>
          <c:showSerName val="0"/>
          <c:showPercent val="0"/>
          <c:showBubbleSize val="0"/>
        </c:dLbls>
        <c:gapWidth val="30"/>
        <c:overlap val="100"/>
        <c:axId val="43632128"/>
        <c:axId val="43633664"/>
      </c:barChart>
      <c:catAx>
        <c:axId val="43632128"/>
        <c:scaling>
          <c:orientation val="maxMin"/>
        </c:scaling>
        <c:delete val="1"/>
        <c:axPos val="l"/>
        <c:numFmt formatCode="General" sourceLinked="1"/>
        <c:majorTickMark val="out"/>
        <c:minorTickMark val="none"/>
        <c:tickLblPos val="none"/>
        <c:crossAx val="43633664"/>
        <c:crosses val="autoZero"/>
        <c:auto val="1"/>
        <c:lblAlgn val="ctr"/>
        <c:lblOffset val="100"/>
        <c:noMultiLvlLbl val="0"/>
      </c:catAx>
      <c:valAx>
        <c:axId val="43633664"/>
        <c:scaling>
          <c:orientation val="minMax"/>
        </c:scaling>
        <c:delete val="1"/>
        <c:axPos val="t"/>
        <c:numFmt formatCode="0%" sourceLinked="1"/>
        <c:majorTickMark val="out"/>
        <c:minorTickMark val="none"/>
        <c:tickLblPos val="none"/>
        <c:crossAx val="43632128"/>
        <c:crosses val="autoZero"/>
        <c:crossBetween val="between"/>
      </c:valAx>
    </c:plotArea>
    <c:legend>
      <c:legendPos val="t"/>
      <c:layout>
        <c:manualLayout>
          <c:xMode val="edge"/>
          <c:yMode val="edge"/>
          <c:x val="0"/>
          <c:y val="2.2223952696229218E-2"/>
          <c:w val="1"/>
          <c:h val="0.2086629103696219"/>
        </c:manualLayout>
      </c:layout>
      <c:overlay val="0"/>
    </c:legend>
    <c:plotVisOnly val="1"/>
    <c:dispBlanksAs val="gap"/>
    <c:showDLblsOverMax val="0"/>
  </c:chart>
  <c:txPr>
    <a:bodyPr/>
    <a:lstStyle/>
    <a:p>
      <a:pPr>
        <a:defRPr sz="1000" b="0">
          <a:solidFill>
            <a:schemeClr val="tx2"/>
          </a:solidFill>
        </a:defRPr>
      </a:pPr>
      <a:endParaRPr lang="es-E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17408762945379533"/>
          <c:w val="1"/>
          <c:h val="0.82591237054620459"/>
        </c:manualLayout>
      </c:layout>
      <c:barChart>
        <c:barDir val="bar"/>
        <c:grouping val="percentStacked"/>
        <c:varyColors val="0"/>
        <c:ser>
          <c:idx val="0"/>
          <c:order val="0"/>
          <c:tx>
            <c:strRef>
              <c:f>Hoja1!$B$1</c:f>
              <c:strCache>
                <c:ptCount val="1"/>
                <c:pt idx="0">
                  <c:v>1 - Pésimo</c:v>
                </c:pt>
              </c:strCache>
            </c:strRef>
          </c:tx>
          <c:spPr>
            <a:solidFill>
              <a:schemeClr val="accent3">
                <a:lumMod val="60000"/>
                <a:lumOff val="40000"/>
              </a:schemeClr>
            </a:solidFill>
          </c:spPr>
          <c:invertIfNegative val="0"/>
          <c:dLbls>
            <c:dLbl>
              <c:idx val="1"/>
              <c:layout>
                <c:manualLayout>
                  <c:x val="0"/>
                  <c:y val="-1.5901854256375473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Hoja1!$A$2:$A$15</c:f>
              <c:numCache>
                <c:formatCode>General</c:formatCode>
                <c:ptCount val="14"/>
                <c:pt idx="0">
                  <c:v>2013</c:v>
                </c:pt>
                <c:pt idx="1">
                  <c:v>2014</c:v>
                </c:pt>
                <c:pt idx="2">
                  <c:v>2013</c:v>
                </c:pt>
                <c:pt idx="3">
                  <c:v>2014</c:v>
                </c:pt>
                <c:pt idx="4">
                  <c:v>2013</c:v>
                </c:pt>
                <c:pt idx="5">
                  <c:v>2014</c:v>
                </c:pt>
                <c:pt idx="6">
                  <c:v>2013</c:v>
                </c:pt>
                <c:pt idx="7">
                  <c:v>2014</c:v>
                </c:pt>
                <c:pt idx="8">
                  <c:v>2013</c:v>
                </c:pt>
                <c:pt idx="9">
                  <c:v>2014</c:v>
                </c:pt>
                <c:pt idx="10">
                  <c:v>2013</c:v>
                </c:pt>
                <c:pt idx="11">
                  <c:v>2014</c:v>
                </c:pt>
                <c:pt idx="12">
                  <c:v>2013</c:v>
                </c:pt>
                <c:pt idx="13">
                  <c:v>2014</c:v>
                </c:pt>
              </c:numCache>
            </c:numRef>
          </c:cat>
          <c:val>
            <c:numRef>
              <c:f>Hoja1!$B$2:$B$15</c:f>
              <c:numCache>
                <c:formatCode>###0.0%</c:formatCode>
                <c:ptCount val="14"/>
                <c:pt idx="0">
                  <c:v>0.05</c:v>
                </c:pt>
                <c:pt idx="1">
                  <c:v>9.0090090090090211E-3</c:v>
                </c:pt>
                <c:pt idx="2">
                  <c:v>0.05</c:v>
                </c:pt>
                <c:pt idx="3">
                  <c:v>1.8018018018018021E-2</c:v>
                </c:pt>
                <c:pt idx="4">
                  <c:v>3.333333333333334E-2</c:v>
                </c:pt>
                <c:pt idx="5">
                  <c:v>2.7027027027027046E-2</c:v>
                </c:pt>
                <c:pt idx="6">
                  <c:v>0.05</c:v>
                </c:pt>
                <c:pt idx="7">
                  <c:v>2.7027027027027046E-2</c:v>
                </c:pt>
                <c:pt idx="8">
                  <c:v>6.666666666666668E-2</c:v>
                </c:pt>
                <c:pt idx="9">
                  <c:v>4.504504504504505E-2</c:v>
                </c:pt>
                <c:pt idx="10">
                  <c:v>0.05</c:v>
                </c:pt>
                <c:pt idx="11">
                  <c:v>2.7027027027027046E-2</c:v>
                </c:pt>
                <c:pt idx="12">
                  <c:v>0.05</c:v>
                </c:pt>
                <c:pt idx="13">
                  <c:v>4.504504504504505E-2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layout>
                <c:manualLayout>
                  <c:x val="4.9408258298593586E-3"/>
                  <c:y val="-8.0776022242027568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2.1546242910522647E-2"/>
                  <c:y val="1.5902480313629654E-2"/>
                </c:manualLayout>
              </c:layout>
              <c:showLegendKey val="0"/>
              <c:showVal val="1"/>
              <c:showCatName val="0"/>
              <c:showSerName val="0"/>
              <c:showPercent val="0"/>
              <c:showBubbleSize val="0"/>
              <c:extLst>
                <c:ext xmlns:c15="http://schemas.microsoft.com/office/drawing/2012/chart" uri="{CE6537A1-D6FC-4f65-9D91-7224C49458BB}"/>
              </c:extLst>
            </c:dLbl>
            <c:dLbl>
              <c:idx val="11"/>
              <c:layout>
                <c:manualLayout>
                  <c:x val="2.3504992266024691E-2"/>
                  <c:y val="3.130286270940055E-7"/>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Hoja1!$A$2:$A$15</c:f>
              <c:numCache>
                <c:formatCode>General</c:formatCode>
                <c:ptCount val="14"/>
                <c:pt idx="0">
                  <c:v>2013</c:v>
                </c:pt>
                <c:pt idx="1">
                  <c:v>2014</c:v>
                </c:pt>
                <c:pt idx="2">
                  <c:v>2013</c:v>
                </c:pt>
                <c:pt idx="3">
                  <c:v>2014</c:v>
                </c:pt>
                <c:pt idx="4">
                  <c:v>2013</c:v>
                </c:pt>
                <c:pt idx="5">
                  <c:v>2014</c:v>
                </c:pt>
                <c:pt idx="6">
                  <c:v>2013</c:v>
                </c:pt>
                <c:pt idx="7">
                  <c:v>2014</c:v>
                </c:pt>
                <c:pt idx="8">
                  <c:v>2013</c:v>
                </c:pt>
                <c:pt idx="9">
                  <c:v>2014</c:v>
                </c:pt>
                <c:pt idx="10">
                  <c:v>2013</c:v>
                </c:pt>
                <c:pt idx="11">
                  <c:v>2014</c:v>
                </c:pt>
                <c:pt idx="12">
                  <c:v>2013</c:v>
                </c:pt>
                <c:pt idx="13">
                  <c:v>2014</c:v>
                </c:pt>
              </c:numCache>
            </c:numRef>
          </c:cat>
          <c:val>
            <c:numRef>
              <c:f>Hoja1!$C$2:$C$15</c:f>
              <c:numCache>
                <c:formatCode>###0.0%</c:formatCode>
                <c:ptCount val="14"/>
                <c:pt idx="1">
                  <c:v>9.0090090090090211E-3</c:v>
                </c:pt>
                <c:pt idx="2">
                  <c:v>3.333333333333334E-2</c:v>
                </c:pt>
                <c:pt idx="3">
                  <c:v>8.1081081081081086E-2</c:v>
                </c:pt>
                <c:pt idx="4">
                  <c:v>0.05</c:v>
                </c:pt>
                <c:pt idx="5">
                  <c:v>9.0090090090090211E-2</c:v>
                </c:pt>
                <c:pt idx="6">
                  <c:v>6.666666666666668E-2</c:v>
                </c:pt>
                <c:pt idx="7">
                  <c:v>0.1081081081081081</c:v>
                </c:pt>
                <c:pt idx="8">
                  <c:v>6.666666666666668E-2</c:v>
                </c:pt>
                <c:pt idx="9">
                  <c:v>9.0090090090090211E-2</c:v>
                </c:pt>
                <c:pt idx="10">
                  <c:v>3.333333333333334E-2</c:v>
                </c:pt>
                <c:pt idx="11">
                  <c:v>5.4054054054054078E-2</c:v>
                </c:pt>
                <c:pt idx="12">
                  <c:v>3.333333333333334E-2</c:v>
                </c:pt>
                <c:pt idx="13">
                  <c:v>9.9099099099099239E-2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txPr>
              <a:bodyPr/>
              <a:lstStyle/>
              <a:p>
                <a:pPr>
                  <a:defRPr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Hoja1!$A$2:$A$15</c:f>
              <c:numCache>
                <c:formatCode>General</c:formatCode>
                <c:ptCount val="14"/>
                <c:pt idx="0">
                  <c:v>2013</c:v>
                </c:pt>
                <c:pt idx="1">
                  <c:v>2014</c:v>
                </c:pt>
                <c:pt idx="2">
                  <c:v>2013</c:v>
                </c:pt>
                <c:pt idx="3">
                  <c:v>2014</c:v>
                </c:pt>
                <c:pt idx="4">
                  <c:v>2013</c:v>
                </c:pt>
                <c:pt idx="5">
                  <c:v>2014</c:v>
                </c:pt>
                <c:pt idx="6">
                  <c:v>2013</c:v>
                </c:pt>
                <c:pt idx="7">
                  <c:v>2014</c:v>
                </c:pt>
                <c:pt idx="8">
                  <c:v>2013</c:v>
                </c:pt>
                <c:pt idx="9">
                  <c:v>2014</c:v>
                </c:pt>
                <c:pt idx="10">
                  <c:v>2013</c:v>
                </c:pt>
                <c:pt idx="11">
                  <c:v>2014</c:v>
                </c:pt>
                <c:pt idx="12">
                  <c:v>2013</c:v>
                </c:pt>
                <c:pt idx="13">
                  <c:v>2014</c:v>
                </c:pt>
              </c:numCache>
            </c:numRef>
          </c:cat>
          <c:val>
            <c:numRef>
              <c:f>Hoja1!$D$2:$D$15</c:f>
              <c:numCache>
                <c:formatCode>###0.0%</c:formatCode>
                <c:ptCount val="14"/>
                <c:pt idx="0">
                  <c:v>0.1166666666666667</c:v>
                </c:pt>
                <c:pt idx="1">
                  <c:v>0.27027027027027051</c:v>
                </c:pt>
                <c:pt idx="2">
                  <c:v>0.13333333333333341</c:v>
                </c:pt>
                <c:pt idx="3">
                  <c:v>0.19819819819819828</c:v>
                </c:pt>
                <c:pt idx="4">
                  <c:v>0.18333333333333346</c:v>
                </c:pt>
                <c:pt idx="5">
                  <c:v>0.33333333333333331</c:v>
                </c:pt>
                <c:pt idx="6">
                  <c:v>0.15000000000000008</c:v>
                </c:pt>
                <c:pt idx="7">
                  <c:v>0.34234234234234251</c:v>
                </c:pt>
                <c:pt idx="8">
                  <c:v>0.23333333333333339</c:v>
                </c:pt>
                <c:pt idx="9">
                  <c:v>0.45045045045045046</c:v>
                </c:pt>
                <c:pt idx="10">
                  <c:v>0.1</c:v>
                </c:pt>
                <c:pt idx="11">
                  <c:v>0.18018018018018028</c:v>
                </c:pt>
                <c:pt idx="12">
                  <c:v>0.2166666666666667</c:v>
                </c:pt>
                <c:pt idx="13">
                  <c:v>0.34234234234234251</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txPr>
              <a:bodyPr/>
              <a:lstStyle/>
              <a:p>
                <a:pPr>
                  <a:defRPr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Hoja1!$A$2:$A$15</c:f>
              <c:numCache>
                <c:formatCode>General</c:formatCode>
                <c:ptCount val="14"/>
                <c:pt idx="0">
                  <c:v>2013</c:v>
                </c:pt>
                <c:pt idx="1">
                  <c:v>2014</c:v>
                </c:pt>
                <c:pt idx="2">
                  <c:v>2013</c:v>
                </c:pt>
                <c:pt idx="3">
                  <c:v>2014</c:v>
                </c:pt>
                <c:pt idx="4">
                  <c:v>2013</c:v>
                </c:pt>
                <c:pt idx="5">
                  <c:v>2014</c:v>
                </c:pt>
                <c:pt idx="6">
                  <c:v>2013</c:v>
                </c:pt>
                <c:pt idx="7">
                  <c:v>2014</c:v>
                </c:pt>
                <c:pt idx="8">
                  <c:v>2013</c:v>
                </c:pt>
                <c:pt idx="9">
                  <c:v>2014</c:v>
                </c:pt>
                <c:pt idx="10">
                  <c:v>2013</c:v>
                </c:pt>
                <c:pt idx="11">
                  <c:v>2014</c:v>
                </c:pt>
                <c:pt idx="12">
                  <c:v>2013</c:v>
                </c:pt>
                <c:pt idx="13">
                  <c:v>2014</c:v>
                </c:pt>
              </c:numCache>
            </c:numRef>
          </c:cat>
          <c:val>
            <c:numRef>
              <c:f>Hoja1!$E$2:$E$15</c:f>
              <c:numCache>
                <c:formatCode>###0.0%</c:formatCode>
                <c:ptCount val="14"/>
                <c:pt idx="0">
                  <c:v>0.41666666666666696</c:v>
                </c:pt>
                <c:pt idx="1">
                  <c:v>0.47747747747747787</c:v>
                </c:pt>
                <c:pt idx="2">
                  <c:v>0.38333333333333336</c:v>
                </c:pt>
                <c:pt idx="3">
                  <c:v>0.47747747747747787</c:v>
                </c:pt>
                <c:pt idx="4">
                  <c:v>0.45</c:v>
                </c:pt>
                <c:pt idx="5">
                  <c:v>0.42342342342342348</c:v>
                </c:pt>
                <c:pt idx="6">
                  <c:v>0.45</c:v>
                </c:pt>
                <c:pt idx="7">
                  <c:v>0.40540540540540548</c:v>
                </c:pt>
                <c:pt idx="8">
                  <c:v>0.38333333333333336</c:v>
                </c:pt>
                <c:pt idx="9">
                  <c:v>0.33333333333333331</c:v>
                </c:pt>
                <c:pt idx="10">
                  <c:v>0.4</c:v>
                </c:pt>
                <c:pt idx="11">
                  <c:v>0.47747747747747787</c:v>
                </c:pt>
                <c:pt idx="12">
                  <c:v>0.30000000000000016</c:v>
                </c:pt>
                <c:pt idx="13">
                  <c:v>0.36936936936936976</c:v>
                </c:pt>
              </c:numCache>
            </c:numRef>
          </c:val>
        </c:ser>
        <c:ser>
          <c:idx val="4"/>
          <c:order val="4"/>
          <c:tx>
            <c:strRef>
              <c:f>Hoja1!$F$1</c:f>
              <c:strCache>
                <c:ptCount val="1"/>
                <c:pt idx="0">
                  <c:v>5 - Excelente</c:v>
                </c:pt>
              </c:strCache>
            </c:strRef>
          </c:tx>
          <c:invertIfNegative val="0"/>
          <c:dLbls>
            <c:spPr>
              <a:noFill/>
              <a:ln>
                <a:noFill/>
              </a:ln>
              <a:effectLst/>
            </c:spPr>
            <c:txPr>
              <a:bodyPr/>
              <a:lstStyle/>
              <a:p>
                <a:pPr>
                  <a:defRPr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Hoja1!$A$2:$A$15</c:f>
              <c:numCache>
                <c:formatCode>General</c:formatCode>
                <c:ptCount val="14"/>
                <c:pt idx="0">
                  <c:v>2013</c:v>
                </c:pt>
                <c:pt idx="1">
                  <c:v>2014</c:v>
                </c:pt>
                <c:pt idx="2">
                  <c:v>2013</c:v>
                </c:pt>
                <c:pt idx="3">
                  <c:v>2014</c:v>
                </c:pt>
                <c:pt idx="4">
                  <c:v>2013</c:v>
                </c:pt>
                <c:pt idx="5">
                  <c:v>2014</c:v>
                </c:pt>
                <c:pt idx="6">
                  <c:v>2013</c:v>
                </c:pt>
                <c:pt idx="7">
                  <c:v>2014</c:v>
                </c:pt>
                <c:pt idx="8">
                  <c:v>2013</c:v>
                </c:pt>
                <c:pt idx="9">
                  <c:v>2014</c:v>
                </c:pt>
                <c:pt idx="10">
                  <c:v>2013</c:v>
                </c:pt>
                <c:pt idx="11">
                  <c:v>2014</c:v>
                </c:pt>
                <c:pt idx="12">
                  <c:v>2013</c:v>
                </c:pt>
                <c:pt idx="13">
                  <c:v>2014</c:v>
                </c:pt>
              </c:numCache>
            </c:numRef>
          </c:cat>
          <c:val>
            <c:numRef>
              <c:f>Hoja1!$F$2:$F$15</c:f>
              <c:numCache>
                <c:formatCode>###0.0%</c:formatCode>
                <c:ptCount val="14"/>
                <c:pt idx="0">
                  <c:v>0.4</c:v>
                </c:pt>
                <c:pt idx="1">
                  <c:v>0.23423423423423431</c:v>
                </c:pt>
                <c:pt idx="2">
                  <c:v>0.36666666666666692</c:v>
                </c:pt>
                <c:pt idx="3">
                  <c:v>0.22522522522522523</c:v>
                </c:pt>
                <c:pt idx="4">
                  <c:v>0.23333333333333339</c:v>
                </c:pt>
                <c:pt idx="5">
                  <c:v>0.12612612612612611</c:v>
                </c:pt>
                <c:pt idx="6">
                  <c:v>0.25</c:v>
                </c:pt>
                <c:pt idx="7">
                  <c:v>0.11711711711711707</c:v>
                </c:pt>
                <c:pt idx="8">
                  <c:v>0.1166666666666667</c:v>
                </c:pt>
                <c:pt idx="9">
                  <c:v>8.1081081081081086E-2</c:v>
                </c:pt>
                <c:pt idx="10">
                  <c:v>0.36666666666666692</c:v>
                </c:pt>
                <c:pt idx="11">
                  <c:v>0.26126126126126131</c:v>
                </c:pt>
                <c:pt idx="12">
                  <c:v>0.25</c:v>
                </c:pt>
                <c:pt idx="13">
                  <c:v>0.14414414414414425</c:v>
                </c:pt>
              </c:numCache>
            </c:numRef>
          </c:val>
        </c:ser>
        <c:ser>
          <c:idx val="5"/>
          <c:order val="5"/>
          <c:tx>
            <c:strRef>
              <c:f>Hoja1!$G$1</c:f>
              <c:strCache>
                <c:ptCount val="1"/>
                <c:pt idx="0">
                  <c:v>NS/NR</c:v>
                </c:pt>
              </c:strCache>
            </c:strRef>
          </c:tx>
          <c:spPr>
            <a:solidFill>
              <a:schemeClr val="bg1">
                <a:lumMod val="85000"/>
              </a:schemeClr>
            </a:solidFill>
          </c:spPr>
          <c:invertIfNegative val="0"/>
          <c:dLbls>
            <c:spPr>
              <a:noFill/>
              <a:ln>
                <a:noFill/>
              </a:ln>
              <a:effectLst/>
            </c:spPr>
            <c:txPr>
              <a:bodyPr/>
              <a:lstStyle/>
              <a:p>
                <a:pPr>
                  <a:defRPr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Hoja1!$A$2:$A$15</c:f>
              <c:numCache>
                <c:formatCode>General</c:formatCode>
                <c:ptCount val="14"/>
                <c:pt idx="0">
                  <c:v>2013</c:v>
                </c:pt>
                <c:pt idx="1">
                  <c:v>2014</c:v>
                </c:pt>
                <c:pt idx="2">
                  <c:v>2013</c:v>
                </c:pt>
                <c:pt idx="3">
                  <c:v>2014</c:v>
                </c:pt>
                <c:pt idx="4">
                  <c:v>2013</c:v>
                </c:pt>
                <c:pt idx="5">
                  <c:v>2014</c:v>
                </c:pt>
                <c:pt idx="6">
                  <c:v>2013</c:v>
                </c:pt>
                <c:pt idx="7">
                  <c:v>2014</c:v>
                </c:pt>
                <c:pt idx="8">
                  <c:v>2013</c:v>
                </c:pt>
                <c:pt idx="9">
                  <c:v>2014</c:v>
                </c:pt>
                <c:pt idx="10">
                  <c:v>2013</c:v>
                </c:pt>
                <c:pt idx="11">
                  <c:v>2014</c:v>
                </c:pt>
                <c:pt idx="12">
                  <c:v>2013</c:v>
                </c:pt>
                <c:pt idx="13">
                  <c:v>2014</c:v>
                </c:pt>
              </c:numCache>
            </c:numRef>
          </c:cat>
          <c:val>
            <c:numRef>
              <c:f>Hoja1!$G$2:$G$15</c:f>
              <c:numCache>
                <c:formatCode>General</c:formatCode>
                <c:ptCount val="14"/>
                <c:pt idx="0" formatCode="###0.0%">
                  <c:v>1.6666666666666677E-2</c:v>
                </c:pt>
                <c:pt idx="2" formatCode="###0.0%">
                  <c:v>3.333333333333334E-2</c:v>
                </c:pt>
                <c:pt idx="4" formatCode="###0.0%">
                  <c:v>0.05</c:v>
                </c:pt>
                <c:pt idx="6" formatCode="###0.0%">
                  <c:v>3.333333333333334E-2</c:v>
                </c:pt>
                <c:pt idx="8" formatCode="###0.0%">
                  <c:v>0.13333333333333341</c:v>
                </c:pt>
                <c:pt idx="10" formatCode="###0.0%">
                  <c:v>0.05</c:v>
                </c:pt>
                <c:pt idx="12" formatCode="###0.0%">
                  <c:v>0.15000000000000008</c:v>
                </c:pt>
              </c:numCache>
            </c:numRef>
          </c:val>
        </c:ser>
        <c:dLbls>
          <c:showLegendKey val="0"/>
          <c:showVal val="0"/>
          <c:showCatName val="0"/>
          <c:showSerName val="0"/>
          <c:showPercent val="0"/>
          <c:showBubbleSize val="0"/>
        </c:dLbls>
        <c:gapWidth val="30"/>
        <c:overlap val="100"/>
        <c:axId val="44167552"/>
        <c:axId val="44169088"/>
      </c:barChart>
      <c:catAx>
        <c:axId val="44167552"/>
        <c:scaling>
          <c:orientation val="maxMin"/>
        </c:scaling>
        <c:delete val="1"/>
        <c:axPos val="l"/>
        <c:numFmt formatCode="General" sourceLinked="1"/>
        <c:majorTickMark val="out"/>
        <c:minorTickMark val="none"/>
        <c:tickLblPos val="none"/>
        <c:crossAx val="44169088"/>
        <c:crosses val="autoZero"/>
        <c:auto val="1"/>
        <c:lblAlgn val="ctr"/>
        <c:lblOffset val="100"/>
        <c:noMultiLvlLbl val="0"/>
      </c:catAx>
      <c:valAx>
        <c:axId val="44169088"/>
        <c:scaling>
          <c:orientation val="minMax"/>
        </c:scaling>
        <c:delete val="1"/>
        <c:axPos val="t"/>
        <c:numFmt formatCode="0%" sourceLinked="1"/>
        <c:majorTickMark val="out"/>
        <c:minorTickMark val="none"/>
        <c:tickLblPos val="none"/>
        <c:crossAx val="44167552"/>
        <c:crosses val="autoZero"/>
        <c:crossBetween val="between"/>
      </c:valAx>
    </c:plotArea>
    <c:legend>
      <c:legendPos val="t"/>
      <c:layout>
        <c:manualLayout>
          <c:xMode val="edge"/>
          <c:yMode val="edge"/>
          <c:x val="0"/>
          <c:y val="2.3467756173237569E-3"/>
          <c:w val="0.99996283003191511"/>
          <c:h val="0.11164259893895817"/>
        </c:manualLayout>
      </c:layout>
      <c:overlay val="0"/>
      <c:txPr>
        <a:bodyPr/>
        <a:lstStyle/>
        <a:p>
          <a:pPr>
            <a:defRPr sz="1000" b="1"/>
          </a:pPr>
          <a:endParaRPr lang="es-ES"/>
        </a:p>
      </c:txPr>
    </c:legend>
    <c:plotVisOnly val="1"/>
    <c:dispBlanksAs val="gap"/>
    <c:showDLblsOverMax val="0"/>
  </c:chart>
  <c:txPr>
    <a:bodyPr/>
    <a:lstStyle/>
    <a:p>
      <a:pPr>
        <a:defRPr sz="800" b="0">
          <a:solidFill>
            <a:schemeClr val="tx2"/>
          </a:solidFill>
        </a:defRPr>
      </a:pPr>
      <a:endParaRPr lang="es-E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829066750867838"/>
          <c:y val="4.1116617853559551E-2"/>
          <c:w val="0.52170933249132223"/>
          <c:h val="0.91776676429288051"/>
        </c:manualLayout>
      </c:layout>
      <c:barChart>
        <c:barDir val="bar"/>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spPr>
              <a:noFill/>
              <a:ln>
                <a:noFill/>
              </a:ln>
              <a:effectLst/>
            </c:spPr>
            <c:txPr>
              <a:bodyPr/>
              <a:lstStyle/>
              <a:p>
                <a:pPr>
                  <a:defRPr sz="700">
                    <a:solidFill>
                      <a:schemeClr val="tx2"/>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Conocer los resultados, avances e iniciativas del gobierno</c:v>
                </c:pt>
                <c:pt idx="1">
                  <c:v>Plantear inquietudes al gobierno</c:v>
                </c:pt>
                <c:pt idx="2">
                  <c:v>Hacer llegar propuestas y/o iniciativas al gobierno</c:v>
                </c:pt>
                <c:pt idx="3">
                  <c:v>Hacer seguimiento / vigilar / controlar las acciones del gobierno</c:v>
                </c:pt>
                <c:pt idx="4">
                  <c:v>Aportar en la construcción de las  políticas publicas</c:v>
                </c:pt>
                <c:pt idx="5">
                  <c:v>Debatir los temas que son de interés para los colombianos</c:v>
                </c:pt>
              </c:strCache>
            </c:strRef>
          </c:cat>
          <c:val>
            <c:numRef>
              <c:f>Hoja1!$B$2:$B$7</c:f>
              <c:numCache>
                <c:formatCode>###0.0%</c:formatCode>
                <c:ptCount val="6"/>
                <c:pt idx="0">
                  <c:v>0.78333333333333333</c:v>
                </c:pt>
                <c:pt idx="1">
                  <c:v>0.31666666666666693</c:v>
                </c:pt>
                <c:pt idx="2">
                  <c:v>0.23333333333333339</c:v>
                </c:pt>
                <c:pt idx="3">
                  <c:v>0.25</c:v>
                </c:pt>
                <c:pt idx="4">
                  <c:v>0.23333333333333339</c:v>
                </c:pt>
                <c:pt idx="5">
                  <c:v>0.25</c:v>
                </c:pt>
              </c:numCache>
            </c:numRef>
          </c:val>
        </c:ser>
        <c:dLbls>
          <c:showLegendKey val="0"/>
          <c:showVal val="0"/>
          <c:showCatName val="0"/>
          <c:showSerName val="0"/>
          <c:showPercent val="0"/>
          <c:showBubbleSize val="0"/>
        </c:dLbls>
        <c:gapWidth val="10"/>
        <c:axId val="43810176"/>
        <c:axId val="43996288"/>
      </c:barChart>
      <c:catAx>
        <c:axId val="43810176"/>
        <c:scaling>
          <c:orientation val="maxMin"/>
        </c:scaling>
        <c:delete val="1"/>
        <c:axPos val="l"/>
        <c:numFmt formatCode="General" sourceLinked="0"/>
        <c:majorTickMark val="out"/>
        <c:minorTickMark val="none"/>
        <c:tickLblPos val="none"/>
        <c:crossAx val="43996288"/>
        <c:crosses val="autoZero"/>
        <c:auto val="1"/>
        <c:lblAlgn val="ctr"/>
        <c:lblOffset val="100"/>
        <c:noMultiLvlLbl val="0"/>
      </c:catAx>
      <c:valAx>
        <c:axId val="43996288"/>
        <c:scaling>
          <c:orientation val="minMax"/>
        </c:scaling>
        <c:delete val="1"/>
        <c:axPos val="t"/>
        <c:numFmt formatCode="###0.0%" sourceLinked="1"/>
        <c:majorTickMark val="out"/>
        <c:minorTickMark val="none"/>
        <c:tickLblPos val="none"/>
        <c:crossAx val="43810176"/>
        <c:crosses val="autoZero"/>
        <c:crossBetween val="between"/>
      </c:valAx>
    </c:plotArea>
    <c:plotVisOnly val="1"/>
    <c:dispBlanksAs val="gap"/>
    <c:showDLblsOverMax val="0"/>
  </c:chart>
  <c:txPr>
    <a:bodyPr/>
    <a:lstStyle/>
    <a:p>
      <a:pPr>
        <a:defRPr sz="1050"/>
      </a:pPr>
      <a:endParaRPr lang="es-E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829066750867838"/>
          <c:y val="4.1116617853559551E-2"/>
          <c:w val="0.52170933249132223"/>
          <c:h val="0.91776676429288051"/>
        </c:manualLayout>
      </c:layout>
      <c:barChart>
        <c:barDir val="bar"/>
        <c:grouping val="clustered"/>
        <c:varyColors val="0"/>
        <c:ser>
          <c:idx val="0"/>
          <c:order val="0"/>
          <c:tx>
            <c:strRef>
              <c:f>Hoja1!$B$1</c:f>
              <c:strCache>
                <c:ptCount val="1"/>
                <c:pt idx="0">
                  <c:v>2013</c:v>
                </c:pt>
              </c:strCache>
            </c:strRef>
          </c:tx>
          <c:spPr>
            <a:solidFill>
              <a:schemeClr val="accent4">
                <a:lumMod val="60000"/>
                <a:lumOff val="40000"/>
              </a:schemeClr>
            </a:solidFill>
          </c:spPr>
          <c:invertIfNegative val="0"/>
          <c:dLbls>
            <c:spPr>
              <a:noFill/>
              <a:ln>
                <a:noFill/>
              </a:ln>
              <a:effectLst/>
            </c:spPr>
            <c:txPr>
              <a:bodyPr/>
              <a:lstStyle/>
              <a:p>
                <a:pPr>
                  <a:defRPr sz="700">
                    <a:solidFill>
                      <a:schemeClr val="tx2"/>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Conocer los resultados, avances e iniciativas del gobierno</c:v>
                </c:pt>
                <c:pt idx="1">
                  <c:v>Plantear inquietudes al gobierno</c:v>
                </c:pt>
                <c:pt idx="2">
                  <c:v>Hacer llegar propuestas y/o iniciativas al gobierno</c:v>
                </c:pt>
                <c:pt idx="3">
                  <c:v>Hacer seguimiento / vigilar / controlar las acciones del gobierno</c:v>
                </c:pt>
                <c:pt idx="4">
                  <c:v>Aportar en la construcción de las  políticas publicas</c:v>
                </c:pt>
                <c:pt idx="5">
                  <c:v>Debatir los temas que son de interés para los colombianos</c:v>
                </c:pt>
              </c:strCache>
            </c:strRef>
          </c:cat>
          <c:val>
            <c:numRef>
              <c:f>Hoja1!$B$2:$B$7</c:f>
              <c:numCache>
                <c:formatCode>0.0%</c:formatCode>
                <c:ptCount val="6"/>
                <c:pt idx="0">
                  <c:v>0.76576576576576549</c:v>
                </c:pt>
                <c:pt idx="1">
                  <c:v>0.24324324324324334</c:v>
                </c:pt>
                <c:pt idx="2">
                  <c:v>0.14414414414414425</c:v>
                </c:pt>
                <c:pt idx="3">
                  <c:v>0.18918918918918928</c:v>
                </c:pt>
                <c:pt idx="4">
                  <c:v>0.27027027027027051</c:v>
                </c:pt>
                <c:pt idx="5">
                  <c:v>0.24324324324324334</c:v>
                </c:pt>
              </c:numCache>
            </c:numRef>
          </c:val>
        </c:ser>
        <c:dLbls>
          <c:showLegendKey val="0"/>
          <c:showVal val="0"/>
          <c:showCatName val="0"/>
          <c:showSerName val="0"/>
          <c:showPercent val="0"/>
          <c:showBubbleSize val="0"/>
        </c:dLbls>
        <c:gapWidth val="10"/>
        <c:axId val="43852928"/>
        <c:axId val="43854464"/>
      </c:barChart>
      <c:catAx>
        <c:axId val="43852928"/>
        <c:scaling>
          <c:orientation val="maxMin"/>
        </c:scaling>
        <c:delete val="1"/>
        <c:axPos val="l"/>
        <c:numFmt formatCode="General" sourceLinked="0"/>
        <c:majorTickMark val="out"/>
        <c:minorTickMark val="none"/>
        <c:tickLblPos val="none"/>
        <c:crossAx val="43854464"/>
        <c:crosses val="autoZero"/>
        <c:auto val="1"/>
        <c:lblAlgn val="ctr"/>
        <c:lblOffset val="100"/>
        <c:noMultiLvlLbl val="0"/>
      </c:catAx>
      <c:valAx>
        <c:axId val="43854464"/>
        <c:scaling>
          <c:orientation val="minMax"/>
        </c:scaling>
        <c:delete val="1"/>
        <c:axPos val="t"/>
        <c:numFmt formatCode="0.0%" sourceLinked="1"/>
        <c:majorTickMark val="out"/>
        <c:minorTickMark val="none"/>
        <c:tickLblPos val="none"/>
        <c:crossAx val="43852928"/>
        <c:crosses val="autoZero"/>
        <c:crossBetween val="between"/>
      </c:valAx>
    </c:plotArea>
    <c:plotVisOnly val="1"/>
    <c:dispBlanksAs val="gap"/>
    <c:showDLblsOverMax val="0"/>
  </c:chart>
  <c:txPr>
    <a:bodyPr/>
    <a:lstStyle/>
    <a:p>
      <a:pPr>
        <a:defRPr sz="1050"/>
      </a:pPr>
      <a:endParaRPr lang="es-E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6309042684862333"/>
          <c:y val="3.7308888755950204E-2"/>
          <c:w val="0.7110832080375642"/>
          <c:h val="0.92538222248809965"/>
        </c:manualLayout>
      </c:layout>
      <c:barChart>
        <c:barDir val="bar"/>
        <c:grouping val="stacked"/>
        <c:varyColors val="0"/>
        <c:ser>
          <c:idx val="0"/>
          <c:order val="0"/>
          <c:tx>
            <c:strRef>
              <c:f>Hoja1!$B$1</c:f>
              <c:strCache>
                <c:ptCount val="1"/>
                <c:pt idx="0">
                  <c:v>Si</c:v>
                </c:pt>
              </c:strCache>
            </c:strRef>
          </c:tx>
          <c:spPr>
            <a:solidFill>
              <a:schemeClr val="accent3">
                <a:lumMod val="60000"/>
                <a:lumOff val="40000"/>
              </a:schemeClr>
            </a:solidFill>
          </c:spPr>
          <c:invertIfNegative val="0"/>
          <c:dLbls>
            <c:spPr>
              <a:noFill/>
              <a:ln>
                <a:noFill/>
              </a:ln>
              <a:effectLst/>
            </c:spPr>
            <c:txPr>
              <a:bodyPr/>
              <a:lstStyle/>
              <a:p>
                <a:pPr>
                  <a:defRPr sz="7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Hoja1!$A$2:$A$7</c:f>
              <c:numCache>
                <c:formatCode>General</c:formatCode>
                <c:ptCount val="6"/>
              </c:numCache>
            </c:numRef>
          </c:cat>
          <c:val>
            <c:numRef>
              <c:f>Hoja1!$B$2:$B$7</c:f>
              <c:numCache>
                <c:formatCode>###0.0%</c:formatCode>
                <c:ptCount val="6"/>
                <c:pt idx="0">
                  <c:v>0.8936170212765957</c:v>
                </c:pt>
                <c:pt idx="1">
                  <c:v>0.63157894736842135</c:v>
                </c:pt>
                <c:pt idx="2">
                  <c:v>0.6428571428571429</c:v>
                </c:pt>
                <c:pt idx="3">
                  <c:v>0.8</c:v>
                </c:pt>
                <c:pt idx="4">
                  <c:v>0.6428571428571429</c:v>
                </c:pt>
                <c:pt idx="5">
                  <c:v>0.8666666666666667</c:v>
                </c:pt>
              </c:numCache>
            </c:numRef>
          </c:val>
        </c:ser>
        <c:ser>
          <c:idx val="1"/>
          <c:order val="1"/>
          <c:tx>
            <c:strRef>
              <c:f>Hoja1!$C$1</c:f>
              <c:strCache>
                <c:ptCount val="1"/>
                <c:pt idx="0">
                  <c:v>No</c:v>
                </c:pt>
              </c:strCache>
            </c:strRef>
          </c:tx>
          <c:spPr>
            <a:solidFill>
              <a:schemeClr val="accent4">
                <a:lumMod val="60000"/>
                <a:lumOff val="40000"/>
              </a:schemeClr>
            </a:solidFill>
          </c:spPr>
          <c:invertIfNegative val="0"/>
          <c:dLbls>
            <c:spPr>
              <a:noFill/>
              <a:ln>
                <a:noFill/>
              </a:ln>
              <a:effectLst/>
            </c:spPr>
            <c:txPr>
              <a:bodyPr/>
              <a:lstStyle/>
              <a:p>
                <a:pPr>
                  <a:defRPr sz="8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Hoja1!$A$2:$A$7</c:f>
              <c:numCache>
                <c:formatCode>General</c:formatCode>
                <c:ptCount val="6"/>
              </c:numCache>
            </c:numRef>
          </c:cat>
          <c:val>
            <c:numRef>
              <c:f>Hoja1!$C$2:$C$7</c:f>
              <c:numCache>
                <c:formatCode>General</c:formatCode>
                <c:ptCount val="6"/>
              </c:numCache>
            </c:numRef>
          </c:val>
        </c:ser>
        <c:dLbls>
          <c:showLegendKey val="0"/>
          <c:showVal val="0"/>
          <c:showCatName val="0"/>
          <c:showSerName val="0"/>
          <c:showPercent val="0"/>
          <c:showBubbleSize val="0"/>
        </c:dLbls>
        <c:gapWidth val="10"/>
        <c:overlap val="100"/>
        <c:axId val="44027264"/>
        <c:axId val="44770432"/>
      </c:barChart>
      <c:catAx>
        <c:axId val="44027264"/>
        <c:scaling>
          <c:orientation val="maxMin"/>
        </c:scaling>
        <c:delete val="0"/>
        <c:axPos val="l"/>
        <c:numFmt formatCode="General" sourceLinked="1"/>
        <c:majorTickMark val="out"/>
        <c:minorTickMark val="none"/>
        <c:tickLblPos val="nextTo"/>
        <c:txPr>
          <a:bodyPr/>
          <a:lstStyle/>
          <a:p>
            <a:pPr>
              <a:defRPr sz="800">
                <a:solidFill>
                  <a:schemeClr val="tx2"/>
                </a:solidFill>
              </a:defRPr>
            </a:pPr>
            <a:endParaRPr lang="es-ES"/>
          </a:p>
        </c:txPr>
        <c:crossAx val="44770432"/>
        <c:crosses val="autoZero"/>
        <c:auto val="1"/>
        <c:lblAlgn val="ctr"/>
        <c:lblOffset val="100"/>
        <c:noMultiLvlLbl val="0"/>
      </c:catAx>
      <c:valAx>
        <c:axId val="44770432"/>
        <c:scaling>
          <c:orientation val="minMax"/>
        </c:scaling>
        <c:delete val="1"/>
        <c:axPos val="t"/>
        <c:numFmt formatCode="###0.0%" sourceLinked="1"/>
        <c:majorTickMark val="out"/>
        <c:minorTickMark val="none"/>
        <c:tickLblPos val="none"/>
        <c:crossAx val="44027264"/>
        <c:crosses val="autoZero"/>
        <c:crossBetween val="between"/>
      </c:valAx>
    </c:plotArea>
    <c:plotVisOnly val="1"/>
    <c:dispBlanksAs val="gap"/>
    <c:showDLblsOverMax val="0"/>
  </c:chart>
  <c:txPr>
    <a:bodyPr/>
    <a:lstStyle/>
    <a:p>
      <a:pPr>
        <a:defRPr sz="1000"/>
      </a:pPr>
      <a:endParaRPr lang="es-E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17408762945379533"/>
          <c:w val="1"/>
          <c:h val="0.82591237054620459"/>
        </c:manualLayout>
      </c:layout>
      <c:barChart>
        <c:barDir val="bar"/>
        <c:grouping val="percentStacked"/>
        <c:varyColors val="0"/>
        <c:ser>
          <c:idx val="0"/>
          <c:order val="0"/>
          <c:tx>
            <c:strRef>
              <c:f>Hoja1!$B$1</c:f>
              <c:strCache>
                <c:ptCount val="1"/>
                <c:pt idx="0">
                  <c:v>1 - Muy insatisfecho</c:v>
                </c:pt>
              </c:strCache>
            </c:strRef>
          </c:tx>
          <c:spPr>
            <a:solidFill>
              <a:schemeClr val="accent3">
                <a:lumMod val="60000"/>
                <a:lumOff val="40000"/>
              </a:schemeClr>
            </a:solidFill>
          </c:spPr>
          <c:invertIfNegative val="0"/>
          <c:dLbls>
            <c:dLbl>
              <c:idx val="0"/>
              <c:layout>
                <c:manualLayout>
                  <c:x val="0"/>
                  <c:y val="4.5976821269115419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7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1"/>
                <c:pt idx="0">
                  <c:v>La satisfacción general con el trámite realizado</c:v>
                </c:pt>
              </c:strCache>
            </c:strRef>
          </c:cat>
          <c:val>
            <c:numRef>
              <c:f>Hoja1!$B$2:$B$7</c:f>
              <c:numCache>
                <c:formatCode>General</c:formatCode>
                <c:ptCount val="6"/>
                <c:pt idx="0" formatCode="###0.0%">
                  <c:v>2.3809523809523812E-2</c:v>
                </c:pt>
                <c:pt idx="3" formatCode="###0.0%">
                  <c:v>8.3333333333333343E-2</c:v>
                </c:pt>
                <c:pt idx="4" formatCode="###0.0%">
                  <c:v>0.1111111111111111</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spPr>
              <a:noFill/>
              <a:ln>
                <a:noFill/>
              </a:ln>
              <a:effectLst/>
            </c:spPr>
            <c:txPr>
              <a:bodyPr/>
              <a:lstStyle/>
              <a:p>
                <a:pPr>
                  <a:defRPr sz="7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1"/>
                <c:pt idx="0">
                  <c:v>La satisfacción general con el trámite realizado</c:v>
                </c:pt>
              </c:strCache>
            </c:strRef>
          </c:cat>
          <c:val>
            <c:numRef>
              <c:f>Hoja1!$C$2:$C$7</c:f>
              <c:numCache>
                <c:formatCode>General</c:formatCode>
                <c:ptCount val="6"/>
                <c:pt idx="0" formatCode="###0.0%">
                  <c:v>2.3809523809523812E-2</c:v>
                </c:pt>
                <c:pt idx="3" formatCode="###0.0%">
                  <c:v>8.3333333333333343E-2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txPr>
              <a:bodyPr/>
              <a:lstStyle/>
              <a:p>
                <a:pPr>
                  <a:defRPr sz="700">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1"/>
                <c:pt idx="0">
                  <c:v>La satisfacción general con el trámite realizado</c:v>
                </c:pt>
              </c:strCache>
            </c:strRef>
          </c:cat>
          <c:val>
            <c:numRef>
              <c:f>Hoja1!$D$2:$D$7</c:f>
              <c:numCache>
                <c:formatCode>###0.0%</c:formatCode>
                <c:ptCount val="6"/>
                <c:pt idx="0">
                  <c:v>0.21428571428571427</c:v>
                </c:pt>
                <c:pt idx="1">
                  <c:v>0.25</c:v>
                </c:pt>
                <c:pt idx="2">
                  <c:v>0.1111111111111111</c:v>
                </c:pt>
                <c:pt idx="3">
                  <c:v>8.3333333333333343E-2</c:v>
                </c:pt>
                <c:pt idx="4">
                  <c:v>0.1111111111111111</c:v>
                </c:pt>
                <c:pt idx="5">
                  <c:v>0.30769230769230782</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txPr>
              <a:bodyPr/>
              <a:lstStyle/>
              <a:p>
                <a:pPr>
                  <a:defRPr sz="700">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1"/>
                <c:pt idx="0">
                  <c:v>La satisfacción general con el trámite realizado</c:v>
                </c:pt>
              </c:strCache>
            </c:strRef>
          </c:cat>
          <c:val>
            <c:numRef>
              <c:f>Hoja1!$E$2:$E$7</c:f>
              <c:numCache>
                <c:formatCode>###0.0%</c:formatCode>
                <c:ptCount val="6"/>
                <c:pt idx="0">
                  <c:v>0.42857142857142855</c:v>
                </c:pt>
                <c:pt idx="1">
                  <c:v>0.58333333333333337</c:v>
                </c:pt>
                <c:pt idx="2">
                  <c:v>0.66666666666666663</c:v>
                </c:pt>
                <c:pt idx="3">
                  <c:v>0.41666666666666696</c:v>
                </c:pt>
                <c:pt idx="4">
                  <c:v>0.44444444444444442</c:v>
                </c:pt>
                <c:pt idx="5">
                  <c:v>0.3846153846153848</c:v>
                </c:pt>
              </c:numCache>
            </c:numRef>
          </c:val>
        </c:ser>
        <c:ser>
          <c:idx val="4"/>
          <c:order val="4"/>
          <c:tx>
            <c:strRef>
              <c:f>Hoja1!$F$1</c:f>
              <c:strCache>
                <c:ptCount val="1"/>
                <c:pt idx="0">
                  <c:v>5 - Muy Satisfecho</c:v>
                </c:pt>
              </c:strCache>
            </c:strRef>
          </c:tx>
          <c:invertIfNegative val="0"/>
          <c:dLbls>
            <c:spPr>
              <a:noFill/>
              <a:ln>
                <a:noFill/>
              </a:ln>
              <a:effectLst/>
            </c:spPr>
            <c:txPr>
              <a:bodyPr/>
              <a:lstStyle/>
              <a:p>
                <a:pPr>
                  <a:defRPr sz="700">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1"/>
                <c:pt idx="0">
                  <c:v>La satisfacción general con el trámite realizado</c:v>
                </c:pt>
              </c:strCache>
            </c:strRef>
          </c:cat>
          <c:val>
            <c:numRef>
              <c:f>Hoja1!$F$2:$F$7</c:f>
              <c:numCache>
                <c:formatCode>###0.0%</c:formatCode>
                <c:ptCount val="6"/>
                <c:pt idx="0">
                  <c:v>0.30952380952380987</c:v>
                </c:pt>
                <c:pt idx="1">
                  <c:v>0.16666666666666663</c:v>
                </c:pt>
                <c:pt idx="2">
                  <c:v>0.22222222222222221</c:v>
                </c:pt>
                <c:pt idx="3">
                  <c:v>0.33333333333333331</c:v>
                </c:pt>
                <c:pt idx="4">
                  <c:v>0.33333333333333331</c:v>
                </c:pt>
                <c:pt idx="5">
                  <c:v>0.30769230769230782</c:v>
                </c:pt>
              </c:numCache>
            </c:numRef>
          </c:val>
        </c:ser>
        <c:dLbls>
          <c:showLegendKey val="0"/>
          <c:showVal val="0"/>
          <c:showCatName val="0"/>
          <c:showSerName val="0"/>
          <c:showPercent val="0"/>
          <c:showBubbleSize val="0"/>
        </c:dLbls>
        <c:gapWidth val="30"/>
        <c:overlap val="100"/>
        <c:axId val="43922944"/>
        <c:axId val="43924480"/>
      </c:barChart>
      <c:catAx>
        <c:axId val="43922944"/>
        <c:scaling>
          <c:orientation val="maxMin"/>
        </c:scaling>
        <c:delete val="1"/>
        <c:axPos val="l"/>
        <c:numFmt formatCode="General" sourceLinked="1"/>
        <c:majorTickMark val="out"/>
        <c:minorTickMark val="none"/>
        <c:tickLblPos val="none"/>
        <c:crossAx val="43924480"/>
        <c:crosses val="autoZero"/>
        <c:auto val="1"/>
        <c:lblAlgn val="ctr"/>
        <c:lblOffset val="100"/>
        <c:noMultiLvlLbl val="0"/>
      </c:catAx>
      <c:valAx>
        <c:axId val="43924480"/>
        <c:scaling>
          <c:orientation val="minMax"/>
        </c:scaling>
        <c:delete val="1"/>
        <c:axPos val="t"/>
        <c:numFmt formatCode="0%" sourceLinked="1"/>
        <c:majorTickMark val="out"/>
        <c:minorTickMark val="none"/>
        <c:tickLblPos val="none"/>
        <c:crossAx val="43922944"/>
        <c:crosses val="autoZero"/>
        <c:crossBetween val="between"/>
      </c:valAx>
    </c:plotArea>
    <c:plotVisOnly val="1"/>
    <c:dispBlanksAs val="gap"/>
    <c:showDLblsOverMax val="0"/>
  </c:chart>
  <c:txPr>
    <a:bodyPr/>
    <a:lstStyle/>
    <a:p>
      <a:pPr>
        <a:defRPr sz="800" b="0">
          <a:solidFill>
            <a:schemeClr val="tx2"/>
          </a:solidFill>
        </a:defRPr>
      </a:pPr>
      <a:endParaRPr lang="es-E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6309042684862333"/>
          <c:y val="3.7308888755950204E-2"/>
          <c:w val="0.7110832080375642"/>
          <c:h val="0.92538222248809965"/>
        </c:manualLayout>
      </c:layout>
      <c:barChart>
        <c:barDir val="bar"/>
        <c:grouping val="stacked"/>
        <c:varyColors val="0"/>
        <c:ser>
          <c:idx val="0"/>
          <c:order val="0"/>
          <c:tx>
            <c:strRef>
              <c:f>Hoja1!$B$1</c:f>
              <c:strCache>
                <c:ptCount val="1"/>
                <c:pt idx="0">
                  <c:v>Si</c:v>
                </c:pt>
              </c:strCache>
            </c:strRef>
          </c:tx>
          <c:spPr>
            <a:solidFill>
              <a:schemeClr val="accent3">
                <a:lumMod val="60000"/>
                <a:lumOff val="40000"/>
              </a:schemeClr>
            </a:solidFill>
          </c:spPr>
          <c:invertIfNegative val="0"/>
          <c:dLbls>
            <c:spPr>
              <a:noFill/>
              <a:ln>
                <a:noFill/>
              </a:ln>
              <a:effectLst/>
            </c:spPr>
            <c:txPr>
              <a:bodyPr/>
              <a:lstStyle/>
              <a:p>
                <a:pPr>
                  <a:defRPr sz="7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Hoja1!$A$2:$A$7</c:f>
              <c:numCache>
                <c:formatCode>General</c:formatCode>
                <c:ptCount val="6"/>
              </c:numCache>
            </c:numRef>
          </c:cat>
          <c:val>
            <c:numRef>
              <c:f>Hoja1!$B$2:$B$7</c:f>
              <c:numCache>
                <c:formatCode>###0.0%</c:formatCode>
                <c:ptCount val="6"/>
                <c:pt idx="0">
                  <c:v>0.83529411764705885</c:v>
                </c:pt>
                <c:pt idx="1">
                  <c:v>0.66666666666666663</c:v>
                </c:pt>
                <c:pt idx="2">
                  <c:v>0.5625</c:v>
                </c:pt>
                <c:pt idx="3">
                  <c:v>0.80952380952380965</c:v>
                </c:pt>
                <c:pt idx="4">
                  <c:v>0.66666666666666663</c:v>
                </c:pt>
                <c:pt idx="5">
                  <c:v>0.55555555555555569</c:v>
                </c:pt>
              </c:numCache>
            </c:numRef>
          </c:val>
        </c:ser>
        <c:ser>
          <c:idx val="1"/>
          <c:order val="1"/>
          <c:tx>
            <c:strRef>
              <c:f>Hoja1!$C$1</c:f>
              <c:strCache>
                <c:ptCount val="1"/>
                <c:pt idx="0">
                  <c:v>No</c:v>
                </c:pt>
              </c:strCache>
            </c:strRef>
          </c:tx>
          <c:spPr>
            <a:solidFill>
              <a:schemeClr val="accent4">
                <a:lumMod val="60000"/>
                <a:lumOff val="40000"/>
              </a:schemeClr>
            </a:solidFill>
          </c:spPr>
          <c:invertIfNegative val="0"/>
          <c:dLbls>
            <c:spPr>
              <a:noFill/>
              <a:ln>
                <a:noFill/>
              </a:ln>
              <a:effectLst/>
            </c:spPr>
            <c:txPr>
              <a:bodyPr/>
              <a:lstStyle/>
              <a:p>
                <a:pPr>
                  <a:defRPr sz="8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Hoja1!$A$2:$A$7</c:f>
              <c:numCache>
                <c:formatCode>General</c:formatCode>
                <c:ptCount val="6"/>
              </c:numCache>
            </c:numRef>
          </c:cat>
          <c:val>
            <c:numRef>
              <c:f>Hoja1!$C$2:$C$7</c:f>
              <c:numCache>
                <c:formatCode>General</c:formatCode>
                <c:ptCount val="6"/>
              </c:numCache>
            </c:numRef>
          </c:val>
        </c:ser>
        <c:dLbls>
          <c:showLegendKey val="0"/>
          <c:showVal val="0"/>
          <c:showCatName val="0"/>
          <c:showSerName val="0"/>
          <c:showPercent val="0"/>
          <c:showBubbleSize val="0"/>
        </c:dLbls>
        <c:gapWidth val="10"/>
        <c:overlap val="100"/>
        <c:axId val="44903808"/>
        <c:axId val="44905600"/>
      </c:barChart>
      <c:catAx>
        <c:axId val="44903808"/>
        <c:scaling>
          <c:orientation val="maxMin"/>
        </c:scaling>
        <c:delete val="0"/>
        <c:axPos val="l"/>
        <c:numFmt formatCode="General" sourceLinked="1"/>
        <c:majorTickMark val="out"/>
        <c:minorTickMark val="none"/>
        <c:tickLblPos val="nextTo"/>
        <c:txPr>
          <a:bodyPr/>
          <a:lstStyle/>
          <a:p>
            <a:pPr>
              <a:defRPr sz="800">
                <a:solidFill>
                  <a:schemeClr val="tx2"/>
                </a:solidFill>
              </a:defRPr>
            </a:pPr>
            <a:endParaRPr lang="es-ES"/>
          </a:p>
        </c:txPr>
        <c:crossAx val="44905600"/>
        <c:crosses val="autoZero"/>
        <c:auto val="1"/>
        <c:lblAlgn val="ctr"/>
        <c:lblOffset val="100"/>
        <c:noMultiLvlLbl val="0"/>
      </c:catAx>
      <c:valAx>
        <c:axId val="44905600"/>
        <c:scaling>
          <c:orientation val="minMax"/>
        </c:scaling>
        <c:delete val="1"/>
        <c:axPos val="t"/>
        <c:numFmt formatCode="###0.0%" sourceLinked="1"/>
        <c:majorTickMark val="out"/>
        <c:minorTickMark val="none"/>
        <c:tickLblPos val="none"/>
        <c:crossAx val="44903808"/>
        <c:crosses val="autoZero"/>
        <c:crossBetween val="between"/>
      </c:valAx>
    </c:plotArea>
    <c:plotVisOnly val="1"/>
    <c:dispBlanksAs val="gap"/>
    <c:showDLblsOverMax val="0"/>
  </c:chart>
  <c:txPr>
    <a:bodyPr/>
    <a:lstStyle/>
    <a:p>
      <a:pPr>
        <a:defRPr sz="1000"/>
      </a:pPr>
      <a:endParaRPr lang="es-E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17408762945379533"/>
          <c:w val="1"/>
          <c:h val="0.82591237054620459"/>
        </c:manualLayout>
      </c:layout>
      <c:barChart>
        <c:barDir val="bar"/>
        <c:grouping val="percentStacked"/>
        <c:varyColors val="0"/>
        <c:ser>
          <c:idx val="0"/>
          <c:order val="0"/>
          <c:tx>
            <c:strRef>
              <c:f>Hoja1!$B$1</c:f>
              <c:strCache>
                <c:ptCount val="1"/>
                <c:pt idx="0">
                  <c:v>1 - Muy insatisfecho</c:v>
                </c:pt>
              </c:strCache>
            </c:strRef>
          </c:tx>
          <c:spPr>
            <a:solidFill>
              <a:schemeClr val="accent3">
                <a:lumMod val="60000"/>
                <a:lumOff val="40000"/>
              </a:schemeClr>
            </a:solidFill>
          </c:spPr>
          <c:invertIfNegative val="0"/>
          <c:dLbls>
            <c:dLbl>
              <c:idx val="0"/>
              <c:layout>
                <c:manualLayout>
                  <c:x val="0"/>
                  <c:y val="4.597682126911541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1.313623464831870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7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1"/>
                <c:pt idx="0">
                  <c:v>La satisfacción general con el trámite realizado</c:v>
                </c:pt>
              </c:strCache>
            </c:strRef>
          </c:cat>
          <c:val>
            <c:numRef>
              <c:f>Hoja1!$B$2:$B$7</c:f>
              <c:numCache>
                <c:formatCode>###0.0%</c:formatCode>
                <c:ptCount val="6"/>
                <c:pt idx="0">
                  <c:v>4.7058823529411792E-2</c:v>
                </c:pt>
                <c:pt idx="1">
                  <c:v>0.1111111111111111</c:v>
                </c:pt>
                <c:pt idx="2">
                  <c:v>0.18750000000000008</c:v>
                </c:pt>
                <c:pt idx="3">
                  <c:v>4.7619047619047623E-2</c:v>
                </c:pt>
                <c:pt idx="4">
                  <c:v>0.1</c:v>
                </c:pt>
                <c:pt idx="5">
                  <c:v>0.18518518518518529</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3"/>
              <c:layout>
                <c:manualLayout>
                  <c:x val="2.0452795913305916E-2"/>
                  <c:y val="1.9704351972478041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1.5339596934979429E-2"/>
                  <c:y val="6.5681173241593479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7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1"/>
                <c:pt idx="0">
                  <c:v>La satisfacción general con el trámite realizado</c:v>
                </c:pt>
              </c:strCache>
            </c:strRef>
          </c:cat>
          <c:val>
            <c:numRef>
              <c:f>Hoja1!$C$2:$C$7</c:f>
              <c:numCache>
                <c:formatCode>###0.0%</c:formatCode>
                <c:ptCount val="6"/>
                <c:pt idx="0">
                  <c:v>4.7058823529411792E-2</c:v>
                </c:pt>
                <c:pt idx="1">
                  <c:v>0.18518518518518529</c:v>
                </c:pt>
                <c:pt idx="2">
                  <c:v>0.125</c:v>
                </c:pt>
                <c:pt idx="3">
                  <c:v>9.5238095238095247E-2</c:v>
                </c:pt>
                <c:pt idx="4">
                  <c:v>6.666666666666668E-2</c:v>
                </c:pt>
                <c:pt idx="5">
                  <c:v>0.14814814814814825</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txPr>
              <a:bodyPr/>
              <a:lstStyle/>
              <a:p>
                <a:pPr>
                  <a:defRPr sz="700">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1"/>
                <c:pt idx="0">
                  <c:v>La satisfacción general con el trámite realizado</c:v>
                </c:pt>
              </c:strCache>
            </c:strRef>
          </c:cat>
          <c:val>
            <c:numRef>
              <c:f>Hoja1!$D$2:$D$7</c:f>
              <c:numCache>
                <c:formatCode>###0.0%</c:formatCode>
                <c:ptCount val="6"/>
                <c:pt idx="0">
                  <c:v>0.28235294117647086</c:v>
                </c:pt>
                <c:pt idx="1">
                  <c:v>0.18518518518518529</c:v>
                </c:pt>
                <c:pt idx="2">
                  <c:v>0.18750000000000008</c:v>
                </c:pt>
                <c:pt idx="3">
                  <c:v>0.19047619047619063</c:v>
                </c:pt>
                <c:pt idx="4">
                  <c:v>0.30000000000000016</c:v>
                </c:pt>
                <c:pt idx="5">
                  <c:v>0.2592592592592593</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txPr>
              <a:bodyPr/>
              <a:lstStyle/>
              <a:p>
                <a:pPr>
                  <a:defRPr sz="700">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1"/>
                <c:pt idx="0">
                  <c:v>La satisfacción general con el trámite realizado</c:v>
                </c:pt>
              </c:strCache>
            </c:strRef>
          </c:cat>
          <c:val>
            <c:numRef>
              <c:f>Hoja1!$E$2:$E$7</c:f>
              <c:numCache>
                <c:formatCode>###0.0%</c:formatCode>
                <c:ptCount val="6"/>
                <c:pt idx="0">
                  <c:v>0.52941176470588236</c:v>
                </c:pt>
                <c:pt idx="1">
                  <c:v>0.40740740740740738</c:v>
                </c:pt>
                <c:pt idx="2">
                  <c:v>0.31250000000000017</c:v>
                </c:pt>
                <c:pt idx="3">
                  <c:v>0.52380952380952384</c:v>
                </c:pt>
                <c:pt idx="4">
                  <c:v>0.33333333333333331</c:v>
                </c:pt>
                <c:pt idx="5">
                  <c:v>0.2592592592592593</c:v>
                </c:pt>
              </c:numCache>
            </c:numRef>
          </c:val>
        </c:ser>
        <c:ser>
          <c:idx val="4"/>
          <c:order val="4"/>
          <c:tx>
            <c:strRef>
              <c:f>Hoja1!$F$1</c:f>
              <c:strCache>
                <c:ptCount val="1"/>
                <c:pt idx="0">
                  <c:v>5 - Muy Satisfecho</c:v>
                </c:pt>
              </c:strCache>
            </c:strRef>
          </c:tx>
          <c:invertIfNegative val="0"/>
          <c:dLbls>
            <c:spPr>
              <a:noFill/>
              <a:ln>
                <a:noFill/>
              </a:ln>
              <a:effectLst/>
            </c:spPr>
            <c:txPr>
              <a:bodyPr/>
              <a:lstStyle/>
              <a:p>
                <a:pPr>
                  <a:defRPr sz="700">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1"/>
                <c:pt idx="0">
                  <c:v>La satisfacción general con el trámite realizado</c:v>
                </c:pt>
              </c:strCache>
            </c:strRef>
          </c:cat>
          <c:val>
            <c:numRef>
              <c:f>Hoja1!$F$2:$F$7</c:f>
              <c:numCache>
                <c:formatCode>###0.0%</c:formatCode>
                <c:ptCount val="6"/>
                <c:pt idx="0">
                  <c:v>9.4117647058823528E-2</c:v>
                </c:pt>
                <c:pt idx="1">
                  <c:v>0.1111111111111111</c:v>
                </c:pt>
                <c:pt idx="2">
                  <c:v>0.18750000000000008</c:v>
                </c:pt>
                <c:pt idx="3">
                  <c:v>0.14285714285714296</c:v>
                </c:pt>
                <c:pt idx="4">
                  <c:v>0.2</c:v>
                </c:pt>
                <c:pt idx="5">
                  <c:v>0.14814814814814825</c:v>
                </c:pt>
              </c:numCache>
            </c:numRef>
          </c:val>
        </c:ser>
        <c:dLbls>
          <c:showLegendKey val="0"/>
          <c:showVal val="0"/>
          <c:showCatName val="0"/>
          <c:showSerName val="0"/>
          <c:showPercent val="0"/>
          <c:showBubbleSize val="0"/>
        </c:dLbls>
        <c:gapWidth val="30"/>
        <c:overlap val="100"/>
        <c:axId val="44848640"/>
        <c:axId val="44850176"/>
      </c:barChart>
      <c:catAx>
        <c:axId val="44848640"/>
        <c:scaling>
          <c:orientation val="maxMin"/>
        </c:scaling>
        <c:delete val="1"/>
        <c:axPos val="l"/>
        <c:numFmt formatCode="General" sourceLinked="1"/>
        <c:majorTickMark val="out"/>
        <c:minorTickMark val="none"/>
        <c:tickLblPos val="none"/>
        <c:crossAx val="44850176"/>
        <c:crosses val="autoZero"/>
        <c:auto val="1"/>
        <c:lblAlgn val="ctr"/>
        <c:lblOffset val="100"/>
        <c:noMultiLvlLbl val="0"/>
      </c:catAx>
      <c:valAx>
        <c:axId val="44850176"/>
        <c:scaling>
          <c:orientation val="minMax"/>
        </c:scaling>
        <c:delete val="1"/>
        <c:axPos val="t"/>
        <c:numFmt formatCode="0%" sourceLinked="1"/>
        <c:majorTickMark val="out"/>
        <c:minorTickMark val="none"/>
        <c:tickLblPos val="none"/>
        <c:crossAx val="44848640"/>
        <c:crosses val="autoZero"/>
        <c:crossBetween val="between"/>
      </c:valAx>
    </c:plotArea>
    <c:plotVisOnly val="1"/>
    <c:dispBlanksAs val="gap"/>
    <c:showDLblsOverMax val="0"/>
  </c:chart>
  <c:txPr>
    <a:bodyPr/>
    <a:lstStyle/>
    <a:p>
      <a:pPr>
        <a:defRPr sz="800" b="0">
          <a:solidFill>
            <a:schemeClr val="tx2"/>
          </a:solidFill>
        </a:defRPr>
      </a:pPr>
      <a:endParaRPr lang="es-E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Pidió ayuda a familiares o amigos</c:v>
                </c:pt>
              </c:strCache>
            </c:strRef>
          </c:tx>
          <c:spPr>
            <a:solidFill>
              <a:schemeClr val="accent3">
                <a:lumMod val="60000"/>
                <a:lumOff val="40000"/>
              </a:schemeClr>
            </a:solidFill>
          </c:spPr>
          <c:dPt>
            <c:idx val="0"/>
            <c:bubble3D val="0"/>
            <c:explosion val="7"/>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0.8833333333333333</c:v>
                </c:pt>
                <c:pt idx="1">
                  <c:v>0.1166666666666667</c:v>
                </c:pt>
              </c:numCache>
            </c:numRef>
          </c:val>
        </c:ser>
        <c:dLbls>
          <c:showLegendKey val="0"/>
          <c:showVal val="0"/>
          <c:showCatName val="0"/>
          <c:showSerName val="0"/>
          <c:showPercent val="0"/>
          <c:showBubbleSize val="0"/>
          <c:showLeaderLines val="1"/>
        </c:dLbls>
        <c:firstSliceAng val="0"/>
        <c:holeSize val="50"/>
      </c:doughnutChart>
    </c:plotArea>
    <c:legend>
      <c:legendPos val="t"/>
      <c:layout>
        <c:manualLayout>
          <c:xMode val="edge"/>
          <c:yMode val="edge"/>
          <c:x val="0.22956418007813767"/>
          <c:y val="8.7758769294778008E-2"/>
          <c:w val="0.5560960404458356"/>
          <c:h val="0.13275630708255751"/>
        </c:manualLayout>
      </c:layout>
      <c:overlay val="0"/>
      <c:txPr>
        <a:bodyPr/>
        <a:lstStyle/>
        <a:p>
          <a:pPr>
            <a:defRPr sz="1100"/>
          </a:pPr>
          <a:endParaRPr lang="es-ES"/>
        </a:p>
      </c:txPr>
    </c:legend>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16 - 18</c:v>
                </c:pt>
                <c:pt idx="1">
                  <c:v>19 - 24</c:v>
                </c:pt>
                <c:pt idx="2">
                  <c:v>25 - 39</c:v>
                </c:pt>
                <c:pt idx="3">
                  <c:v>40 - 55</c:v>
                </c:pt>
                <c:pt idx="4">
                  <c:v>56 - 70 </c:v>
                </c:pt>
              </c:strCache>
            </c:strRef>
          </c:cat>
          <c:val>
            <c:numRef>
              <c:f>Hoja1!$B$2:$B$6</c:f>
              <c:numCache>
                <c:formatCode>###0.0%</c:formatCode>
                <c:ptCount val="5"/>
                <c:pt idx="1">
                  <c:v>2.222222222222224E-2</c:v>
                </c:pt>
                <c:pt idx="2">
                  <c:v>0.61111111111111149</c:v>
                </c:pt>
                <c:pt idx="3">
                  <c:v>0.30000000000000016</c:v>
                </c:pt>
                <c:pt idx="4">
                  <c:v>6.666666666666668E-2</c:v>
                </c:pt>
              </c:numCache>
            </c:numRef>
          </c:val>
        </c:ser>
        <c:ser>
          <c:idx val="1"/>
          <c:order val="1"/>
          <c:tx>
            <c:strRef>
              <c:f>Hoja1!$C$1</c:f>
              <c:strCache>
                <c:ptCount val="1"/>
                <c:pt idx="0">
                  <c:v>2014</c:v>
                </c:pt>
              </c:strCache>
            </c:strRef>
          </c:tx>
          <c:spPr>
            <a:solidFill>
              <a:schemeClr val="accent4">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16 - 18</c:v>
                </c:pt>
                <c:pt idx="1">
                  <c:v>19 - 24</c:v>
                </c:pt>
                <c:pt idx="2">
                  <c:v>25 - 39</c:v>
                </c:pt>
                <c:pt idx="3">
                  <c:v>40 - 55</c:v>
                </c:pt>
                <c:pt idx="4">
                  <c:v>56 - 70 </c:v>
                </c:pt>
              </c:strCache>
            </c:strRef>
          </c:cat>
          <c:val>
            <c:numRef>
              <c:f>Hoja1!$C$2:$C$6</c:f>
              <c:numCache>
                <c:formatCode>0.0%</c:formatCode>
                <c:ptCount val="5"/>
                <c:pt idx="0">
                  <c:v>5.3475935828876994E-3</c:v>
                </c:pt>
                <c:pt idx="1">
                  <c:v>2.4064171122994648E-2</c:v>
                </c:pt>
                <c:pt idx="2">
                  <c:v>0.38502673796791487</c:v>
                </c:pt>
                <c:pt idx="3">
                  <c:v>0.51336898395721864</c:v>
                </c:pt>
                <c:pt idx="4">
                  <c:v>7.2192513368983954E-2</c:v>
                </c:pt>
              </c:numCache>
            </c:numRef>
          </c:val>
        </c:ser>
        <c:dLbls>
          <c:showLegendKey val="0"/>
          <c:showVal val="0"/>
          <c:showCatName val="0"/>
          <c:showSerName val="0"/>
          <c:showPercent val="0"/>
          <c:showBubbleSize val="0"/>
        </c:dLbls>
        <c:gapWidth val="30"/>
        <c:axId val="39010688"/>
        <c:axId val="39012224"/>
      </c:barChart>
      <c:catAx>
        <c:axId val="39010688"/>
        <c:scaling>
          <c:orientation val="maxMin"/>
        </c:scaling>
        <c:delete val="0"/>
        <c:axPos val="l"/>
        <c:numFmt formatCode="General" sourceLinked="0"/>
        <c:majorTickMark val="out"/>
        <c:minorTickMark val="none"/>
        <c:tickLblPos val="nextTo"/>
        <c:crossAx val="39012224"/>
        <c:crosses val="autoZero"/>
        <c:auto val="1"/>
        <c:lblAlgn val="ctr"/>
        <c:lblOffset val="100"/>
        <c:noMultiLvlLbl val="0"/>
      </c:catAx>
      <c:valAx>
        <c:axId val="39012224"/>
        <c:scaling>
          <c:orientation val="minMax"/>
        </c:scaling>
        <c:delete val="1"/>
        <c:axPos val="t"/>
        <c:numFmt formatCode="###0.0%" sourceLinked="1"/>
        <c:majorTickMark val="out"/>
        <c:minorTickMark val="none"/>
        <c:tickLblPos val="none"/>
        <c:crossAx val="39010688"/>
        <c:crosses val="autoZero"/>
        <c:crossBetween val="between"/>
      </c:valAx>
    </c:plotArea>
    <c:plotVisOnly val="1"/>
    <c:dispBlanksAs val="gap"/>
    <c:showDLblsOverMax val="0"/>
  </c:chart>
  <c:txPr>
    <a:bodyPr/>
    <a:lstStyle/>
    <a:p>
      <a:pPr>
        <a:defRPr sz="1000">
          <a:solidFill>
            <a:schemeClr val="tx2"/>
          </a:solidFill>
        </a:defRPr>
      </a:pPr>
      <a:endParaRPr lang="es-E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Columna1</c:v>
                </c:pt>
              </c:strCache>
            </c:strRef>
          </c:tx>
          <c:spPr>
            <a:solidFill>
              <a:schemeClr val="accent3">
                <a:lumMod val="60000"/>
                <a:lumOff val="40000"/>
              </a:schemeClr>
            </a:solidFill>
          </c:spPr>
          <c:dPt>
            <c:idx val="0"/>
            <c:bubble3D val="0"/>
            <c:explosion val="6"/>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0.90090090090090058</c:v>
                </c:pt>
                <c:pt idx="1">
                  <c:v>9.9099099099099239E-2</c:v>
                </c:pt>
              </c:numCache>
            </c:numRef>
          </c:val>
        </c:ser>
        <c:dLbls>
          <c:showLegendKey val="0"/>
          <c:showVal val="0"/>
          <c:showCatName val="0"/>
          <c:showSerName val="0"/>
          <c:showPercent val="0"/>
          <c:showBubbleSize val="0"/>
          <c:showLeaderLines val="1"/>
        </c:dLbls>
        <c:firstSliceAng val="0"/>
        <c:holeSize val="50"/>
      </c:doughnutChart>
    </c:plotArea>
    <c:legend>
      <c:legendPos val="t"/>
      <c:layout>
        <c:manualLayout>
          <c:xMode val="edge"/>
          <c:yMode val="edge"/>
          <c:x val="0.2096788462547198"/>
          <c:y val="9.0518397539444656E-2"/>
          <c:w val="0.5560960404458356"/>
          <c:h val="0.13275630708255751"/>
        </c:manualLayout>
      </c:layout>
      <c:overlay val="0"/>
      <c:txPr>
        <a:bodyPr/>
        <a:lstStyle/>
        <a:p>
          <a:pPr>
            <a:defRPr sz="1100"/>
          </a:pPr>
          <a:endParaRPr lang="es-ES"/>
        </a:p>
      </c:txPr>
    </c:legend>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Pidió ayuda a familiares o amigos</c:v>
                </c:pt>
              </c:strCache>
            </c:strRef>
          </c:tx>
          <c:spPr>
            <a:solidFill>
              <a:schemeClr val="accent3">
                <a:lumMod val="60000"/>
                <a:lumOff val="40000"/>
              </a:schemeClr>
            </a:solidFill>
          </c:spPr>
          <c:dPt>
            <c:idx val="0"/>
            <c:bubble3D val="0"/>
            <c:explosion val="7"/>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0.8833333333333333</c:v>
                </c:pt>
                <c:pt idx="1">
                  <c:v>0.1166666666666667</c:v>
                </c:pt>
              </c:numCache>
            </c:numRef>
          </c:val>
        </c:ser>
        <c:dLbls>
          <c:showLegendKey val="0"/>
          <c:showVal val="0"/>
          <c:showCatName val="0"/>
          <c:showSerName val="0"/>
          <c:showPercent val="0"/>
          <c:showBubbleSize val="0"/>
          <c:showLeaderLines val="1"/>
        </c:dLbls>
        <c:firstSliceAng val="0"/>
        <c:holeSize val="50"/>
      </c:doughnutChart>
    </c:plotArea>
    <c:legend>
      <c:legendPos val="t"/>
      <c:layout>
        <c:manualLayout>
          <c:xMode val="edge"/>
          <c:yMode val="edge"/>
          <c:x val="0.22956418007813767"/>
          <c:y val="8.7758769294778008E-2"/>
          <c:w val="0.5560960404458356"/>
          <c:h val="0.13275630708255751"/>
        </c:manualLayout>
      </c:layout>
      <c:overlay val="0"/>
      <c:txPr>
        <a:bodyPr/>
        <a:lstStyle/>
        <a:p>
          <a:pPr>
            <a:defRPr sz="1100"/>
          </a:pPr>
          <a:endParaRPr lang="es-ES"/>
        </a:p>
      </c:txPr>
    </c:legend>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Columna1</c:v>
                </c:pt>
              </c:strCache>
            </c:strRef>
          </c:tx>
          <c:spPr>
            <a:solidFill>
              <a:schemeClr val="accent3">
                <a:lumMod val="60000"/>
                <a:lumOff val="40000"/>
              </a:schemeClr>
            </a:solidFill>
          </c:spPr>
          <c:dPt>
            <c:idx val="0"/>
            <c:bubble3D val="0"/>
            <c:explosion val="6"/>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0.90090090090090058</c:v>
                </c:pt>
                <c:pt idx="1">
                  <c:v>9.9099099099099239E-2</c:v>
                </c:pt>
              </c:numCache>
            </c:numRef>
          </c:val>
        </c:ser>
        <c:dLbls>
          <c:showLegendKey val="0"/>
          <c:showVal val="0"/>
          <c:showCatName val="0"/>
          <c:showSerName val="0"/>
          <c:showPercent val="0"/>
          <c:showBubbleSize val="0"/>
          <c:showLeaderLines val="1"/>
        </c:dLbls>
        <c:firstSliceAng val="0"/>
        <c:holeSize val="50"/>
      </c:doughnutChart>
    </c:plotArea>
    <c:legend>
      <c:legendPos val="t"/>
      <c:layout>
        <c:manualLayout>
          <c:xMode val="edge"/>
          <c:yMode val="edge"/>
          <c:x val="0.2096788462547198"/>
          <c:y val="9.0518397539444656E-2"/>
          <c:w val="0.5560960404458356"/>
          <c:h val="0.13275630708255751"/>
        </c:manualLayout>
      </c:layout>
      <c:overlay val="0"/>
      <c:txPr>
        <a:bodyPr/>
        <a:lstStyle/>
        <a:p>
          <a:pPr>
            <a:defRPr sz="1100"/>
          </a:pPr>
          <a:endParaRPr lang="es-ES"/>
        </a:p>
      </c:txPr>
    </c:legend>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Pidió ayuda a familiares o amigos</c:v>
                </c:pt>
              </c:strCache>
            </c:strRef>
          </c:tx>
          <c:spPr>
            <a:solidFill>
              <a:schemeClr val="accent3">
                <a:lumMod val="60000"/>
                <a:lumOff val="40000"/>
              </a:schemeClr>
            </a:solidFill>
          </c:spPr>
          <c:dPt>
            <c:idx val="0"/>
            <c:bubble3D val="0"/>
            <c:explosion val="7"/>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0.7140000000000003</c:v>
                </c:pt>
                <c:pt idx="1">
                  <c:v>0.28600000000000014</c:v>
                </c:pt>
              </c:numCache>
            </c:numRef>
          </c:val>
        </c:ser>
        <c:dLbls>
          <c:showLegendKey val="0"/>
          <c:showVal val="0"/>
          <c:showCatName val="0"/>
          <c:showSerName val="0"/>
          <c:showPercent val="0"/>
          <c:showBubbleSize val="0"/>
          <c:showLeaderLines val="1"/>
        </c:dLbls>
        <c:firstSliceAng val="120"/>
        <c:holeSize val="50"/>
      </c:doughnutChart>
    </c:plotArea>
    <c:legend>
      <c:legendPos val="t"/>
      <c:layout>
        <c:manualLayout>
          <c:xMode val="edge"/>
          <c:yMode val="edge"/>
          <c:x val="0.22956418007813764"/>
          <c:y val="6.023846844405456E-2"/>
          <c:w val="0.5560960404458356"/>
          <c:h val="0.13275630708255751"/>
        </c:manualLayout>
      </c:layout>
      <c:overlay val="0"/>
      <c:txPr>
        <a:bodyPr/>
        <a:lstStyle/>
        <a:p>
          <a:pPr>
            <a:defRPr sz="1100"/>
          </a:pPr>
          <a:endParaRPr lang="es-ES"/>
        </a:p>
      </c:txPr>
    </c:legend>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Columna1</c:v>
                </c:pt>
              </c:strCache>
            </c:strRef>
          </c:tx>
          <c:spPr>
            <a:solidFill>
              <a:schemeClr val="accent3">
                <a:lumMod val="60000"/>
                <a:lumOff val="40000"/>
              </a:schemeClr>
            </a:solidFill>
          </c:spPr>
          <c:dPt>
            <c:idx val="0"/>
            <c:bubble3D val="0"/>
            <c:explosion val="6"/>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0.37400000000000017</c:v>
                </c:pt>
                <c:pt idx="1">
                  <c:v>0.62600000000000033</c:v>
                </c:pt>
              </c:numCache>
            </c:numRef>
          </c:val>
        </c:ser>
        <c:dLbls>
          <c:showLegendKey val="0"/>
          <c:showVal val="0"/>
          <c:showCatName val="0"/>
          <c:showSerName val="0"/>
          <c:showPercent val="0"/>
          <c:showBubbleSize val="0"/>
          <c:showLeaderLines val="1"/>
        </c:dLbls>
        <c:firstSliceAng val="190"/>
        <c:holeSize val="50"/>
      </c:doughnutChart>
    </c:plotArea>
    <c:legend>
      <c:legendPos val="t"/>
      <c:layout>
        <c:manualLayout>
          <c:xMode val="edge"/>
          <c:yMode val="edge"/>
          <c:x val="0.22956418007813764"/>
          <c:y val="6.023846844405456E-2"/>
          <c:w val="0.5560960404458356"/>
          <c:h val="0.13275630708255751"/>
        </c:manualLayout>
      </c:layout>
      <c:overlay val="0"/>
      <c:txPr>
        <a:bodyPr/>
        <a:lstStyle/>
        <a:p>
          <a:pPr>
            <a:defRPr sz="1100"/>
          </a:pPr>
          <a:endParaRPr lang="es-ES"/>
        </a:p>
      </c:txPr>
    </c:legend>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6309042684862333"/>
          <c:y val="3.7308888755950204E-2"/>
          <c:w val="0.7110832080375642"/>
          <c:h val="0.92538222248809965"/>
        </c:manualLayout>
      </c:layout>
      <c:barChart>
        <c:barDir val="bar"/>
        <c:grouping val="percentStacked"/>
        <c:varyColors val="0"/>
        <c:ser>
          <c:idx val="0"/>
          <c:order val="0"/>
          <c:tx>
            <c:strRef>
              <c:f>Hoja1!$B$1</c:f>
              <c:strCache>
                <c:ptCount val="1"/>
                <c:pt idx="0">
                  <c:v>Si</c:v>
                </c:pt>
              </c:strCache>
            </c:strRef>
          </c:tx>
          <c:spPr>
            <a:solidFill>
              <a:schemeClr val="accent3">
                <a:lumMod val="60000"/>
                <a:lumOff val="40000"/>
              </a:schemeClr>
            </a:solidFill>
          </c:spPr>
          <c:invertIfNegative val="0"/>
          <c:dLbls>
            <c:spPr>
              <a:noFill/>
              <a:ln>
                <a:noFill/>
              </a:ln>
              <a:effectLst/>
            </c:spPr>
            <c:txPr>
              <a:bodyPr/>
              <a:lstStyle/>
              <a:p>
                <a:pPr>
                  <a:defRPr sz="8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Hoja1!$A$2:$A$14</c:f>
              <c:numCache>
                <c:formatCode>General</c:formatCode>
                <c:ptCount val="13"/>
              </c:numCache>
            </c:numRef>
          </c:cat>
          <c:val>
            <c:numRef>
              <c:f>Hoja1!$B$2:$B$14</c:f>
              <c:numCache>
                <c:formatCode>###0.0%</c:formatCode>
                <c:ptCount val="13"/>
                <c:pt idx="0">
                  <c:v>0.95286195286195274</c:v>
                </c:pt>
                <c:pt idx="1">
                  <c:v>0.67003367003367009</c:v>
                </c:pt>
                <c:pt idx="2">
                  <c:v>0.57912457912457926</c:v>
                </c:pt>
                <c:pt idx="3">
                  <c:v>0.56565656565656552</c:v>
                </c:pt>
                <c:pt idx="4">
                  <c:v>0.55892255892255882</c:v>
                </c:pt>
                <c:pt idx="5">
                  <c:v>0.5185185185185186</c:v>
                </c:pt>
                <c:pt idx="6">
                  <c:v>0.50505050505050508</c:v>
                </c:pt>
                <c:pt idx="7">
                  <c:v>0.50505050505050508</c:v>
                </c:pt>
                <c:pt idx="8">
                  <c:v>0.49494949494949503</c:v>
                </c:pt>
                <c:pt idx="9">
                  <c:v>0.44107744107744107</c:v>
                </c:pt>
                <c:pt idx="10">
                  <c:v>0.42760942760942766</c:v>
                </c:pt>
                <c:pt idx="11">
                  <c:v>0.38383838383838387</c:v>
                </c:pt>
                <c:pt idx="12">
                  <c:v>0.35690235690235694</c:v>
                </c:pt>
              </c:numCache>
            </c:numRef>
          </c:val>
        </c:ser>
        <c:ser>
          <c:idx val="1"/>
          <c:order val="1"/>
          <c:tx>
            <c:strRef>
              <c:f>Hoja1!$C$1</c:f>
              <c:strCache>
                <c:ptCount val="1"/>
                <c:pt idx="0">
                  <c:v>No</c:v>
                </c:pt>
              </c:strCache>
            </c:strRef>
          </c:tx>
          <c:spPr>
            <a:solidFill>
              <a:schemeClr val="accent4">
                <a:lumMod val="60000"/>
                <a:lumOff val="40000"/>
              </a:schemeClr>
            </a:solidFill>
          </c:spPr>
          <c:invertIfNegative val="0"/>
          <c:dLbls>
            <c:spPr>
              <a:noFill/>
              <a:ln>
                <a:noFill/>
              </a:ln>
              <a:effectLst/>
            </c:spPr>
            <c:txPr>
              <a:bodyPr/>
              <a:lstStyle/>
              <a:p>
                <a:pPr>
                  <a:defRPr sz="8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Hoja1!$A$2:$A$14</c:f>
              <c:numCache>
                <c:formatCode>General</c:formatCode>
                <c:ptCount val="13"/>
              </c:numCache>
            </c:numRef>
          </c:cat>
          <c:val>
            <c:numRef>
              <c:f>Hoja1!$C$2:$C$14</c:f>
              <c:numCache>
                <c:formatCode>###0.0%</c:formatCode>
                <c:ptCount val="13"/>
                <c:pt idx="0">
                  <c:v>4.7138047138047139E-2</c:v>
                </c:pt>
                <c:pt idx="1">
                  <c:v>0.32996632996633002</c:v>
                </c:pt>
                <c:pt idx="2">
                  <c:v>0.42087542087542096</c:v>
                </c:pt>
                <c:pt idx="3">
                  <c:v>0.43434343434343442</c:v>
                </c:pt>
                <c:pt idx="4">
                  <c:v>0.44107744107744107</c:v>
                </c:pt>
                <c:pt idx="5">
                  <c:v>0.48148148148148151</c:v>
                </c:pt>
                <c:pt idx="6">
                  <c:v>0.49494949494949503</c:v>
                </c:pt>
                <c:pt idx="7">
                  <c:v>0.49494949494949503</c:v>
                </c:pt>
                <c:pt idx="8">
                  <c:v>0.50505050505050508</c:v>
                </c:pt>
                <c:pt idx="9">
                  <c:v>0.55892255892255882</c:v>
                </c:pt>
                <c:pt idx="10">
                  <c:v>0.57239057239057256</c:v>
                </c:pt>
                <c:pt idx="11">
                  <c:v>0.61616161616161624</c:v>
                </c:pt>
                <c:pt idx="12">
                  <c:v>0.64309764309764317</c:v>
                </c:pt>
              </c:numCache>
            </c:numRef>
          </c:val>
        </c:ser>
        <c:dLbls>
          <c:showLegendKey val="0"/>
          <c:showVal val="0"/>
          <c:showCatName val="0"/>
          <c:showSerName val="0"/>
          <c:showPercent val="0"/>
          <c:showBubbleSize val="0"/>
        </c:dLbls>
        <c:gapWidth val="10"/>
        <c:overlap val="100"/>
        <c:axId val="80176256"/>
        <c:axId val="80177792"/>
      </c:barChart>
      <c:catAx>
        <c:axId val="80176256"/>
        <c:scaling>
          <c:orientation val="maxMin"/>
        </c:scaling>
        <c:delete val="0"/>
        <c:axPos val="l"/>
        <c:numFmt formatCode="General" sourceLinked="1"/>
        <c:majorTickMark val="out"/>
        <c:minorTickMark val="none"/>
        <c:tickLblPos val="nextTo"/>
        <c:txPr>
          <a:bodyPr/>
          <a:lstStyle/>
          <a:p>
            <a:pPr>
              <a:defRPr sz="800">
                <a:solidFill>
                  <a:schemeClr val="tx2"/>
                </a:solidFill>
              </a:defRPr>
            </a:pPr>
            <a:endParaRPr lang="es-ES"/>
          </a:p>
        </c:txPr>
        <c:crossAx val="80177792"/>
        <c:crosses val="autoZero"/>
        <c:auto val="1"/>
        <c:lblAlgn val="ctr"/>
        <c:lblOffset val="100"/>
        <c:noMultiLvlLbl val="0"/>
      </c:catAx>
      <c:valAx>
        <c:axId val="80177792"/>
        <c:scaling>
          <c:orientation val="minMax"/>
        </c:scaling>
        <c:delete val="1"/>
        <c:axPos val="t"/>
        <c:numFmt formatCode="0%" sourceLinked="1"/>
        <c:majorTickMark val="out"/>
        <c:minorTickMark val="none"/>
        <c:tickLblPos val="none"/>
        <c:crossAx val="80176256"/>
        <c:crosses val="autoZero"/>
        <c:crossBetween val="between"/>
      </c:valAx>
    </c:plotArea>
    <c:plotVisOnly val="1"/>
    <c:dispBlanksAs val="gap"/>
    <c:showDLblsOverMax val="0"/>
  </c:chart>
  <c:txPr>
    <a:bodyPr/>
    <a:lstStyle/>
    <a:p>
      <a:pPr>
        <a:defRPr sz="1000"/>
      </a:pPr>
      <a:endParaRPr lang="es-ES"/>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829066750867838"/>
          <c:y val="4.1116617853559551E-2"/>
          <c:w val="0.52170933249132223"/>
          <c:h val="0.91776676429288051"/>
        </c:manualLayout>
      </c:layout>
      <c:barChart>
        <c:barDir val="bar"/>
        <c:grouping val="clustered"/>
        <c:varyColors val="0"/>
        <c:ser>
          <c:idx val="0"/>
          <c:order val="0"/>
          <c:tx>
            <c:strRef>
              <c:f>Hoja1!$B$1</c:f>
              <c:strCache>
                <c:ptCount val="1"/>
                <c:pt idx="0">
                  <c:v>2013</c:v>
                </c:pt>
              </c:strCache>
            </c:strRef>
          </c:tx>
          <c:spPr>
            <a:solidFill>
              <a:schemeClr val="accent4">
                <a:lumMod val="60000"/>
                <a:lumOff val="40000"/>
              </a:schemeClr>
            </a:solidFill>
          </c:spPr>
          <c:invertIfNegative val="0"/>
          <c:dLbls>
            <c:spPr>
              <a:noFill/>
              <a:ln>
                <a:noFill/>
              </a:ln>
              <a:effectLst/>
            </c:spPr>
            <c:txPr>
              <a:bodyPr/>
              <a:lstStyle/>
              <a:p>
                <a:pPr>
                  <a:defRPr>
                    <a:solidFill>
                      <a:schemeClr val="tx2"/>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Hoja1!$A$2:$A$19</c:f>
              <c:strCache>
                <c:ptCount val="18"/>
                <c:pt idx="0">
                  <c:v>Conocer los resultados, avances e iniciativas del gobierno</c:v>
                </c:pt>
                <c:pt idx="1">
                  <c:v>Plantear inquietudes al gobierno</c:v>
                </c:pt>
                <c:pt idx="2">
                  <c:v>Aportar en la construcción de las  políticas publicas</c:v>
                </c:pt>
                <c:pt idx="3">
                  <c:v>Hacer llegar propuestas y/o iniciativas al gobierno</c:v>
                </c:pt>
                <c:pt idx="4">
                  <c:v>Para informarse de la gestión de la entidad</c:v>
                </c:pt>
                <c:pt idx="5">
                  <c:v>Para participar</c:v>
                </c:pt>
                <c:pt idx="6">
                  <c:v>Hacer seguimiento / vigilar / controlar las acciones del gobierno</c:v>
                </c:pt>
                <c:pt idx="7">
                  <c:v>Debatir los temas que son de interés para los colombianos</c:v>
                </c:pt>
                <c:pt idx="8">
                  <c:v>Para interponer quejas o peticiones</c:v>
                </c:pt>
                <c:pt idx="9">
                  <c:v>Hacer control social</c:v>
                </c:pt>
                <c:pt idx="10">
                  <c:v>Proponer soluciones de problemas que lo afectan</c:v>
                </c:pt>
                <c:pt idx="11">
                  <c:v>Para adelantar un trámite</c:v>
                </c:pt>
                <c:pt idx="12">
                  <c:v>Manifestar necesidades para que la entidad las priorice</c:v>
                </c:pt>
                <c:pt idx="13">
                  <c:v>Opinar sobre proyectos normativos o regulatorios</c:v>
                </c:pt>
                <c:pt idx="14">
                  <c:v>Votar en la toma de decisiones que consulta la entidad</c:v>
                </c:pt>
                <c:pt idx="15">
                  <c:v>Consultar un informe de rendición de cuentas</c:v>
                </c:pt>
                <c:pt idx="16">
                  <c:v>Asistir a una audiencia pública en vivo a través de internet</c:v>
                </c:pt>
                <c:pt idx="17">
                  <c:v>Formular planes de desarrollo</c:v>
                </c:pt>
              </c:strCache>
            </c:strRef>
          </c:cat>
          <c:val>
            <c:numRef>
              <c:f>Hoja1!$B$2:$B$19</c:f>
              <c:numCache>
                <c:formatCode>###0.0%</c:formatCode>
                <c:ptCount val="18"/>
                <c:pt idx="0">
                  <c:v>0.82491582491582494</c:v>
                </c:pt>
                <c:pt idx="1">
                  <c:v>0.72727272727272729</c:v>
                </c:pt>
                <c:pt idx="2">
                  <c:v>0.7205387205387207</c:v>
                </c:pt>
                <c:pt idx="3">
                  <c:v>0.713804713804714</c:v>
                </c:pt>
                <c:pt idx="4">
                  <c:v>0.67340067340067389</c:v>
                </c:pt>
                <c:pt idx="5">
                  <c:v>0.67003367003367031</c:v>
                </c:pt>
                <c:pt idx="6">
                  <c:v>0.64983164983164987</c:v>
                </c:pt>
                <c:pt idx="7">
                  <c:v>0.63973063973063971</c:v>
                </c:pt>
                <c:pt idx="8">
                  <c:v>0.63636363636363669</c:v>
                </c:pt>
                <c:pt idx="9">
                  <c:v>0.63636363636363669</c:v>
                </c:pt>
                <c:pt idx="10">
                  <c:v>0.63636363636363669</c:v>
                </c:pt>
                <c:pt idx="11">
                  <c:v>0.61616161616161635</c:v>
                </c:pt>
                <c:pt idx="12">
                  <c:v>0.59259259259259267</c:v>
                </c:pt>
                <c:pt idx="13">
                  <c:v>0.57912457912457949</c:v>
                </c:pt>
                <c:pt idx="14">
                  <c:v>0.57912457912457949</c:v>
                </c:pt>
                <c:pt idx="15">
                  <c:v>0.54882154882154888</c:v>
                </c:pt>
                <c:pt idx="16">
                  <c:v>0.50505050505050508</c:v>
                </c:pt>
                <c:pt idx="17">
                  <c:v>0.47474747474747481</c:v>
                </c:pt>
              </c:numCache>
            </c:numRef>
          </c:val>
        </c:ser>
        <c:dLbls>
          <c:showLegendKey val="0"/>
          <c:showVal val="0"/>
          <c:showCatName val="0"/>
          <c:showSerName val="0"/>
          <c:showPercent val="0"/>
          <c:showBubbleSize val="0"/>
        </c:dLbls>
        <c:gapWidth val="10"/>
        <c:axId val="80353536"/>
        <c:axId val="80355328"/>
      </c:barChart>
      <c:catAx>
        <c:axId val="80353536"/>
        <c:scaling>
          <c:orientation val="maxMin"/>
        </c:scaling>
        <c:delete val="0"/>
        <c:axPos val="l"/>
        <c:numFmt formatCode="General" sourceLinked="0"/>
        <c:majorTickMark val="out"/>
        <c:minorTickMark val="none"/>
        <c:tickLblPos val="nextTo"/>
        <c:txPr>
          <a:bodyPr/>
          <a:lstStyle/>
          <a:p>
            <a:pPr>
              <a:defRPr>
                <a:solidFill>
                  <a:schemeClr val="tx2"/>
                </a:solidFill>
              </a:defRPr>
            </a:pPr>
            <a:endParaRPr lang="es-ES"/>
          </a:p>
        </c:txPr>
        <c:crossAx val="80355328"/>
        <c:crosses val="autoZero"/>
        <c:auto val="1"/>
        <c:lblAlgn val="ctr"/>
        <c:lblOffset val="100"/>
        <c:noMultiLvlLbl val="0"/>
      </c:catAx>
      <c:valAx>
        <c:axId val="80355328"/>
        <c:scaling>
          <c:orientation val="minMax"/>
        </c:scaling>
        <c:delete val="1"/>
        <c:axPos val="t"/>
        <c:numFmt formatCode="###0.0%" sourceLinked="1"/>
        <c:majorTickMark val="out"/>
        <c:minorTickMark val="none"/>
        <c:tickLblPos val="none"/>
        <c:crossAx val="80353536"/>
        <c:crosses val="autoZero"/>
        <c:crossBetween val="between"/>
      </c:valAx>
    </c:plotArea>
    <c:plotVisOnly val="1"/>
    <c:dispBlanksAs val="gap"/>
    <c:showDLblsOverMax val="0"/>
  </c:chart>
  <c:txPr>
    <a:bodyPr/>
    <a:lstStyle/>
    <a:p>
      <a:pPr>
        <a:defRPr sz="900"/>
      </a:pPr>
      <a:endParaRPr lang="es-ES"/>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Pidió ayuda a familiares o amigos</c:v>
                </c:pt>
              </c:strCache>
            </c:strRef>
          </c:tx>
          <c:spPr>
            <a:solidFill>
              <a:schemeClr val="accent3">
                <a:lumMod val="60000"/>
                <a:lumOff val="40000"/>
              </a:schemeClr>
            </a:solidFill>
          </c:spPr>
          <c:dPt>
            <c:idx val="0"/>
            <c:bubble3D val="0"/>
            <c:explosion val="7"/>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0.8333333333333337</c:v>
                </c:pt>
                <c:pt idx="1">
                  <c:v>0.16666666666666663</c:v>
                </c:pt>
              </c:numCache>
            </c:numRef>
          </c:val>
        </c:ser>
        <c:dLbls>
          <c:showLegendKey val="0"/>
          <c:showVal val="0"/>
          <c:showCatName val="0"/>
          <c:showSerName val="0"/>
          <c:showPercent val="0"/>
          <c:showBubbleSize val="0"/>
          <c:showLeaderLines val="1"/>
        </c:dLbls>
        <c:firstSliceAng val="0"/>
        <c:holeSize val="50"/>
      </c:doughnutChart>
    </c:plotArea>
    <c:legend>
      <c:legendPos val="t"/>
      <c:layout>
        <c:manualLayout>
          <c:xMode val="edge"/>
          <c:yMode val="edge"/>
          <c:x val="0.22956418007813767"/>
          <c:y val="8.7758769294778008E-2"/>
          <c:w val="0.5560960404458356"/>
          <c:h val="0.13275630708255751"/>
        </c:manualLayout>
      </c:layout>
      <c:overlay val="0"/>
      <c:txPr>
        <a:bodyPr/>
        <a:lstStyle/>
        <a:p>
          <a:pPr>
            <a:defRPr sz="1100"/>
          </a:pPr>
          <a:endParaRPr lang="es-ES"/>
        </a:p>
      </c:txPr>
    </c:legend>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Columna1</c:v>
                </c:pt>
              </c:strCache>
            </c:strRef>
          </c:tx>
          <c:spPr>
            <a:solidFill>
              <a:schemeClr val="accent3">
                <a:lumMod val="60000"/>
                <a:lumOff val="40000"/>
              </a:schemeClr>
            </a:solidFill>
          </c:spPr>
          <c:dPt>
            <c:idx val="0"/>
            <c:bubble3D val="0"/>
            <c:explosion val="6"/>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0.92207792207792172</c:v>
                </c:pt>
                <c:pt idx="1">
                  <c:v>7.7922077922077934E-2</c:v>
                </c:pt>
              </c:numCache>
            </c:numRef>
          </c:val>
        </c:ser>
        <c:dLbls>
          <c:showLegendKey val="0"/>
          <c:showVal val="0"/>
          <c:showCatName val="0"/>
          <c:showSerName val="0"/>
          <c:showPercent val="0"/>
          <c:showBubbleSize val="0"/>
          <c:showLeaderLines val="1"/>
        </c:dLbls>
        <c:firstSliceAng val="0"/>
        <c:holeSize val="50"/>
      </c:doughnutChart>
    </c:plotArea>
    <c:legend>
      <c:legendPos val="t"/>
      <c:layout>
        <c:manualLayout>
          <c:xMode val="edge"/>
          <c:yMode val="edge"/>
          <c:x val="0.2096788462547198"/>
          <c:y val="9.0518397539444656E-2"/>
          <c:w val="0.5560960404458356"/>
          <c:h val="0.13275630708255751"/>
        </c:manualLayout>
      </c:layout>
      <c:overlay val="0"/>
      <c:txPr>
        <a:bodyPr/>
        <a:lstStyle/>
        <a:p>
          <a:pPr>
            <a:defRPr sz="1100"/>
          </a:pPr>
          <a:endParaRPr lang="es-ES"/>
        </a:p>
      </c:txPr>
    </c:legend>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6309042684862333"/>
          <c:y val="3.7308888755950204E-2"/>
          <c:w val="0.7110832080375642"/>
          <c:h val="0.92538222248809965"/>
        </c:manualLayout>
      </c:layout>
      <c:barChart>
        <c:barDir val="bar"/>
        <c:grouping val="percentStacked"/>
        <c:varyColors val="0"/>
        <c:ser>
          <c:idx val="0"/>
          <c:order val="0"/>
          <c:tx>
            <c:strRef>
              <c:f>Hoja1!$B$1</c:f>
              <c:strCache>
                <c:ptCount val="1"/>
                <c:pt idx="0">
                  <c:v>Si</c:v>
                </c:pt>
              </c:strCache>
            </c:strRef>
          </c:tx>
          <c:spPr>
            <a:solidFill>
              <a:schemeClr val="accent3">
                <a:lumMod val="60000"/>
                <a:lumOff val="40000"/>
              </a:schemeClr>
            </a:solidFill>
          </c:spPr>
          <c:invertIfNegative val="0"/>
          <c:dLbls>
            <c:spPr>
              <a:noFill/>
              <a:ln>
                <a:noFill/>
              </a:ln>
              <a:effectLst/>
            </c:spPr>
            <c:txPr>
              <a:bodyPr/>
              <a:lstStyle/>
              <a:p>
                <a:pPr>
                  <a:defRPr sz="8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Hoja1!$A$2:$A$14</c:f>
              <c:numCache>
                <c:formatCode>General</c:formatCode>
                <c:ptCount val="13"/>
              </c:numCache>
            </c:numRef>
          </c:cat>
          <c:val>
            <c:numRef>
              <c:f>Hoja1!$B$2:$B$14</c:f>
              <c:numCache>
                <c:formatCode>###0.0%</c:formatCode>
                <c:ptCount val="13"/>
                <c:pt idx="0">
                  <c:v>0.88311688311688319</c:v>
                </c:pt>
                <c:pt idx="1">
                  <c:v>0.24675324675324678</c:v>
                </c:pt>
                <c:pt idx="2">
                  <c:v>0.23376623376623379</c:v>
                </c:pt>
                <c:pt idx="3">
                  <c:v>0.22077922077922082</c:v>
                </c:pt>
                <c:pt idx="4">
                  <c:v>0.16883116883116886</c:v>
                </c:pt>
                <c:pt idx="5">
                  <c:v>0.16883116883116886</c:v>
                </c:pt>
                <c:pt idx="6">
                  <c:v>0.1428571428571429</c:v>
                </c:pt>
                <c:pt idx="7">
                  <c:v>0.1428571428571429</c:v>
                </c:pt>
                <c:pt idx="8">
                  <c:v>0.1428571428571429</c:v>
                </c:pt>
                <c:pt idx="9">
                  <c:v>0.12987012987012986</c:v>
                </c:pt>
                <c:pt idx="10">
                  <c:v>0.1038961038961039</c:v>
                </c:pt>
                <c:pt idx="11">
                  <c:v>9.0909090909090939E-2</c:v>
                </c:pt>
                <c:pt idx="12">
                  <c:v>7.7922077922077934E-2</c:v>
                </c:pt>
              </c:numCache>
            </c:numRef>
          </c:val>
        </c:ser>
        <c:ser>
          <c:idx val="1"/>
          <c:order val="1"/>
          <c:tx>
            <c:strRef>
              <c:f>Hoja1!$C$1</c:f>
              <c:strCache>
                <c:ptCount val="1"/>
                <c:pt idx="0">
                  <c:v>No</c:v>
                </c:pt>
              </c:strCache>
            </c:strRef>
          </c:tx>
          <c:spPr>
            <a:solidFill>
              <a:schemeClr val="accent4">
                <a:lumMod val="60000"/>
                <a:lumOff val="40000"/>
              </a:schemeClr>
            </a:solidFill>
          </c:spPr>
          <c:invertIfNegative val="0"/>
          <c:dLbls>
            <c:spPr>
              <a:noFill/>
              <a:ln>
                <a:noFill/>
              </a:ln>
              <a:effectLst/>
            </c:spPr>
            <c:txPr>
              <a:bodyPr/>
              <a:lstStyle/>
              <a:p>
                <a:pPr>
                  <a:defRPr sz="800" b="1">
                    <a:solidFill>
                      <a:schemeClr val="bg1"/>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Hoja1!$A$2:$A$14</c:f>
              <c:numCache>
                <c:formatCode>General</c:formatCode>
                <c:ptCount val="13"/>
              </c:numCache>
            </c:numRef>
          </c:cat>
          <c:val>
            <c:numRef>
              <c:f>Hoja1!$C$2:$C$14</c:f>
              <c:numCache>
                <c:formatCode>###0.0%</c:formatCode>
                <c:ptCount val="13"/>
                <c:pt idx="0">
                  <c:v>0.11688311688311688</c:v>
                </c:pt>
                <c:pt idx="1">
                  <c:v>0.75324675324675339</c:v>
                </c:pt>
                <c:pt idx="2">
                  <c:v>0.76623376623376638</c:v>
                </c:pt>
                <c:pt idx="3">
                  <c:v>0.77922077922077959</c:v>
                </c:pt>
                <c:pt idx="4">
                  <c:v>0.83116883116883122</c:v>
                </c:pt>
                <c:pt idx="5">
                  <c:v>0.83116883116883122</c:v>
                </c:pt>
                <c:pt idx="6">
                  <c:v>0.85714285714285721</c:v>
                </c:pt>
                <c:pt idx="7">
                  <c:v>0.85714285714285721</c:v>
                </c:pt>
                <c:pt idx="8">
                  <c:v>0.85714285714285721</c:v>
                </c:pt>
                <c:pt idx="9">
                  <c:v>0.87012987012987042</c:v>
                </c:pt>
                <c:pt idx="10">
                  <c:v>0.89610389610389629</c:v>
                </c:pt>
                <c:pt idx="11">
                  <c:v>0.90909090909090906</c:v>
                </c:pt>
                <c:pt idx="12">
                  <c:v>0.92207792207792194</c:v>
                </c:pt>
              </c:numCache>
            </c:numRef>
          </c:val>
        </c:ser>
        <c:dLbls>
          <c:showLegendKey val="0"/>
          <c:showVal val="0"/>
          <c:showCatName val="0"/>
          <c:showSerName val="0"/>
          <c:showPercent val="0"/>
          <c:showBubbleSize val="0"/>
        </c:dLbls>
        <c:gapWidth val="10"/>
        <c:overlap val="100"/>
        <c:axId val="81803904"/>
        <c:axId val="81805696"/>
      </c:barChart>
      <c:catAx>
        <c:axId val="81803904"/>
        <c:scaling>
          <c:orientation val="maxMin"/>
        </c:scaling>
        <c:delete val="0"/>
        <c:axPos val="l"/>
        <c:numFmt formatCode="General" sourceLinked="1"/>
        <c:majorTickMark val="out"/>
        <c:minorTickMark val="none"/>
        <c:tickLblPos val="nextTo"/>
        <c:txPr>
          <a:bodyPr/>
          <a:lstStyle/>
          <a:p>
            <a:pPr>
              <a:defRPr sz="800">
                <a:solidFill>
                  <a:schemeClr val="tx2"/>
                </a:solidFill>
              </a:defRPr>
            </a:pPr>
            <a:endParaRPr lang="es-ES"/>
          </a:p>
        </c:txPr>
        <c:crossAx val="81805696"/>
        <c:crosses val="autoZero"/>
        <c:auto val="1"/>
        <c:lblAlgn val="ctr"/>
        <c:lblOffset val="100"/>
        <c:noMultiLvlLbl val="0"/>
      </c:catAx>
      <c:valAx>
        <c:axId val="81805696"/>
        <c:scaling>
          <c:orientation val="minMax"/>
        </c:scaling>
        <c:delete val="1"/>
        <c:axPos val="t"/>
        <c:numFmt formatCode="0%" sourceLinked="1"/>
        <c:majorTickMark val="out"/>
        <c:minorTickMark val="none"/>
        <c:tickLblPos val="none"/>
        <c:crossAx val="81803904"/>
        <c:crosses val="autoZero"/>
        <c:crossBetween val="between"/>
      </c:valAx>
    </c:plotArea>
    <c:plotVisOnly val="1"/>
    <c:dispBlanksAs val="gap"/>
    <c:showDLblsOverMax val="0"/>
  </c:chart>
  <c:txPr>
    <a:bodyPr/>
    <a:lstStyle/>
    <a:p>
      <a:pPr>
        <a:defRPr sz="1000"/>
      </a:pPr>
      <a:endParaRPr lang="es-E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Hoja1!$A$2:$A$3</c:f>
              <c:strCache>
                <c:ptCount val="2"/>
                <c:pt idx="0">
                  <c:v>Hombre</c:v>
                </c:pt>
                <c:pt idx="1">
                  <c:v>Mujer</c:v>
                </c:pt>
              </c:strCache>
            </c:strRef>
          </c:cat>
          <c:val>
            <c:numRef>
              <c:f>Hoja1!$B$2:$B$3</c:f>
              <c:numCache>
                <c:formatCode>###0.0%</c:formatCode>
                <c:ptCount val="2"/>
                <c:pt idx="0">
                  <c:v>0.47777777777777797</c:v>
                </c:pt>
                <c:pt idx="1">
                  <c:v>0.52222222222222192</c:v>
                </c:pt>
              </c:numCache>
            </c:numRef>
          </c:val>
        </c:ser>
        <c:ser>
          <c:idx val="1"/>
          <c:order val="1"/>
          <c:tx>
            <c:strRef>
              <c:f>Hoja1!$C$1</c:f>
              <c:strCache>
                <c:ptCount val="1"/>
                <c:pt idx="0">
                  <c:v>2014</c:v>
                </c:pt>
              </c:strCache>
            </c:strRef>
          </c:tx>
          <c:spPr>
            <a:solidFill>
              <a:schemeClr val="accent4">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Hoja1!$A$2:$A$3</c:f>
              <c:strCache>
                <c:ptCount val="2"/>
                <c:pt idx="0">
                  <c:v>Hombre</c:v>
                </c:pt>
                <c:pt idx="1">
                  <c:v>Mujer</c:v>
                </c:pt>
              </c:strCache>
            </c:strRef>
          </c:cat>
          <c:val>
            <c:numRef>
              <c:f>Hoja1!$C$2:$C$3</c:f>
              <c:numCache>
                <c:formatCode>0.0%</c:formatCode>
                <c:ptCount val="2"/>
                <c:pt idx="0">
                  <c:v>0.52406417112299419</c:v>
                </c:pt>
                <c:pt idx="1">
                  <c:v>0.47593582887700536</c:v>
                </c:pt>
              </c:numCache>
            </c:numRef>
          </c:val>
        </c:ser>
        <c:dLbls>
          <c:showLegendKey val="0"/>
          <c:showVal val="0"/>
          <c:showCatName val="0"/>
          <c:showSerName val="0"/>
          <c:showPercent val="0"/>
          <c:showBubbleSize val="0"/>
        </c:dLbls>
        <c:gapWidth val="30"/>
        <c:axId val="39049856"/>
        <c:axId val="39129472"/>
      </c:barChart>
      <c:catAx>
        <c:axId val="39049856"/>
        <c:scaling>
          <c:orientation val="maxMin"/>
        </c:scaling>
        <c:delete val="0"/>
        <c:axPos val="l"/>
        <c:numFmt formatCode="General" sourceLinked="0"/>
        <c:majorTickMark val="out"/>
        <c:minorTickMark val="none"/>
        <c:tickLblPos val="nextTo"/>
        <c:crossAx val="39129472"/>
        <c:crosses val="autoZero"/>
        <c:auto val="1"/>
        <c:lblAlgn val="ctr"/>
        <c:lblOffset val="100"/>
        <c:noMultiLvlLbl val="0"/>
      </c:catAx>
      <c:valAx>
        <c:axId val="39129472"/>
        <c:scaling>
          <c:orientation val="minMax"/>
        </c:scaling>
        <c:delete val="1"/>
        <c:axPos val="t"/>
        <c:numFmt formatCode="###0.0%" sourceLinked="1"/>
        <c:majorTickMark val="out"/>
        <c:minorTickMark val="none"/>
        <c:tickLblPos val="none"/>
        <c:crossAx val="39049856"/>
        <c:crosses val="autoZero"/>
        <c:crossBetween val="between"/>
      </c:valAx>
    </c:plotArea>
    <c:plotVisOnly val="1"/>
    <c:dispBlanksAs val="gap"/>
    <c:showDLblsOverMax val="0"/>
  </c:chart>
  <c:txPr>
    <a:bodyPr/>
    <a:lstStyle/>
    <a:p>
      <a:pPr>
        <a:defRPr sz="1000">
          <a:solidFill>
            <a:schemeClr val="tx2"/>
          </a:solidFill>
        </a:defRPr>
      </a:pPr>
      <a:endParaRPr lang="es-ES"/>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676744417180923"/>
          <c:y val="4.200774993370826E-2"/>
          <c:w val="0.47662999213932888"/>
          <c:h val="0.93527002658836988"/>
        </c:manualLayout>
      </c:layout>
      <c:barChart>
        <c:barDir val="bar"/>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dLbl>
              <c:idx val="0"/>
              <c:layout>
                <c:manualLayout>
                  <c:x val="4.0981331873924665E-3"/>
                  <c:y val="7.0012916556180431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900">
                    <a:solidFill>
                      <a:schemeClr val="tx2"/>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Hoja1!$A$2:$A$20</c:f>
              <c:strCache>
                <c:ptCount val="19"/>
                <c:pt idx="0">
                  <c:v>Conocer los resultados, avances e iniciativas del gobierno</c:v>
                </c:pt>
                <c:pt idx="1">
                  <c:v>Plantear inquietudes al gobierno</c:v>
                </c:pt>
                <c:pt idx="2">
                  <c:v>Hacer llegar propuestas y/o iniciativas al gobierno</c:v>
                </c:pt>
                <c:pt idx="3">
                  <c:v>Aportar en la construcción de las  políticas publicas</c:v>
                </c:pt>
                <c:pt idx="4">
                  <c:v>Para participar</c:v>
                </c:pt>
                <c:pt idx="5">
                  <c:v>Debatir los temas que son de interés para los colombianos</c:v>
                </c:pt>
                <c:pt idx="6">
                  <c:v>Para informarse de la gestión de la entidad</c:v>
                </c:pt>
                <c:pt idx="7">
                  <c:v>Hacer seguimiento / vigilar / controlar las acciones del gobierno</c:v>
                </c:pt>
                <c:pt idx="8">
                  <c:v>Votar en la toma de decisiones que consulta la entidad</c:v>
                </c:pt>
                <c:pt idx="9">
                  <c:v>Proponer soluciones de problemas que lo afectan</c:v>
                </c:pt>
                <c:pt idx="10">
                  <c:v>Manifestar necesidades para que la entidad las priorice</c:v>
                </c:pt>
                <c:pt idx="11">
                  <c:v>Para interponer quejas o peticiones</c:v>
                </c:pt>
                <c:pt idx="12">
                  <c:v>Hacer control social</c:v>
                </c:pt>
                <c:pt idx="13">
                  <c:v>Para adelantar un trámite</c:v>
                </c:pt>
                <c:pt idx="14">
                  <c:v>Formular planes de desarrollo</c:v>
                </c:pt>
                <c:pt idx="15">
                  <c:v>Opinar sobre proyectos normativos o regulatorios</c:v>
                </c:pt>
                <c:pt idx="16">
                  <c:v>Consultar un informe de rendición de cuentas</c:v>
                </c:pt>
                <c:pt idx="17">
                  <c:v>Asistir a una audiencia pública en vivo a través de internet</c:v>
                </c:pt>
                <c:pt idx="18">
                  <c:v>Mejorar la gestion de proyectos</c:v>
                </c:pt>
              </c:strCache>
            </c:strRef>
          </c:cat>
          <c:val>
            <c:numRef>
              <c:f>Hoja1!$B$2:$B$20</c:f>
              <c:numCache>
                <c:formatCode>###0.0%</c:formatCode>
                <c:ptCount val="19"/>
                <c:pt idx="0">
                  <c:v>0.66666666666666663</c:v>
                </c:pt>
                <c:pt idx="1">
                  <c:v>0.16666666666666663</c:v>
                </c:pt>
                <c:pt idx="2">
                  <c:v>0.33333333333333331</c:v>
                </c:pt>
                <c:pt idx="5">
                  <c:v>0.16666666666666663</c:v>
                </c:pt>
              </c:numCache>
            </c:numRef>
          </c:val>
        </c:ser>
        <c:ser>
          <c:idx val="1"/>
          <c:order val="1"/>
          <c:tx>
            <c:strRef>
              <c:f>Hoja1!$C$1</c:f>
              <c:strCache>
                <c:ptCount val="1"/>
                <c:pt idx="0">
                  <c:v>2014</c:v>
                </c:pt>
              </c:strCache>
            </c:strRef>
          </c:tx>
          <c:spPr>
            <a:solidFill>
              <a:schemeClr val="accent4">
                <a:lumMod val="60000"/>
                <a:lumOff val="40000"/>
              </a:schemeClr>
            </a:solidFill>
          </c:spPr>
          <c:invertIfNegative val="0"/>
          <c:dLbls>
            <c:spPr>
              <a:noFill/>
              <a:ln>
                <a:noFill/>
              </a:ln>
              <a:effectLst/>
            </c:spPr>
            <c:txPr>
              <a:bodyPr/>
              <a:lstStyle/>
              <a:p>
                <a:pPr>
                  <a:defRPr sz="900">
                    <a:solidFill>
                      <a:schemeClr val="tx2"/>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Hoja1!$A$2:$A$20</c:f>
              <c:strCache>
                <c:ptCount val="19"/>
                <c:pt idx="0">
                  <c:v>Conocer los resultados, avances e iniciativas del gobierno</c:v>
                </c:pt>
                <c:pt idx="1">
                  <c:v>Plantear inquietudes al gobierno</c:v>
                </c:pt>
                <c:pt idx="2">
                  <c:v>Hacer llegar propuestas y/o iniciativas al gobierno</c:v>
                </c:pt>
                <c:pt idx="3">
                  <c:v>Aportar en la construcción de las  políticas publicas</c:v>
                </c:pt>
                <c:pt idx="4">
                  <c:v>Para participar</c:v>
                </c:pt>
                <c:pt idx="5">
                  <c:v>Debatir los temas que son de interés para los colombianos</c:v>
                </c:pt>
                <c:pt idx="6">
                  <c:v>Para informarse de la gestión de la entidad</c:v>
                </c:pt>
                <c:pt idx="7">
                  <c:v>Hacer seguimiento / vigilar / controlar las acciones del gobierno</c:v>
                </c:pt>
                <c:pt idx="8">
                  <c:v>Votar en la toma de decisiones que consulta la entidad</c:v>
                </c:pt>
                <c:pt idx="9">
                  <c:v>Proponer soluciones de problemas que lo afectan</c:v>
                </c:pt>
                <c:pt idx="10">
                  <c:v>Manifestar necesidades para que la entidad las priorice</c:v>
                </c:pt>
                <c:pt idx="11">
                  <c:v>Para interponer quejas o peticiones</c:v>
                </c:pt>
                <c:pt idx="12">
                  <c:v>Hacer control social</c:v>
                </c:pt>
                <c:pt idx="13">
                  <c:v>Para adelantar un trámite</c:v>
                </c:pt>
                <c:pt idx="14">
                  <c:v>Formular planes de desarrollo</c:v>
                </c:pt>
                <c:pt idx="15">
                  <c:v>Opinar sobre proyectos normativos o regulatorios</c:v>
                </c:pt>
                <c:pt idx="16">
                  <c:v>Consultar un informe de rendición de cuentas</c:v>
                </c:pt>
                <c:pt idx="17">
                  <c:v>Asistir a una audiencia pública en vivo a través de internet</c:v>
                </c:pt>
                <c:pt idx="18">
                  <c:v>Mejorar la gestion de proyectos</c:v>
                </c:pt>
              </c:strCache>
            </c:strRef>
          </c:cat>
          <c:val>
            <c:numRef>
              <c:f>Hoja1!$C$2:$C$20</c:f>
              <c:numCache>
                <c:formatCode>0.0%</c:formatCode>
                <c:ptCount val="19"/>
                <c:pt idx="0">
                  <c:v>0.71428571428571441</c:v>
                </c:pt>
                <c:pt idx="1">
                  <c:v>0.63636363636363646</c:v>
                </c:pt>
                <c:pt idx="2">
                  <c:v>0.63636363636363646</c:v>
                </c:pt>
                <c:pt idx="3">
                  <c:v>0.57142857142857162</c:v>
                </c:pt>
                <c:pt idx="4">
                  <c:v>0.48051948051948057</c:v>
                </c:pt>
                <c:pt idx="5">
                  <c:v>0.45454545454545453</c:v>
                </c:pt>
                <c:pt idx="6">
                  <c:v>0.42857142857142855</c:v>
                </c:pt>
                <c:pt idx="7">
                  <c:v>0.41558441558441572</c:v>
                </c:pt>
                <c:pt idx="8">
                  <c:v>0.41558441558441572</c:v>
                </c:pt>
                <c:pt idx="9">
                  <c:v>0.41558441558441572</c:v>
                </c:pt>
                <c:pt idx="10">
                  <c:v>0.38961038961038974</c:v>
                </c:pt>
                <c:pt idx="11">
                  <c:v>0.37662337662337669</c:v>
                </c:pt>
                <c:pt idx="12">
                  <c:v>0.37662337662337669</c:v>
                </c:pt>
                <c:pt idx="13">
                  <c:v>0.3636363636363637</c:v>
                </c:pt>
                <c:pt idx="14">
                  <c:v>0.33766233766233772</c:v>
                </c:pt>
                <c:pt idx="15">
                  <c:v>0.32467532467532467</c:v>
                </c:pt>
                <c:pt idx="16">
                  <c:v>0.29870129870129869</c:v>
                </c:pt>
                <c:pt idx="17">
                  <c:v>0.24675324675324678</c:v>
                </c:pt>
                <c:pt idx="18">
                  <c:v>1.2987012987012988E-2</c:v>
                </c:pt>
              </c:numCache>
            </c:numRef>
          </c:val>
        </c:ser>
        <c:dLbls>
          <c:showLegendKey val="0"/>
          <c:showVal val="0"/>
          <c:showCatName val="0"/>
          <c:showSerName val="0"/>
          <c:showPercent val="0"/>
          <c:showBubbleSize val="0"/>
        </c:dLbls>
        <c:gapWidth val="10"/>
        <c:axId val="84169472"/>
        <c:axId val="84171008"/>
      </c:barChart>
      <c:catAx>
        <c:axId val="84169472"/>
        <c:scaling>
          <c:orientation val="maxMin"/>
        </c:scaling>
        <c:delete val="1"/>
        <c:axPos val="l"/>
        <c:numFmt formatCode="General" sourceLinked="0"/>
        <c:majorTickMark val="out"/>
        <c:minorTickMark val="none"/>
        <c:tickLblPos val="none"/>
        <c:crossAx val="84171008"/>
        <c:crosses val="autoZero"/>
        <c:auto val="1"/>
        <c:lblAlgn val="ctr"/>
        <c:lblOffset val="100"/>
        <c:noMultiLvlLbl val="0"/>
      </c:catAx>
      <c:valAx>
        <c:axId val="84171008"/>
        <c:scaling>
          <c:orientation val="minMax"/>
        </c:scaling>
        <c:delete val="1"/>
        <c:axPos val="t"/>
        <c:numFmt formatCode="###0.0%" sourceLinked="1"/>
        <c:majorTickMark val="out"/>
        <c:minorTickMark val="none"/>
        <c:tickLblPos val="none"/>
        <c:crossAx val="84169472"/>
        <c:crosses val="autoZero"/>
        <c:crossBetween val="between"/>
      </c:valAx>
    </c:plotArea>
    <c:plotVisOnly val="1"/>
    <c:dispBlanksAs val="gap"/>
    <c:showDLblsOverMax val="0"/>
  </c:chart>
  <c:txPr>
    <a:bodyPr/>
    <a:lstStyle/>
    <a:p>
      <a:pPr>
        <a:defRPr sz="1050"/>
      </a:pPr>
      <a:endParaRPr lang="es-ES"/>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Pidió ayuda a familiares o amigos</c:v>
                </c:pt>
              </c:strCache>
            </c:strRef>
          </c:tx>
          <c:spPr>
            <a:solidFill>
              <a:schemeClr val="accent3">
                <a:lumMod val="60000"/>
                <a:lumOff val="40000"/>
              </a:schemeClr>
            </a:solidFill>
          </c:spPr>
          <c:dPt>
            <c:idx val="0"/>
            <c:bubble3D val="0"/>
            <c:explosion val="7"/>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0.76666666666666672</c:v>
                </c:pt>
                <c:pt idx="1">
                  <c:v>0.23333333333333339</c:v>
                </c:pt>
              </c:numCache>
            </c:numRef>
          </c:val>
        </c:ser>
        <c:dLbls>
          <c:showLegendKey val="0"/>
          <c:showVal val="0"/>
          <c:showCatName val="0"/>
          <c:showSerName val="0"/>
          <c:showPercent val="0"/>
          <c:showBubbleSize val="0"/>
          <c:showLeaderLines val="1"/>
        </c:dLbls>
        <c:firstSliceAng val="0"/>
        <c:holeSize val="50"/>
      </c:doughnutChart>
    </c:plotArea>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Pidió ayuda a familiares o amigos</c:v>
                </c:pt>
              </c:strCache>
            </c:strRef>
          </c:tx>
          <c:spPr>
            <a:solidFill>
              <a:schemeClr val="accent3">
                <a:lumMod val="60000"/>
                <a:lumOff val="40000"/>
              </a:schemeClr>
            </a:solidFill>
          </c:spPr>
          <c:dPt>
            <c:idx val="0"/>
            <c:bubble3D val="0"/>
            <c:explosion val="7"/>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0.77807486631016098</c:v>
                </c:pt>
                <c:pt idx="1">
                  <c:v>0.22192513368983965</c:v>
                </c:pt>
              </c:numCache>
            </c:numRef>
          </c:val>
        </c:ser>
        <c:dLbls>
          <c:showLegendKey val="0"/>
          <c:showVal val="0"/>
          <c:showCatName val="0"/>
          <c:showSerName val="0"/>
          <c:showPercent val="0"/>
          <c:showBubbleSize val="0"/>
          <c:showLeaderLines val="1"/>
        </c:dLbls>
        <c:firstSliceAng val="0"/>
        <c:holeSize val="50"/>
      </c:doughnutChart>
    </c:plotArea>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Pidió ayuda a familiares o amigos</c:v>
                </c:pt>
              </c:strCache>
            </c:strRef>
          </c:tx>
          <c:spPr>
            <a:solidFill>
              <a:schemeClr val="accent3">
                <a:lumMod val="60000"/>
                <a:lumOff val="40000"/>
              </a:schemeClr>
            </a:solidFill>
          </c:spPr>
          <c:dPt>
            <c:idx val="0"/>
            <c:bubble3D val="0"/>
            <c:explosion val="7"/>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0.88888888888888884</c:v>
                </c:pt>
                <c:pt idx="1">
                  <c:v>0.1111111111111111</c:v>
                </c:pt>
              </c:numCache>
            </c:numRef>
          </c:val>
        </c:ser>
        <c:dLbls>
          <c:showLegendKey val="0"/>
          <c:showVal val="0"/>
          <c:showCatName val="0"/>
          <c:showSerName val="0"/>
          <c:showPercent val="0"/>
          <c:showBubbleSize val="0"/>
          <c:showLeaderLines val="1"/>
        </c:dLbls>
        <c:firstSliceAng val="0"/>
        <c:holeSize val="50"/>
      </c:doughnutChart>
    </c:plotArea>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91E-2"/>
          <c:y val="0.21783462147437491"/>
          <c:w val="0.92395006807754987"/>
          <c:h val="0.7050386884777865"/>
        </c:manualLayout>
      </c:layout>
      <c:doughnutChart>
        <c:varyColors val="1"/>
        <c:ser>
          <c:idx val="0"/>
          <c:order val="0"/>
          <c:tx>
            <c:strRef>
              <c:f>Hoja1!$B$1</c:f>
              <c:strCache>
                <c:ptCount val="1"/>
                <c:pt idx="0">
                  <c:v>Pidió ayuda a familiares o amigos</c:v>
                </c:pt>
              </c:strCache>
            </c:strRef>
          </c:tx>
          <c:spPr>
            <a:solidFill>
              <a:schemeClr val="accent3">
                <a:lumMod val="60000"/>
                <a:lumOff val="40000"/>
              </a:schemeClr>
            </a:solidFill>
          </c:spPr>
          <c:dPt>
            <c:idx val="0"/>
            <c:bubble3D val="0"/>
            <c:explosion val="7"/>
          </c:dPt>
          <c:dPt>
            <c:idx val="1"/>
            <c:bubble3D val="0"/>
            <c:spPr>
              <a:solidFill>
                <a:srgbClr val="B3A2C7"/>
              </a:solidFill>
            </c:spPr>
          </c:dPt>
          <c:dLbls>
            <c:spPr>
              <a:noFill/>
              <a:ln>
                <a:noFill/>
              </a:ln>
              <a:effectLst/>
            </c:spPr>
            <c:txPr>
              <a:bodyPr/>
              <a:lstStyle/>
              <a:p>
                <a:pPr>
                  <a:defRPr sz="700"/>
                </a:pPr>
                <a:endParaRPr lang="es-ES"/>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0.82620320855614982</c:v>
                </c:pt>
                <c:pt idx="1">
                  <c:v>0.17379679144385035</c:v>
                </c:pt>
              </c:numCache>
            </c:numRef>
          </c:val>
        </c:ser>
        <c:dLbls>
          <c:showLegendKey val="0"/>
          <c:showVal val="0"/>
          <c:showCatName val="0"/>
          <c:showSerName val="0"/>
          <c:showPercent val="0"/>
          <c:showBubbleSize val="0"/>
          <c:showLeaderLines val="1"/>
        </c:dLbls>
        <c:firstSliceAng val="0"/>
        <c:holeSize val="50"/>
      </c:doughnutChart>
    </c:plotArea>
    <c:plotVisOnly val="1"/>
    <c:dispBlanksAs val="zero"/>
    <c:showDLblsOverMax val="0"/>
  </c:chart>
  <c:txPr>
    <a:bodyPr/>
    <a:lstStyle/>
    <a:p>
      <a:pPr>
        <a:defRPr sz="1000" b="0">
          <a:solidFill>
            <a:schemeClr val="tx2"/>
          </a:solidFill>
        </a:defRPr>
      </a:pPr>
      <a:endParaRPr lang="es-ES"/>
    </a:p>
  </c:tx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406697446766239"/>
          <c:y val="2.3072452498340949E-2"/>
          <c:w val="0.43564866026540439"/>
          <c:h val="0.95331412367734281"/>
        </c:manualLayout>
      </c:layout>
      <c:barChart>
        <c:barDir val="bar"/>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spPr>
              <a:noFill/>
              <a:ln>
                <a:noFill/>
              </a:ln>
              <a:effectLst/>
            </c:spPr>
            <c:txPr>
              <a:bodyPr/>
              <a:lstStyle/>
              <a:p>
                <a:pPr>
                  <a:defRPr sz="900">
                    <a:solidFill>
                      <a:schemeClr val="tx2"/>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Hoja1!$A$2:$A$17</c:f>
              <c:strCache>
                <c:ptCount val="16"/>
                <c:pt idx="0">
                  <c:v>9,0 Mejorar los canales de interacción</c:v>
                </c:pt>
                <c:pt idx="1">
                  <c:v>7,0 Ser más eficientes</c:v>
                </c:pt>
                <c:pt idx="2">
                  <c:v>15,0 Conocer sobre proyectos/información de interés</c:v>
                </c:pt>
                <c:pt idx="3">
                  <c:v>17 Votar en la toma de decisiones que consulta la entidad</c:v>
                </c:pt>
                <c:pt idx="4">
                  <c:v>18 Proponer soluciones de problemas que lo afectan</c:v>
                </c:pt>
                <c:pt idx="5">
                  <c:v>8,0 Mayor integración de las entidades del estado</c:v>
                </c:pt>
                <c:pt idx="6">
                  <c:v>11,0 Participacion</c:v>
                </c:pt>
                <c:pt idx="7">
                  <c:v>16,0 Comunicar a los ciudadanos</c:v>
                </c:pt>
                <c:pt idx="8">
                  <c:v>12,0 Mejorar la solución de conflictos</c:v>
                </c:pt>
                <c:pt idx="9">
                  <c:v>13,0 Promover el ejercicio de control social</c:v>
                </c:pt>
                <c:pt idx="10">
                  <c:v>14,0 Agilizar los trámites</c:v>
                </c:pt>
                <c:pt idx="11">
                  <c:v>10,0 Unificación de tramites</c:v>
                </c:pt>
                <c:pt idx="12">
                  <c:v>6,0 Conocer más del Gobierno</c:v>
                </c:pt>
                <c:pt idx="13">
                  <c:v>4,0 Dar cumplimiento al principio de transparencia</c:v>
                </c:pt>
                <c:pt idx="14">
                  <c:v>3,0 Estar más informado(a)</c:v>
                </c:pt>
                <c:pt idx="15">
                  <c:v>Otras menciones</c:v>
                </c:pt>
              </c:strCache>
            </c:strRef>
          </c:cat>
          <c:val>
            <c:numRef>
              <c:f>Hoja1!$B$2:$B$17</c:f>
              <c:numCache>
                <c:formatCode>###0.0%</c:formatCode>
                <c:ptCount val="16"/>
                <c:pt idx="0">
                  <c:v>6.666666666666668E-2</c:v>
                </c:pt>
                <c:pt idx="1">
                  <c:v>0.2</c:v>
                </c:pt>
                <c:pt idx="5">
                  <c:v>0.26666666666666672</c:v>
                </c:pt>
                <c:pt idx="11">
                  <c:v>6.666666666666668E-2</c:v>
                </c:pt>
                <c:pt idx="12">
                  <c:v>0.13333333333333336</c:v>
                </c:pt>
                <c:pt idx="13">
                  <c:v>0.13333333333333336</c:v>
                </c:pt>
                <c:pt idx="14">
                  <c:v>0.33333333333333331</c:v>
                </c:pt>
              </c:numCache>
            </c:numRef>
          </c:val>
        </c:ser>
        <c:ser>
          <c:idx val="1"/>
          <c:order val="1"/>
          <c:tx>
            <c:strRef>
              <c:f>Hoja1!$C$1</c:f>
              <c:strCache>
                <c:ptCount val="1"/>
                <c:pt idx="0">
                  <c:v>2014</c:v>
                </c:pt>
              </c:strCache>
            </c:strRef>
          </c:tx>
          <c:spPr>
            <a:solidFill>
              <a:schemeClr val="accent4">
                <a:lumMod val="60000"/>
                <a:lumOff val="40000"/>
              </a:schemeClr>
            </a:solidFill>
          </c:spPr>
          <c:invertIfNegative val="0"/>
          <c:dLbls>
            <c:spPr>
              <a:noFill/>
              <a:ln>
                <a:noFill/>
              </a:ln>
              <a:effectLst/>
            </c:spPr>
            <c:txPr>
              <a:bodyPr wrap="square" lIns="38100" tIns="19050" rIns="38100" bIns="19050" anchor="ctr">
                <a:spAutoFit/>
              </a:bodyPr>
              <a:lstStyle/>
              <a:p>
                <a:pPr>
                  <a:defRPr sz="900">
                    <a:solidFill>
                      <a:schemeClr val="tx2">
                        <a:lumMod val="75000"/>
                      </a:schemeClr>
                    </a:solidFill>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Hoja1!$A$2:$A$17</c:f>
              <c:strCache>
                <c:ptCount val="16"/>
                <c:pt idx="0">
                  <c:v>9,0 Mejorar los canales de interacción</c:v>
                </c:pt>
                <c:pt idx="1">
                  <c:v>7,0 Ser más eficientes</c:v>
                </c:pt>
                <c:pt idx="2">
                  <c:v>15,0 Conocer sobre proyectos/información de interés</c:v>
                </c:pt>
                <c:pt idx="3">
                  <c:v>17 Votar en la toma de decisiones que consulta la entidad</c:v>
                </c:pt>
                <c:pt idx="4">
                  <c:v>18 Proponer soluciones de problemas que lo afectan</c:v>
                </c:pt>
                <c:pt idx="5">
                  <c:v>8,0 Mayor integración de las entidades del estado</c:v>
                </c:pt>
                <c:pt idx="6">
                  <c:v>11,0 Participacion</c:v>
                </c:pt>
                <c:pt idx="7">
                  <c:v>16,0 Comunicar a los ciudadanos</c:v>
                </c:pt>
                <c:pt idx="8">
                  <c:v>12,0 Mejorar la solución de conflictos</c:v>
                </c:pt>
                <c:pt idx="9">
                  <c:v>13,0 Promover el ejercicio de control social</c:v>
                </c:pt>
                <c:pt idx="10">
                  <c:v>14,0 Agilizar los trámites</c:v>
                </c:pt>
                <c:pt idx="11">
                  <c:v>10,0 Unificación de tramites</c:v>
                </c:pt>
                <c:pt idx="12">
                  <c:v>6,0 Conocer más del Gobierno</c:v>
                </c:pt>
                <c:pt idx="13">
                  <c:v>4,0 Dar cumplimiento al principio de transparencia</c:v>
                </c:pt>
                <c:pt idx="14">
                  <c:v>3,0 Estar más informado(a)</c:v>
                </c:pt>
                <c:pt idx="15">
                  <c:v>Otras menciones</c:v>
                </c:pt>
              </c:strCache>
            </c:strRef>
          </c:cat>
          <c:val>
            <c:numRef>
              <c:f>Hoja1!$C$2:$C$17</c:f>
              <c:numCache>
                <c:formatCode>###0.0%</c:formatCode>
                <c:ptCount val="16"/>
                <c:pt idx="0">
                  <c:v>0.4017857142857143</c:v>
                </c:pt>
                <c:pt idx="1">
                  <c:v>0.36607142857142855</c:v>
                </c:pt>
                <c:pt idx="2">
                  <c:v>0.28571428571428581</c:v>
                </c:pt>
                <c:pt idx="3">
                  <c:v>0.28571428571428581</c:v>
                </c:pt>
                <c:pt idx="4">
                  <c:v>0.28571428571428581</c:v>
                </c:pt>
                <c:pt idx="5">
                  <c:v>0.26785714285714285</c:v>
                </c:pt>
                <c:pt idx="6">
                  <c:v>0.26785714285714285</c:v>
                </c:pt>
                <c:pt idx="7">
                  <c:v>0.26785714285714285</c:v>
                </c:pt>
                <c:pt idx="8">
                  <c:v>0.25892857142857151</c:v>
                </c:pt>
                <c:pt idx="9">
                  <c:v>0.24107142857142863</c:v>
                </c:pt>
                <c:pt idx="10">
                  <c:v>0.23214285714285718</c:v>
                </c:pt>
                <c:pt idx="11">
                  <c:v>0.2053571428571429</c:v>
                </c:pt>
                <c:pt idx="12">
                  <c:v>0.125</c:v>
                </c:pt>
                <c:pt idx="13">
                  <c:v>6.25E-2</c:v>
                </c:pt>
                <c:pt idx="14">
                  <c:v>5.3571428571428562E-2</c:v>
                </c:pt>
                <c:pt idx="15">
                  <c:v>3.5714285714285712E-2</c:v>
                </c:pt>
              </c:numCache>
            </c:numRef>
          </c:val>
        </c:ser>
        <c:dLbls>
          <c:showLegendKey val="0"/>
          <c:showVal val="0"/>
          <c:showCatName val="0"/>
          <c:showSerName val="0"/>
          <c:showPercent val="0"/>
          <c:showBubbleSize val="0"/>
        </c:dLbls>
        <c:gapWidth val="10"/>
        <c:axId val="85121280"/>
        <c:axId val="85209088"/>
      </c:barChart>
      <c:catAx>
        <c:axId val="85121280"/>
        <c:scaling>
          <c:orientation val="maxMin"/>
        </c:scaling>
        <c:delete val="1"/>
        <c:axPos val="l"/>
        <c:numFmt formatCode="General" sourceLinked="0"/>
        <c:majorTickMark val="out"/>
        <c:minorTickMark val="none"/>
        <c:tickLblPos val="none"/>
        <c:crossAx val="85209088"/>
        <c:crosses val="autoZero"/>
        <c:auto val="1"/>
        <c:lblAlgn val="ctr"/>
        <c:lblOffset val="100"/>
        <c:noMultiLvlLbl val="0"/>
      </c:catAx>
      <c:valAx>
        <c:axId val="85209088"/>
        <c:scaling>
          <c:orientation val="minMax"/>
        </c:scaling>
        <c:delete val="1"/>
        <c:axPos val="t"/>
        <c:numFmt formatCode="###0.0%" sourceLinked="1"/>
        <c:majorTickMark val="out"/>
        <c:minorTickMark val="none"/>
        <c:tickLblPos val="none"/>
        <c:crossAx val="85121280"/>
        <c:crosses val="autoZero"/>
        <c:crossBetween val="between"/>
      </c:valAx>
    </c:plotArea>
    <c:plotVisOnly val="1"/>
    <c:dispBlanksAs val="gap"/>
    <c:showDLblsOverMax val="0"/>
  </c:chart>
  <c:txPr>
    <a:bodyPr/>
    <a:lstStyle/>
    <a:p>
      <a:pPr>
        <a:defRPr sz="1050"/>
      </a:pPr>
      <a:endParaRPr lang="es-E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Rama Ejecutiva</c:v>
                </c:pt>
                <c:pt idx="1">
                  <c:v>Rama Legislativa</c:v>
                </c:pt>
                <c:pt idx="2">
                  <c:v>Rama Judicial</c:v>
                </c:pt>
                <c:pt idx="3">
                  <c:v>Organismo de control y vigilancia</c:v>
                </c:pt>
                <c:pt idx="4">
                  <c:v>Entes autónomos</c:v>
                </c:pt>
                <c:pt idx="5">
                  <c:v>Organismo electoral</c:v>
                </c:pt>
              </c:strCache>
            </c:strRef>
          </c:cat>
          <c:val>
            <c:numRef>
              <c:f>Hoja1!$B$2:$B$7</c:f>
              <c:numCache>
                <c:formatCode>###0.0%</c:formatCode>
                <c:ptCount val="6"/>
                <c:pt idx="0">
                  <c:v>0.655555555555556</c:v>
                </c:pt>
                <c:pt idx="1">
                  <c:v>2.222222222222224E-2</c:v>
                </c:pt>
                <c:pt idx="3">
                  <c:v>8.8888888888888934E-2</c:v>
                </c:pt>
                <c:pt idx="4">
                  <c:v>0.23333333333333339</c:v>
                </c:pt>
              </c:numCache>
            </c:numRef>
          </c:val>
        </c:ser>
        <c:ser>
          <c:idx val="1"/>
          <c:order val="1"/>
          <c:tx>
            <c:strRef>
              <c:f>Hoja1!$C$1</c:f>
              <c:strCache>
                <c:ptCount val="1"/>
                <c:pt idx="0">
                  <c:v>2014</c:v>
                </c:pt>
              </c:strCache>
            </c:strRef>
          </c:tx>
          <c:spPr>
            <a:solidFill>
              <a:schemeClr val="accent4">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Rama Ejecutiva</c:v>
                </c:pt>
                <c:pt idx="1">
                  <c:v>Rama Legislativa</c:v>
                </c:pt>
                <c:pt idx="2">
                  <c:v>Rama Judicial</c:v>
                </c:pt>
                <c:pt idx="3">
                  <c:v>Organismo de control y vigilancia</c:v>
                </c:pt>
                <c:pt idx="4">
                  <c:v>Entes autónomos</c:v>
                </c:pt>
                <c:pt idx="5">
                  <c:v>Organismo electoral</c:v>
                </c:pt>
              </c:strCache>
            </c:strRef>
          </c:cat>
          <c:val>
            <c:numRef>
              <c:f>Hoja1!$C$2:$C$7</c:f>
              <c:numCache>
                <c:formatCode>0.0%</c:formatCode>
                <c:ptCount val="6"/>
                <c:pt idx="0">
                  <c:v>0.59893048128342241</c:v>
                </c:pt>
                <c:pt idx="1">
                  <c:v>2.673796791443851E-3</c:v>
                </c:pt>
                <c:pt idx="2">
                  <c:v>4.2780748663101595E-2</c:v>
                </c:pt>
                <c:pt idx="3">
                  <c:v>0.1042780748663102</c:v>
                </c:pt>
                <c:pt idx="4">
                  <c:v>0.23262032085561488</c:v>
                </c:pt>
                <c:pt idx="5">
                  <c:v>1.8716577540106961E-2</c:v>
                </c:pt>
              </c:numCache>
            </c:numRef>
          </c:val>
        </c:ser>
        <c:dLbls>
          <c:showLegendKey val="0"/>
          <c:showVal val="0"/>
          <c:showCatName val="0"/>
          <c:showSerName val="0"/>
          <c:showPercent val="0"/>
          <c:showBubbleSize val="0"/>
        </c:dLbls>
        <c:gapWidth val="30"/>
        <c:axId val="40174720"/>
        <c:axId val="40176256"/>
      </c:barChart>
      <c:catAx>
        <c:axId val="40174720"/>
        <c:scaling>
          <c:orientation val="maxMin"/>
        </c:scaling>
        <c:delete val="0"/>
        <c:axPos val="l"/>
        <c:numFmt formatCode="General" sourceLinked="0"/>
        <c:majorTickMark val="out"/>
        <c:minorTickMark val="none"/>
        <c:tickLblPos val="nextTo"/>
        <c:crossAx val="40176256"/>
        <c:crosses val="autoZero"/>
        <c:auto val="1"/>
        <c:lblAlgn val="ctr"/>
        <c:lblOffset val="100"/>
        <c:noMultiLvlLbl val="0"/>
      </c:catAx>
      <c:valAx>
        <c:axId val="40176256"/>
        <c:scaling>
          <c:orientation val="minMax"/>
        </c:scaling>
        <c:delete val="1"/>
        <c:axPos val="t"/>
        <c:numFmt formatCode="###0.0%" sourceLinked="1"/>
        <c:majorTickMark val="out"/>
        <c:minorTickMark val="none"/>
        <c:tickLblPos val="none"/>
        <c:crossAx val="40174720"/>
        <c:crosses val="autoZero"/>
        <c:crossBetween val="between"/>
      </c:valAx>
    </c:plotArea>
    <c:plotVisOnly val="1"/>
    <c:dispBlanksAs val="gap"/>
    <c:showDLblsOverMax val="0"/>
  </c:chart>
  <c:txPr>
    <a:bodyPr/>
    <a:lstStyle/>
    <a:p>
      <a:pPr>
        <a:defRPr sz="1000">
          <a:solidFill>
            <a:schemeClr val="tx2"/>
          </a:solidFill>
        </a:defRPr>
      </a:pPr>
      <a:endParaRPr lang="es-E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Hoja1!$A$2:$A$4</c:f>
              <c:strCache>
                <c:ptCount val="3"/>
                <c:pt idx="0">
                  <c:v>Nacional</c:v>
                </c:pt>
                <c:pt idx="1">
                  <c:v>Territorial - Departamental</c:v>
                </c:pt>
                <c:pt idx="2">
                  <c:v>Territorial - Municipal</c:v>
                </c:pt>
              </c:strCache>
            </c:strRef>
          </c:cat>
          <c:val>
            <c:numRef>
              <c:f>Hoja1!$B$2:$B$4</c:f>
              <c:numCache>
                <c:formatCode>###0.0%</c:formatCode>
                <c:ptCount val="3"/>
                <c:pt idx="0">
                  <c:v>0.8333333333333337</c:v>
                </c:pt>
                <c:pt idx="1">
                  <c:v>6.666666666666668E-2</c:v>
                </c:pt>
                <c:pt idx="2">
                  <c:v>0.1</c:v>
                </c:pt>
              </c:numCache>
            </c:numRef>
          </c:val>
        </c:ser>
        <c:ser>
          <c:idx val="1"/>
          <c:order val="1"/>
          <c:tx>
            <c:strRef>
              <c:f>Hoja1!$C$1</c:f>
              <c:strCache>
                <c:ptCount val="1"/>
                <c:pt idx="0">
                  <c:v>2014</c:v>
                </c:pt>
              </c:strCache>
            </c:strRef>
          </c:tx>
          <c:spPr>
            <a:solidFill>
              <a:schemeClr val="accent4">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Hoja1!$A$2:$A$4</c:f>
              <c:strCache>
                <c:ptCount val="3"/>
                <c:pt idx="0">
                  <c:v>Nacional</c:v>
                </c:pt>
                <c:pt idx="1">
                  <c:v>Territorial - Departamental</c:v>
                </c:pt>
                <c:pt idx="2">
                  <c:v>Territorial - Municipal</c:v>
                </c:pt>
              </c:strCache>
            </c:strRef>
          </c:cat>
          <c:val>
            <c:numRef>
              <c:f>Hoja1!$C$2:$C$4</c:f>
              <c:numCache>
                <c:formatCode>0.0%</c:formatCode>
                <c:ptCount val="3"/>
                <c:pt idx="0">
                  <c:v>0.86096256684491956</c:v>
                </c:pt>
                <c:pt idx="1">
                  <c:v>4.5454545454545463E-2</c:v>
                </c:pt>
                <c:pt idx="2">
                  <c:v>9.3582887700534731E-2</c:v>
                </c:pt>
              </c:numCache>
            </c:numRef>
          </c:val>
        </c:ser>
        <c:dLbls>
          <c:showLegendKey val="0"/>
          <c:showVal val="0"/>
          <c:showCatName val="0"/>
          <c:showSerName val="0"/>
          <c:showPercent val="0"/>
          <c:showBubbleSize val="0"/>
        </c:dLbls>
        <c:gapWidth val="30"/>
        <c:axId val="40205696"/>
        <c:axId val="40211584"/>
      </c:barChart>
      <c:catAx>
        <c:axId val="40205696"/>
        <c:scaling>
          <c:orientation val="maxMin"/>
        </c:scaling>
        <c:delete val="0"/>
        <c:axPos val="l"/>
        <c:numFmt formatCode="General" sourceLinked="0"/>
        <c:majorTickMark val="out"/>
        <c:minorTickMark val="none"/>
        <c:tickLblPos val="nextTo"/>
        <c:crossAx val="40211584"/>
        <c:crosses val="autoZero"/>
        <c:auto val="1"/>
        <c:lblAlgn val="ctr"/>
        <c:lblOffset val="100"/>
        <c:noMultiLvlLbl val="0"/>
      </c:catAx>
      <c:valAx>
        <c:axId val="40211584"/>
        <c:scaling>
          <c:orientation val="minMax"/>
        </c:scaling>
        <c:delete val="1"/>
        <c:axPos val="t"/>
        <c:numFmt formatCode="###0.0%" sourceLinked="1"/>
        <c:majorTickMark val="out"/>
        <c:minorTickMark val="none"/>
        <c:tickLblPos val="none"/>
        <c:crossAx val="40205696"/>
        <c:crosses val="autoZero"/>
        <c:crossBetween val="between"/>
      </c:valAx>
    </c:plotArea>
    <c:plotVisOnly val="1"/>
    <c:dispBlanksAs val="gap"/>
    <c:showDLblsOverMax val="0"/>
  </c:chart>
  <c:txPr>
    <a:bodyPr/>
    <a:lstStyle/>
    <a:p>
      <a:pPr>
        <a:defRPr sz="1000">
          <a:solidFill>
            <a:schemeClr val="tx2"/>
          </a:solidFill>
        </a:defRPr>
      </a:pPr>
      <a:endParaRPr lang="es-E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Hoja1!$B$1</c:f>
              <c:strCache>
                <c:ptCount val="1"/>
                <c:pt idx="0">
                  <c:v>2013</c:v>
                </c:pt>
              </c:strCache>
            </c:strRef>
          </c:tx>
          <c:spPr>
            <a:solidFill>
              <a:schemeClr val="accent3">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Hoja1!$A$2:$A$12</c:f>
              <c:strCache>
                <c:ptCount val="11"/>
                <c:pt idx="0">
                  <c:v>Profesional Especializado</c:v>
                </c:pt>
                <c:pt idx="1">
                  <c:v>Profesional Universitario</c:v>
                </c:pt>
                <c:pt idx="2">
                  <c:v>Auxiliar Administrativo</c:v>
                </c:pt>
                <c:pt idx="3">
                  <c:v>Técnico administrativo</c:v>
                </c:pt>
                <c:pt idx="4">
                  <c:v>Asesor</c:v>
                </c:pt>
                <c:pt idx="5">
                  <c:v>Profesional</c:v>
                </c:pt>
                <c:pt idx="6">
                  <c:v>Contratista</c:v>
                </c:pt>
                <c:pt idx="7">
                  <c:v>Instructor</c:v>
                </c:pt>
                <c:pt idx="8">
                  <c:v>Gestor</c:v>
                </c:pt>
                <c:pt idx="9">
                  <c:v>Técnico</c:v>
                </c:pt>
                <c:pt idx="10">
                  <c:v>Otros</c:v>
                </c:pt>
              </c:strCache>
            </c:strRef>
          </c:cat>
          <c:val>
            <c:numRef>
              <c:f>Hoja1!$B$2:$B$12</c:f>
              <c:numCache>
                <c:formatCode>General</c:formatCode>
                <c:ptCount val="11"/>
                <c:pt idx="0" formatCode="###0.0%">
                  <c:v>0.13333333333333339</c:v>
                </c:pt>
                <c:pt idx="2" formatCode="###0.0%">
                  <c:v>1.1111111111111117E-2</c:v>
                </c:pt>
                <c:pt idx="3" formatCode="###0.0%">
                  <c:v>1.1111111111111117E-2</c:v>
                </c:pt>
                <c:pt idx="4" formatCode="###0.0%">
                  <c:v>7.7777777777777779E-2</c:v>
                </c:pt>
                <c:pt idx="6" formatCode="###0.0%">
                  <c:v>5.5555555555555525E-2</c:v>
                </c:pt>
                <c:pt idx="8" formatCode="###0.0%">
                  <c:v>1.1111111111111117E-2</c:v>
                </c:pt>
                <c:pt idx="10" formatCode="###0.0%">
                  <c:v>0.59999999999999987</c:v>
                </c:pt>
              </c:numCache>
            </c:numRef>
          </c:val>
        </c:ser>
        <c:ser>
          <c:idx val="1"/>
          <c:order val="1"/>
          <c:tx>
            <c:strRef>
              <c:f>Hoja1!$C$1</c:f>
              <c:strCache>
                <c:ptCount val="1"/>
                <c:pt idx="0">
                  <c:v>2014</c:v>
                </c:pt>
              </c:strCache>
            </c:strRef>
          </c:tx>
          <c:spPr>
            <a:solidFill>
              <a:schemeClr val="accent4">
                <a:lumMod val="60000"/>
                <a:lumOff val="40000"/>
              </a:schemeClr>
            </a:solidFill>
          </c:spPr>
          <c:invertIfNegative val="0"/>
          <c:dLbls>
            <c:spPr>
              <a:noFill/>
              <a:ln>
                <a:noFill/>
              </a:ln>
              <a:effectLst/>
            </c:spPr>
            <c:txPr>
              <a:bodyPr/>
              <a:lstStyle/>
              <a:p>
                <a:pPr>
                  <a:defRPr sz="9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Hoja1!$A$2:$A$12</c:f>
              <c:strCache>
                <c:ptCount val="11"/>
                <c:pt idx="0">
                  <c:v>Profesional Especializado</c:v>
                </c:pt>
                <c:pt idx="1">
                  <c:v>Profesional Universitario</c:v>
                </c:pt>
                <c:pt idx="2">
                  <c:v>Auxiliar Administrativo</c:v>
                </c:pt>
                <c:pt idx="3">
                  <c:v>Técnico administrativo</c:v>
                </c:pt>
                <c:pt idx="4">
                  <c:v>Asesor</c:v>
                </c:pt>
                <c:pt idx="5">
                  <c:v>Profesional</c:v>
                </c:pt>
                <c:pt idx="6">
                  <c:v>Contratista</c:v>
                </c:pt>
                <c:pt idx="7">
                  <c:v>Instructor</c:v>
                </c:pt>
                <c:pt idx="8">
                  <c:v>Gestor</c:v>
                </c:pt>
                <c:pt idx="9">
                  <c:v>Técnico</c:v>
                </c:pt>
                <c:pt idx="10">
                  <c:v>Otros</c:v>
                </c:pt>
              </c:strCache>
            </c:strRef>
          </c:cat>
          <c:val>
            <c:numRef>
              <c:f>Hoja1!$C$2:$C$12</c:f>
              <c:numCache>
                <c:formatCode>###0.0%</c:formatCode>
                <c:ptCount val="11"/>
                <c:pt idx="0">
                  <c:v>0.16844919786096271</c:v>
                </c:pt>
                <c:pt idx="1">
                  <c:v>0.12299465240641719</c:v>
                </c:pt>
                <c:pt idx="2">
                  <c:v>5.8823529411764698E-2</c:v>
                </c:pt>
                <c:pt idx="3">
                  <c:v>4.8128342245989282E-2</c:v>
                </c:pt>
                <c:pt idx="4">
                  <c:v>4.5454545454545463E-2</c:v>
                </c:pt>
                <c:pt idx="5">
                  <c:v>3.4759358288770068E-2</c:v>
                </c:pt>
                <c:pt idx="6">
                  <c:v>2.6737967914438509E-2</c:v>
                </c:pt>
                <c:pt idx="7">
                  <c:v>2.6737967914438509E-2</c:v>
                </c:pt>
                <c:pt idx="8">
                  <c:v>2.1390374331550797E-2</c:v>
                </c:pt>
                <c:pt idx="9">
                  <c:v>2.1390374331550797E-2</c:v>
                </c:pt>
                <c:pt idx="10">
                  <c:v>0.42513368983957306</c:v>
                </c:pt>
              </c:numCache>
            </c:numRef>
          </c:val>
        </c:ser>
        <c:dLbls>
          <c:showLegendKey val="0"/>
          <c:showVal val="0"/>
          <c:showCatName val="0"/>
          <c:showSerName val="0"/>
          <c:showPercent val="0"/>
          <c:showBubbleSize val="0"/>
        </c:dLbls>
        <c:gapWidth val="30"/>
        <c:axId val="39977728"/>
        <c:axId val="39979264"/>
      </c:barChart>
      <c:catAx>
        <c:axId val="39977728"/>
        <c:scaling>
          <c:orientation val="maxMin"/>
        </c:scaling>
        <c:delete val="0"/>
        <c:axPos val="l"/>
        <c:numFmt formatCode="General" sourceLinked="0"/>
        <c:majorTickMark val="out"/>
        <c:minorTickMark val="none"/>
        <c:tickLblPos val="nextTo"/>
        <c:crossAx val="39979264"/>
        <c:crosses val="autoZero"/>
        <c:auto val="1"/>
        <c:lblAlgn val="ctr"/>
        <c:lblOffset val="100"/>
        <c:noMultiLvlLbl val="0"/>
      </c:catAx>
      <c:valAx>
        <c:axId val="39979264"/>
        <c:scaling>
          <c:orientation val="minMax"/>
        </c:scaling>
        <c:delete val="1"/>
        <c:axPos val="t"/>
        <c:numFmt formatCode="###0.0%" sourceLinked="1"/>
        <c:majorTickMark val="out"/>
        <c:minorTickMark val="none"/>
        <c:tickLblPos val="none"/>
        <c:crossAx val="39977728"/>
        <c:crosses val="autoZero"/>
        <c:crossBetween val="between"/>
      </c:valAx>
    </c:plotArea>
    <c:plotVisOnly val="1"/>
    <c:dispBlanksAs val="gap"/>
    <c:showDLblsOverMax val="0"/>
  </c:chart>
  <c:txPr>
    <a:bodyPr/>
    <a:lstStyle/>
    <a:p>
      <a:pPr>
        <a:defRPr sz="1000">
          <a:solidFill>
            <a:schemeClr val="tx2"/>
          </a:solidFill>
        </a:defRPr>
      </a:pPr>
      <a:endParaRPr lang="es-E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Hoja1!$B$1</c:f>
              <c:strCache>
                <c:ptCount val="1"/>
                <c:pt idx="0">
                  <c:v>Columna1</c:v>
                </c:pt>
              </c:strCache>
            </c:strRef>
          </c:tx>
          <c:dPt>
            <c:idx val="0"/>
            <c:bubble3D val="0"/>
            <c:spPr>
              <a:solidFill>
                <a:schemeClr val="accent3">
                  <a:lumMod val="60000"/>
                  <a:lumOff val="40000"/>
                </a:schemeClr>
              </a:solidFill>
            </c:spPr>
          </c:dPt>
          <c:dPt>
            <c:idx val="1"/>
            <c:bubble3D val="0"/>
            <c:spPr>
              <a:solidFill>
                <a:schemeClr val="accent4">
                  <a:lumMod val="60000"/>
                  <a:lumOff val="40000"/>
                </a:schemeClr>
              </a:solidFill>
            </c:spPr>
          </c:dPt>
          <c:dLbls>
            <c:dLbl>
              <c:idx val="0"/>
              <c:layout>
                <c:manualLayout>
                  <c:x val="-2.8561907029699917E-2"/>
                  <c:y val="-1.196760923730383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1.3573593303135008E-3"/>
                  <c:y val="1.032591428236986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0.93582887700534789</c:v>
                </c:pt>
                <c:pt idx="1">
                  <c:v>6.4171122994652399E-2</c:v>
                </c:pt>
              </c:numCache>
            </c:numRef>
          </c:val>
        </c:ser>
        <c:dLbls>
          <c:showLegendKey val="0"/>
          <c:showVal val="0"/>
          <c:showCatName val="0"/>
          <c:showSerName val="0"/>
          <c:showPercent val="0"/>
          <c:showBubbleSize val="0"/>
          <c:showLeaderLines val="1"/>
        </c:dLbls>
        <c:firstSliceAng val="0"/>
        <c:holeSize val="50"/>
      </c:doughnutChart>
    </c:plotArea>
    <c:plotVisOnly val="1"/>
    <c:dispBlanksAs val="zero"/>
    <c:showDLblsOverMax val="0"/>
  </c:chart>
  <c:txPr>
    <a:bodyPr/>
    <a:lstStyle/>
    <a:p>
      <a:pPr>
        <a:defRPr sz="1200" b="1" i="0">
          <a:solidFill>
            <a:schemeClr val="bg1"/>
          </a:solidFill>
        </a:defRPr>
      </a:pPr>
      <a:endParaRPr lang="es-E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Hoja1!$B$1</c:f>
              <c:strCache>
                <c:ptCount val="1"/>
                <c:pt idx="0">
                  <c:v>Columna1</c:v>
                </c:pt>
              </c:strCache>
            </c:strRef>
          </c:tx>
          <c:dPt>
            <c:idx val="0"/>
            <c:bubble3D val="0"/>
            <c:spPr>
              <a:solidFill>
                <a:schemeClr val="accent3">
                  <a:lumMod val="60000"/>
                  <a:lumOff val="40000"/>
                </a:schemeClr>
              </a:solidFill>
            </c:spPr>
          </c:dPt>
          <c:dPt>
            <c:idx val="1"/>
            <c:bubble3D val="0"/>
            <c:spPr>
              <a:solidFill>
                <a:schemeClr val="accent4">
                  <a:lumMod val="60000"/>
                  <a:lumOff val="40000"/>
                </a:schemeClr>
              </a:solidFill>
            </c:spPr>
          </c:dPt>
          <c:dLbls>
            <c:dLbl>
              <c:idx val="0"/>
              <c:layout>
                <c:manualLayout>
                  <c:x val="-2.8561907029699917E-2"/>
                  <c:y val="-1.196760923730383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1.3573593303135008E-3"/>
                  <c:y val="1.032591428236986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Si</c:v>
                </c:pt>
                <c:pt idx="1">
                  <c:v>No</c:v>
                </c:pt>
              </c:strCache>
            </c:strRef>
          </c:cat>
          <c:val>
            <c:numRef>
              <c:f>Hoja1!$B$2:$B$3</c:f>
              <c:numCache>
                <c:formatCode>###0.0%</c:formatCode>
                <c:ptCount val="2"/>
                <c:pt idx="0">
                  <c:v>0.8666666666666667</c:v>
                </c:pt>
                <c:pt idx="1">
                  <c:v>0.13333333333333339</c:v>
                </c:pt>
              </c:numCache>
            </c:numRef>
          </c:val>
        </c:ser>
        <c:dLbls>
          <c:showLegendKey val="0"/>
          <c:showVal val="0"/>
          <c:showCatName val="0"/>
          <c:showSerName val="0"/>
          <c:showPercent val="0"/>
          <c:showBubbleSize val="0"/>
          <c:showLeaderLines val="1"/>
        </c:dLbls>
        <c:firstSliceAng val="0"/>
        <c:holeSize val="50"/>
      </c:doughnutChart>
    </c:plotArea>
    <c:plotVisOnly val="1"/>
    <c:dispBlanksAs val="zero"/>
    <c:showDLblsOverMax val="0"/>
  </c:chart>
  <c:txPr>
    <a:bodyPr/>
    <a:lstStyle/>
    <a:p>
      <a:pPr>
        <a:defRPr sz="1200" b="1" i="0">
          <a:solidFill>
            <a:schemeClr val="bg1"/>
          </a:solidFill>
        </a:defRPr>
      </a:pPr>
      <a:endParaRPr lang="es-E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D31F17-988A-454C-A747-7FABDEABF3F9}" type="datetimeFigureOut">
              <a:rPr lang="es-CO" smtClean="0"/>
              <a:pPr/>
              <a:t>10/02/2015</a:t>
            </a:fld>
            <a:endParaRPr lang="es-CO"/>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B2245C7-830D-4727-AEAB-E5756E08F16E}" type="slidenum">
              <a:rPr lang="es-CO" smtClean="0"/>
              <a:pPr/>
              <a:t>‹Nº›</a:t>
            </a:fld>
            <a:endParaRPr lang="es-CO"/>
          </a:p>
        </p:txBody>
      </p:sp>
    </p:spTree>
    <p:extLst>
      <p:ext uri="{BB962C8B-B14F-4D97-AF65-F5344CB8AC3E}">
        <p14:creationId xmlns:p14="http://schemas.microsoft.com/office/powerpoint/2010/main" val="336715083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0922C8-8404-4B5D-85EC-63A4C29412CC}" type="datetimeFigureOut">
              <a:rPr lang="es-CO" smtClean="0"/>
              <a:pPr/>
              <a:t>10/02/2015</a:t>
            </a:fld>
            <a:endParaRPr lang="es-CO"/>
          </a:p>
        </p:txBody>
      </p:sp>
      <p:sp>
        <p:nvSpPr>
          <p:cNvPr id="4" name="3 Marcador de imagen de diapositiva"/>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4E68F1-29D8-4840-8789-F3FFDDBE72B8}" type="slidenum">
              <a:rPr lang="es-CO" smtClean="0"/>
              <a:pPr/>
              <a:t>‹Nº›</a:t>
            </a:fld>
            <a:endParaRPr lang="es-CO"/>
          </a:p>
        </p:txBody>
      </p:sp>
    </p:spTree>
    <p:extLst>
      <p:ext uri="{BB962C8B-B14F-4D97-AF65-F5344CB8AC3E}">
        <p14:creationId xmlns:p14="http://schemas.microsoft.com/office/powerpoint/2010/main" val="284654901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A54E68F1-29D8-4840-8789-F3FFDDBE72B8}" type="slidenum">
              <a:rPr lang="es-CO" smtClean="0"/>
              <a:pPr/>
              <a:t>1</a:t>
            </a:fld>
            <a:endParaRPr lang="es-CO"/>
          </a:p>
        </p:txBody>
      </p:sp>
      <p:sp>
        <p:nvSpPr>
          <p:cNvPr id="5" name="4 Marcador de pie de página"/>
          <p:cNvSpPr>
            <a:spLocks noGrp="1"/>
          </p:cNvSpPr>
          <p:nvPr>
            <p:ph type="ftr" sz="quarter" idx="11"/>
          </p:nvPr>
        </p:nvSpPr>
        <p:spPr/>
        <p:txBody>
          <a:bodyPr/>
          <a:lstStyle/>
          <a:p>
            <a:endParaRPr lang="es-CO"/>
          </a:p>
        </p:txBody>
      </p:sp>
    </p:spTree>
    <p:extLst>
      <p:ext uri="{BB962C8B-B14F-4D97-AF65-F5344CB8AC3E}">
        <p14:creationId xmlns:p14="http://schemas.microsoft.com/office/powerpoint/2010/main" val="800702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18</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19</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20</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21</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22</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23</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24</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25</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26</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27</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4</a:t>
            </a:fld>
            <a:endParaRPr lang="es-CO"/>
          </a:p>
        </p:txBody>
      </p:sp>
    </p:spTree>
    <p:extLst>
      <p:ext uri="{BB962C8B-B14F-4D97-AF65-F5344CB8AC3E}">
        <p14:creationId xmlns:p14="http://schemas.microsoft.com/office/powerpoint/2010/main" val="3992932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28</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29</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30</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31</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32</a:t>
            </a:fld>
            <a:endParaRPr lang="es-CO"/>
          </a:p>
        </p:txBody>
      </p:sp>
    </p:spTree>
    <p:extLst>
      <p:ext uri="{BB962C8B-B14F-4D97-AF65-F5344CB8AC3E}">
        <p14:creationId xmlns:p14="http://schemas.microsoft.com/office/powerpoint/2010/main" val="686997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11</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12</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13</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14</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15</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16</a:t>
            </a:fld>
            <a:endParaRPr lang="es-CO"/>
          </a:p>
        </p:txBody>
      </p:sp>
    </p:spTree>
    <p:extLst>
      <p:ext uri="{BB962C8B-B14F-4D97-AF65-F5344CB8AC3E}">
        <p14:creationId xmlns:p14="http://schemas.microsoft.com/office/powerpoint/2010/main" val="37347341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17</a:t>
            </a:fld>
            <a:endParaRPr lang="es-CO"/>
          </a:p>
        </p:txBody>
      </p:sp>
    </p:spTree>
    <p:extLst>
      <p:ext uri="{BB962C8B-B14F-4D97-AF65-F5344CB8AC3E}">
        <p14:creationId xmlns:p14="http://schemas.microsoft.com/office/powerpoint/2010/main" val="3734734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75355"/>
            <a:ext cx="7772400" cy="1225021"/>
          </a:xfrm>
          <a:prstGeom prst="rect">
            <a:avLst/>
          </a:prstGeo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D013562F-FC38-419B-898D-89A4D2EBF9C6}" type="datetime1">
              <a:rPr lang="es-CO" smtClean="0"/>
              <a:pPr/>
              <a:t>10/02/2015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7118920" y="5414706"/>
            <a:ext cx="2133600" cy="304271"/>
          </a:xfrm>
          <a:prstGeom prst="rect">
            <a:avLst/>
          </a:prstGeom>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468654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865"/>
            <a:ext cx="8229600" cy="952500"/>
          </a:xfrm>
          <a:prstGeom prst="rect">
            <a:avLst/>
          </a:prstGeom>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a:xfrm>
            <a:off x="457200" y="1333500"/>
            <a:ext cx="8229600" cy="3771636"/>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F87CDBD7-6224-4ABF-908B-45BDD83044FA}" type="datetime1">
              <a:rPr lang="es-CO" smtClean="0"/>
              <a:pPr/>
              <a:t>10/02/2015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7118920" y="5414706"/>
            <a:ext cx="2133600" cy="304271"/>
          </a:xfrm>
          <a:prstGeom prst="rect">
            <a:avLst/>
          </a:prstGeom>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2368871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865"/>
            <a:ext cx="8229600" cy="952500"/>
          </a:xfrm>
          <a:prstGeom prst="rect">
            <a:avLst/>
          </a:prstGeom>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a:xfrm>
            <a:off x="457200" y="1333500"/>
            <a:ext cx="8229600" cy="3771636"/>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F87CDBD7-6224-4ABF-908B-45BDD83044FA}" type="datetime1">
              <a:rPr lang="es-CO" smtClean="0"/>
              <a:pPr/>
              <a:t>10/02/2015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7118920" y="5414706"/>
            <a:ext cx="2133600" cy="304271"/>
          </a:xfrm>
          <a:prstGeom prst="rect">
            <a:avLst/>
          </a:prstGeom>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711846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75355"/>
            <a:ext cx="7772400" cy="1225021"/>
          </a:xfrm>
          <a:prstGeom prst="rect">
            <a:avLst/>
          </a:prstGeo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D013562F-FC38-419B-898D-89A4D2EBF9C6}" type="datetime1">
              <a:rPr lang="es-CO" smtClean="0"/>
              <a:pPr/>
              <a:t>10/02/2015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7118920" y="5414706"/>
            <a:ext cx="2133600" cy="304271"/>
          </a:xfrm>
          <a:prstGeom prst="rect">
            <a:avLst/>
          </a:prstGeom>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3813347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75355"/>
            <a:ext cx="7772400" cy="1225021"/>
          </a:xfrm>
          <a:prstGeom prst="rect">
            <a:avLst/>
          </a:prstGeo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D013562F-FC38-419B-898D-89A4D2EBF9C6}" type="datetime1">
              <a:rPr lang="es-CO" smtClean="0"/>
              <a:pPr/>
              <a:t>10/02/2015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25360750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865"/>
            <a:ext cx="8229600" cy="952500"/>
          </a:xfrm>
          <a:prstGeom prst="rect">
            <a:avLst/>
          </a:prstGeom>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a:xfrm>
            <a:off x="457200" y="1333500"/>
            <a:ext cx="8229600" cy="3771636"/>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F87CDBD7-6224-4ABF-908B-45BDD83044FA}" type="datetime1">
              <a:rPr lang="es-CO" smtClean="0"/>
              <a:pPr/>
              <a:t>10/02/2015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2928843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2.xml"/><Relationship Id="rId7" Type="http://schemas.openxmlformats.org/officeDocument/2006/relationships/image" Target="../media/image4.jpe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3.xml"/><Relationship Id="rId7"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15"/>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 y="0"/>
            <a:ext cx="9269405"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5 Marcador de número de diapositiva"/>
          <p:cNvSpPr>
            <a:spLocks noGrp="1"/>
          </p:cNvSpPr>
          <p:nvPr>
            <p:ph type="sldNum" sz="quarter" idx="4"/>
          </p:nvPr>
        </p:nvSpPr>
        <p:spPr>
          <a:xfrm>
            <a:off x="7037032" y="5401058"/>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2F6D429-5B7F-4D92-8A61-2D03DF31274D}" type="slidenum">
              <a:rPr lang="es-CO" smtClean="0"/>
              <a:pPr/>
              <a:t>‹Nº›</a:t>
            </a:fld>
            <a:endParaRPr lang="es-CO"/>
          </a:p>
        </p:txBody>
      </p:sp>
      <p:pic>
        <p:nvPicPr>
          <p:cNvPr id="9" name="8 Imagen" descr="Urna.jpg"/>
          <p:cNvPicPr>
            <a:picLocks noChangeAspect="1"/>
          </p:cNvPicPr>
          <p:nvPr userDrawn="1"/>
        </p:nvPicPr>
        <p:blipFill>
          <a:blip r:embed="rId5" cstate="print">
            <a:clrChange>
              <a:clrFrom>
                <a:srgbClr val="FFFFFF"/>
              </a:clrFrom>
              <a:clrTo>
                <a:srgbClr val="FFFFFF">
                  <a:alpha val="0"/>
                </a:srgbClr>
              </a:clrTo>
            </a:clrChange>
          </a:blip>
          <a:stretch>
            <a:fillRect/>
          </a:stretch>
        </p:blipFill>
        <p:spPr>
          <a:xfrm>
            <a:off x="201688" y="625252"/>
            <a:ext cx="610417" cy="576064"/>
          </a:xfrm>
          <a:prstGeom prst="rect">
            <a:avLst/>
          </a:prstGeom>
        </p:spPr>
      </p:pic>
      <p:grpSp>
        <p:nvGrpSpPr>
          <p:cNvPr id="10" name="9 Grupo"/>
          <p:cNvGrpSpPr>
            <a:grpSpLocks noChangeAspect="1"/>
          </p:cNvGrpSpPr>
          <p:nvPr userDrawn="1"/>
        </p:nvGrpSpPr>
        <p:grpSpPr>
          <a:xfrm>
            <a:off x="-23750" y="-47500"/>
            <a:ext cx="3744000" cy="980301"/>
            <a:chOff x="631825" y="3063488"/>
            <a:chExt cx="3952777" cy="1007452"/>
          </a:xfrm>
        </p:grpSpPr>
        <p:pic>
          <p:nvPicPr>
            <p:cNvPr id="11" name="Picture 5" descr="todos-por-un-nuevo-pais"/>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96486" y="3207816"/>
              <a:ext cx="1588116" cy="59647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MinTIC"/>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1825" y="3063488"/>
              <a:ext cx="2644566" cy="1007452"/>
            </a:xfrm>
            <a:prstGeom prst="rect">
              <a:avLst/>
            </a:prstGeom>
            <a:noFill/>
            <a:extLst>
              <a:ext uri="{909E8E84-426E-40DD-AFC4-6F175D3DCCD1}">
                <a14:hiddenFill xmlns:a14="http://schemas.microsoft.com/office/drawing/2010/main">
                  <a:solidFill>
                    <a:srgbClr val="FFFFFF"/>
                  </a:solidFill>
                </a14:hiddenFill>
              </a:ext>
            </a:extLst>
          </p:spPr>
        </p:pic>
      </p:grpSp>
      <p:pic>
        <p:nvPicPr>
          <p:cNvPr id="17" name="1 Imagen"/>
          <p:cNvPicPr>
            <a:picLocks noChangeAspect="1"/>
          </p:cNvPicPr>
          <p:nvPr userDrawn="1"/>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t="54922" b="5943"/>
          <a:stretch/>
        </p:blipFill>
        <p:spPr bwMode="auto">
          <a:xfrm>
            <a:off x="7219203" y="142856"/>
            <a:ext cx="1924797" cy="42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9632710"/>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15"/>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1" y="0"/>
            <a:ext cx="9269405"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Rectángulo redondeado"/>
          <p:cNvSpPr/>
          <p:nvPr userDrawn="1"/>
        </p:nvSpPr>
        <p:spPr>
          <a:xfrm rot="10800000">
            <a:off x="3312541" y="984274"/>
            <a:ext cx="5795963" cy="73025"/>
          </a:xfrm>
          <a:prstGeom prst="roundRect">
            <a:avLst/>
          </a:prstGeom>
          <a:gradFill flip="none" rotWithShape="1">
            <a:gsLst>
              <a:gs pos="0">
                <a:schemeClr val="bg1">
                  <a:lumMod val="65000"/>
                </a:schemeClr>
              </a:gs>
              <a:gs pos="73000">
                <a:schemeClr val="bg1">
                  <a:lumMod val="95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4" name="5 Marcador de número de diapositiva"/>
          <p:cNvSpPr>
            <a:spLocks noGrp="1"/>
          </p:cNvSpPr>
          <p:nvPr>
            <p:ph type="sldNum" sz="quarter" idx="4"/>
          </p:nvPr>
        </p:nvSpPr>
        <p:spPr>
          <a:xfrm>
            <a:off x="7037032" y="5401058"/>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2F6D429-5B7F-4D92-8A61-2D03DF31274D}" type="slidenum">
              <a:rPr lang="es-CO" smtClean="0"/>
              <a:pPr/>
              <a:t>‹Nº›</a:t>
            </a:fld>
            <a:endParaRPr lang="es-CO"/>
          </a:p>
        </p:txBody>
      </p:sp>
      <p:pic>
        <p:nvPicPr>
          <p:cNvPr id="22" name="21 Imagen" descr="Urna.jpg"/>
          <p:cNvPicPr>
            <a:picLocks noChangeAspect="1"/>
          </p:cNvPicPr>
          <p:nvPr userDrawn="1"/>
        </p:nvPicPr>
        <p:blipFill>
          <a:blip r:embed="rId5" cstate="print">
            <a:clrChange>
              <a:clrFrom>
                <a:srgbClr val="FFFFFF"/>
              </a:clrFrom>
              <a:clrTo>
                <a:srgbClr val="FFFFFF">
                  <a:alpha val="0"/>
                </a:srgbClr>
              </a:clrTo>
            </a:clrChange>
          </a:blip>
          <a:stretch>
            <a:fillRect/>
          </a:stretch>
        </p:blipFill>
        <p:spPr>
          <a:xfrm>
            <a:off x="201688" y="625252"/>
            <a:ext cx="610417" cy="576064"/>
          </a:xfrm>
          <a:prstGeom prst="rect">
            <a:avLst/>
          </a:prstGeom>
        </p:spPr>
      </p:pic>
      <p:grpSp>
        <p:nvGrpSpPr>
          <p:cNvPr id="10" name="9 Grupo"/>
          <p:cNvGrpSpPr>
            <a:grpSpLocks noChangeAspect="1"/>
          </p:cNvGrpSpPr>
          <p:nvPr userDrawn="1"/>
        </p:nvGrpSpPr>
        <p:grpSpPr>
          <a:xfrm>
            <a:off x="-23750" y="-47500"/>
            <a:ext cx="3744000" cy="980301"/>
            <a:chOff x="631825" y="3063488"/>
            <a:chExt cx="3952777" cy="1007452"/>
          </a:xfrm>
        </p:grpSpPr>
        <p:pic>
          <p:nvPicPr>
            <p:cNvPr id="15" name="Picture 5" descr="todos-por-un-nuevo-pais"/>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96486" y="3207816"/>
              <a:ext cx="1588116" cy="5964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7" descr="MinTIC"/>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1825" y="3063488"/>
              <a:ext cx="2644566" cy="1007452"/>
            </a:xfrm>
            <a:prstGeom prst="rect">
              <a:avLst/>
            </a:prstGeom>
            <a:noFill/>
            <a:extLst>
              <a:ext uri="{909E8E84-426E-40DD-AFC4-6F175D3DCCD1}">
                <a14:hiddenFill xmlns:a14="http://schemas.microsoft.com/office/drawing/2010/main">
                  <a:solidFill>
                    <a:srgbClr val="FFFFFF"/>
                  </a:solidFill>
                </a14:hiddenFill>
              </a:ext>
            </a:extLst>
          </p:spPr>
        </p:pic>
      </p:grpSp>
      <p:pic>
        <p:nvPicPr>
          <p:cNvPr id="17" name="1 Imagen"/>
          <p:cNvPicPr>
            <a:picLocks noChangeAspect="1"/>
          </p:cNvPicPr>
          <p:nvPr userDrawn="1"/>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t="54922" b="5943"/>
          <a:stretch/>
        </p:blipFill>
        <p:spPr bwMode="auto">
          <a:xfrm>
            <a:off x="7219203" y="142856"/>
            <a:ext cx="1924797" cy="42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3092637"/>
      </p:ext>
    </p:extLst>
  </p:cSld>
  <p:clrMap bg1="lt1" tx1="dk1" bg2="lt2" tx2="dk2" accent1="accent1" accent2="accent2" accent3="accent3" accent4="accent4" accent5="accent5" accent6="accent6" hlink="hlink" folHlink="folHlink"/>
  <p:sldLayoutIdLst>
    <p:sldLayoutId id="2147483653" r:id="rId1"/>
    <p:sldLayoutId id="2147483652"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5"/>
          <p:cNvPicPr>
            <a:picLocks noChangeAspect="1" noChangeArrowheads="1"/>
          </p:cNvPicPr>
          <p:nvPr userDrawn="1"/>
        </p:nvPicPr>
        <p:blipFill rotWithShape="1">
          <a:blip r:embed="rId4" cstate="print">
            <a:extLst>
              <a:ext uri="{28A0092B-C50C-407E-A947-70E740481C1C}">
                <a14:useLocalDpi xmlns:a14="http://schemas.microsoft.com/office/drawing/2010/main" val="0"/>
              </a:ext>
            </a:extLst>
          </a:blip>
          <a:srcRect r="51274"/>
          <a:stretch/>
        </p:blipFill>
        <p:spPr bwMode="auto">
          <a:xfrm flipH="1">
            <a:off x="-2" y="0"/>
            <a:ext cx="9269403"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Marcador de número de diapositiva"/>
          <p:cNvSpPr>
            <a:spLocks noGrp="1"/>
          </p:cNvSpPr>
          <p:nvPr>
            <p:ph type="sldNum" sz="quarter" idx="4"/>
          </p:nvPr>
        </p:nvSpPr>
        <p:spPr>
          <a:xfrm>
            <a:off x="7037032" y="5401058"/>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2F6D429-5B7F-4D92-8A61-2D03DF31274D}" type="slidenum">
              <a:rPr lang="es-CO" smtClean="0"/>
              <a:pPr/>
              <a:t>‹Nº›</a:t>
            </a:fld>
            <a:endParaRPr lang="es-CO"/>
          </a:p>
        </p:txBody>
      </p:sp>
      <p:sp>
        <p:nvSpPr>
          <p:cNvPr id="13" name="12 Rectángulo redondeado"/>
          <p:cNvSpPr/>
          <p:nvPr userDrawn="1"/>
        </p:nvSpPr>
        <p:spPr>
          <a:xfrm rot="10800000">
            <a:off x="3312541" y="984274"/>
            <a:ext cx="5795963" cy="73025"/>
          </a:xfrm>
          <a:prstGeom prst="roundRect">
            <a:avLst/>
          </a:prstGeom>
          <a:gradFill flip="none" rotWithShape="1">
            <a:gsLst>
              <a:gs pos="0">
                <a:schemeClr val="bg1">
                  <a:lumMod val="65000"/>
                </a:schemeClr>
              </a:gs>
              <a:gs pos="73000">
                <a:schemeClr val="bg1">
                  <a:lumMod val="95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pic>
        <p:nvPicPr>
          <p:cNvPr id="20" name="19 Imagen" descr="Urna.jpg"/>
          <p:cNvPicPr>
            <a:picLocks noChangeAspect="1"/>
          </p:cNvPicPr>
          <p:nvPr userDrawn="1"/>
        </p:nvPicPr>
        <p:blipFill>
          <a:blip r:embed="rId5" cstate="print">
            <a:clrChange>
              <a:clrFrom>
                <a:srgbClr val="FFFFFF"/>
              </a:clrFrom>
              <a:clrTo>
                <a:srgbClr val="FFFFFF">
                  <a:alpha val="0"/>
                </a:srgbClr>
              </a:clrTo>
            </a:clrChange>
          </a:blip>
          <a:stretch>
            <a:fillRect/>
          </a:stretch>
        </p:blipFill>
        <p:spPr>
          <a:xfrm>
            <a:off x="201688" y="625252"/>
            <a:ext cx="610417" cy="576064"/>
          </a:xfrm>
          <a:prstGeom prst="rect">
            <a:avLst/>
          </a:prstGeom>
        </p:spPr>
      </p:pic>
      <p:grpSp>
        <p:nvGrpSpPr>
          <p:cNvPr id="10" name="9 Grupo"/>
          <p:cNvGrpSpPr>
            <a:grpSpLocks noChangeAspect="1"/>
          </p:cNvGrpSpPr>
          <p:nvPr userDrawn="1"/>
        </p:nvGrpSpPr>
        <p:grpSpPr>
          <a:xfrm>
            <a:off x="-23750" y="-47500"/>
            <a:ext cx="3744000" cy="980301"/>
            <a:chOff x="631825" y="3063488"/>
            <a:chExt cx="3952777" cy="1007452"/>
          </a:xfrm>
        </p:grpSpPr>
        <p:pic>
          <p:nvPicPr>
            <p:cNvPr id="11" name="Picture 5" descr="todos-por-un-nuevo-pais"/>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96486" y="3207816"/>
              <a:ext cx="1588116" cy="59647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MinTIC"/>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1825" y="3063488"/>
              <a:ext cx="2644566" cy="1007452"/>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1 Imagen"/>
          <p:cNvPicPr>
            <a:picLocks noChangeAspect="1"/>
          </p:cNvPicPr>
          <p:nvPr userDrawn="1"/>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t="54922" b="5943"/>
          <a:stretch/>
        </p:blipFill>
        <p:spPr bwMode="auto">
          <a:xfrm>
            <a:off x="7219203" y="142856"/>
            <a:ext cx="1924797" cy="42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7639542"/>
      </p:ext>
    </p:extLst>
  </p:cSld>
  <p:clrMap bg1="lt1" tx1="dk1" bg2="lt2" tx2="dk2" accent1="accent1" accent2="accent2" accent3="accent3" accent4="accent4" accent5="accent5" accent6="accent6" hlink="hlink" folHlink="folHlink"/>
  <p:sldLayoutIdLst>
    <p:sldLayoutId id="2147483655" r:id="rId1"/>
    <p:sldLayoutId id="2147483656"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24.xml"/><Relationship Id="rId18" Type="http://schemas.openxmlformats.org/officeDocument/2006/relationships/slide" Target="slide33.xml"/><Relationship Id="rId3" Type="http://schemas.openxmlformats.org/officeDocument/2006/relationships/image" Target="../media/image19.png"/><Relationship Id="rId7" Type="http://schemas.openxmlformats.org/officeDocument/2006/relationships/image" Target="../media/image10.jpeg"/><Relationship Id="rId12" Type="http://schemas.openxmlformats.org/officeDocument/2006/relationships/slide" Target="slide16.xml"/><Relationship Id="rId17" Type="http://schemas.openxmlformats.org/officeDocument/2006/relationships/chart" Target="../charts/chart9.xml"/><Relationship Id="rId2" Type="http://schemas.openxmlformats.org/officeDocument/2006/relationships/image" Target="../media/image11.png"/><Relationship Id="rId16" Type="http://schemas.openxmlformats.org/officeDocument/2006/relationships/chart" Target="../charts/chart8.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slide" Target="slide11.xml"/><Relationship Id="rId5" Type="http://schemas.openxmlformats.org/officeDocument/2006/relationships/slide" Target="slide2.xml"/><Relationship Id="rId15" Type="http://schemas.openxmlformats.org/officeDocument/2006/relationships/slide" Target="slide31.xml"/><Relationship Id="rId10" Type="http://schemas.openxmlformats.org/officeDocument/2006/relationships/slide" Target="slide9.xml"/><Relationship Id="rId19" Type="http://schemas.openxmlformats.org/officeDocument/2006/relationships/slide" Target="slide10.xml"/><Relationship Id="rId4" Type="http://schemas.openxmlformats.org/officeDocument/2006/relationships/chart" Target="../charts/chart7.xml"/><Relationship Id="rId9" Type="http://schemas.openxmlformats.org/officeDocument/2006/relationships/slide" Target="slide8.xml"/><Relationship Id="rId14" Type="http://schemas.openxmlformats.org/officeDocument/2006/relationships/slide" Target="slide28.xml"/></Relationships>
</file>

<file path=ppt/slides/_rels/slide11.xml.rels><?xml version="1.0" encoding="UTF-8" standalone="yes"?>
<Relationships xmlns="http://schemas.openxmlformats.org/package/2006/relationships"><Relationship Id="rId8" Type="http://schemas.openxmlformats.org/officeDocument/2006/relationships/hyperlink" Target="http://www.google.com.co/url?sa=i&amp;rct=j&amp;q=&amp;esrc=s&amp;source=images&amp;cd=&amp;cad=rja&amp;uact=8&amp;ved=0CAcQjRw&amp;url=http://cocos-seo.blogspot.com/2014/03/radio-post-7.html&amp;ei=Lnh7VJWqLYKqgwSm_oGwDw&amp;bvm=bv.80642063,d.eXY&amp;psig=AFQjCNFpUCkmXHjY3FxubRKynpNe_TC4bw&amp;ust=1417464180860727" TargetMode="External"/><Relationship Id="rId13" Type="http://schemas.openxmlformats.org/officeDocument/2006/relationships/image" Target="../media/image25.jpeg"/><Relationship Id="rId18" Type="http://schemas.openxmlformats.org/officeDocument/2006/relationships/slide" Target="slide13.xml"/><Relationship Id="rId26" Type="http://schemas.openxmlformats.org/officeDocument/2006/relationships/image" Target="../media/image10.jpeg"/><Relationship Id="rId3" Type="http://schemas.openxmlformats.org/officeDocument/2006/relationships/slide" Target="slide8.xml"/><Relationship Id="rId21" Type="http://schemas.openxmlformats.org/officeDocument/2006/relationships/slide" Target="slide24.xml"/><Relationship Id="rId7" Type="http://schemas.openxmlformats.org/officeDocument/2006/relationships/image" Target="../media/image21.jpeg"/><Relationship Id="rId12" Type="http://schemas.openxmlformats.org/officeDocument/2006/relationships/image" Target="../media/image24.jpeg"/><Relationship Id="rId17" Type="http://schemas.openxmlformats.org/officeDocument/2006/relationships/slide" Target="slide14.xml"/><Relationship Id="rId25" Type="http://schemas.openxmlformats.org/officeDocument/2006/relationships/slide" Target="slide3.xml"/><Relationship Id="rId2" Type="http://schemas.openxmlformats.org/officeDocument/2006/relationships/notesSlide" Target="../notesSlides/notesSlide3.xml"/><Relationship Id="rId16" Type="http://schemas.openxmlformats.org/officeDocument/2006/relationships/slide" Target="slide12.xml"/><Relationship Id="rId20" Type="http://schemas.openxmlformats.org/officeDocument/2006/relationships/slide" Target="slide16.xml"/><Relationship Id="rId1" Type="http://schemas.openxmlformats.org/officeDocument/2006/relationships/slideLayout" Target="../slideLayouts/slideLayout5.xml"/><Relationship Id="rId6" Type="http://schemas.openxmlformats.org/officeDocument/2006/relationships/image" Target="../media/image20.png"/><Relationship Id="rId11" Type="http://schemas.openxmlformats.org/officeDocument/2006/relationships/hyperlink" Target="http://www.google.com.co/url?sa=i&amp;rct=j&amp;q=&amp;esrc=s&amp;source=images&amp;cd=&amp;cad=rja&amp;uact=8&amp;ved=0CAcQjRw&amp;url=http://pixabay.com/es/iphone-tel%C3%A9fono-celular-apple-160307/&amp;ei=OXl7VOa9NMqpNv-ShAg&amp;psig=AFQjCNFcvpK_JkRLIrrlkAuEWIHNeL7ryA&amp;ust=1417464439862830" TargetMode="External"/><Relationship Id="rId24" Type="http://schemas.openxmlformats.org/officeDocument/2006/relationships/slide" Target="slide2.xml"/><Relationship Id="rId5" Type="http://schemas.openxmlformats.org/officeDocument/2006/relationships/chart" Target="../charts/chart10.xml"/><Relationship Id="rId15" Type="http://schemas.openxmlformats.org/officeDocument/2006/relationships/image" Target="../media/image19.png"/><Relationship Id="rId23" Type="http://schemas.openxmlformats.org/officeDocument/2006/relationships/slide" Target="slide31.xml"/><Relationship Id="rId28" Type="http://schemas.openxmlformats.org/officeDocument/2006/relationships/slide" Target="slide33.xml"/><Relationship Id="rId10" Type="http://schemas.openxmlformats.org/officeDocument/2006/relationships/image" Target="../media/image23.jpeg"/><Relationship Id="rId19" Type="http://schemas.openxmlformats.org/officeDocument/2006/relationships/slide" Target="slide15.xml"/><Relationship Id="rId4" Type="http://schemas.openxmlformats.org/officeDocument/2006/relationships/image" Target="../media/image11.png"/><Relationship Id="rId9" Type="http://schemas.openxmlformats.org/officeDocument/2006/relationships/image" Target="../media/image22.jpeg"/><Relationship Id="rId14" Type="http://schemas.openxmlformats.org/officeDocument/2006/relationships/slide" Target="slide11.xml"/><Relationship Id="rId22" Type="http://schemas.openxmlformats.org/officeDocument/2006/relationships/slide" Target="slide28.xml"/><Relationship Id="rId27" Type="http://schemas.openxmlformats.org/officeDocument/2006/relationships/slide" Target="slide7.xml"/></Relationships>
</file>

<file path=ppt/slides/_rels/slide12.xml.rels><?xml version="1.0" encoding="UTF-8" standalone="yes"?>
<Relationships xmlns="http://schemas.openxmlformats.org/package/2006/relationships"><Relationship Id="rId8" Type="http://schemas.openxmlformats.org/officeDocument/2006/relationships/image" Target="../media/image28.jpeg"/><Relationship Id="rId13" Type="http://schemas.openxmlformats.org/officeDocument/2006/relationships/image" Target="../media/image30.png"/><Relationship Id="rId18" Type="http://schemas.openxmlformats.org/officeDocument/2006/relationships/slide" Target="slide16.xml"/><Relationship Id="rId26" Type="http://schemas.openxmlformats.org/officeDocument/2006/relationships/slide" Target="slide33.xml"/><Relationship Id="rId3" Type="http://schemas.openxmlformats.org/officeDocument/2006/relationships/image" Target="../media/image11.png"/><Relationship Id="rId21" Type="http://schemas.openxmlformats.org/officeDocument/2006/relationships/slide" Target="slide31.xml"/><Relationship Id="rId7" Type="http://schemas.openxmlformats.org/officeDocument/2006/relationships/hyperlink" Target="http://www.google.com.co/url?sa=i&amp;rct=j&amp;q=&amp;esrc=s&amp;source=images&amp;cd=&amp;cad=rja&amp;uact=8&amp;ved=0CAcQjRw&amp;url=http://cocos-seo.blogspot.com/2014/03/radio-post-7.html&amp;ei=Lnh7VJWqLYKqgwSm_oGwDw&amp;bvm=bv.80642063,d.eXY&amp;psig=AFQjCNFpUCkmXHjY3FxubRKynpNe_TC4bw&amp;ust=1417464180860727" TargetMode="External"/><Relationship Id="rId12" Type="http://schemas.openxmlformats.org/officeDocument/2006/relationships/image" Target="../media/image19.png"/><Relationship Id="rId17" Type="http://schemas.openxmlformats.org/officeDocument/2006/relationships/slide" Target="slide15.xml"/><Relationship Id="rId25" Type="http://schemas.openxmlformats.org/officeDocument/2006/relationships/slide" Target="slide7.xml"/><Relationship Id="rId2" Type="http://schemas.openxmlformats.org/officeDocument/2006/relationships/notesSlide" Target="../notesSlides/notesSlide4.xml"/><Relationship Id="rId16" Type="http://schemas.openxmlformats.org/officeDocument/2006/relationships/slide" Target="slide13.xml"/><Relationship Id="rId20" Type="http://schemas.openxmlformats.org/officeDocument/2006/relationships/slide" Target="slide28.xml"/><Relationship Id="rId1" Type="http://schemas.openxmlformats.org/officeDocument/2006/relationships/slideLayout" Target="../slideLayouts/slideLayout5.xml"/><Relationship Id="rId6" Type="http://schemas.openxmlformats.org/officeDocument/2006/relationships/image" Target="../media/image27.jpeg"/><Relationship Id="rId11" Type="http://schemas.openxmlformats.org/officeDocument/2006/relationships/slide" Target="slide8.xml"/><Relationship Id="rId24" Type="http://schemas.openxmlformats.org/officeDocument/2006/relationships/image" Target="../media/image10.jpeg"/><Relationship Id="rId5" Type="http://schemas.openxmlformats.org/officeDocument/2006/relationships/chart" Target="../charts/chart11.xml"/><Relationship Id="rId15" Type="http://schemas.openxmlformats.org/officeDocument/2006/relationships/slide" Target="slide14.xml"/><Relationship Id="rId23" Type="http://schemas.openxmlformats.org/officeDocument/2006/relationships/slide" Target="slide3.xml"/><Relationship Id="rId10" Type="http://schemas.openxmlformats.org/officeDocument/2006/relationships/slide" Target="slide11.xml"/><Relationship Id="rId19" Type="http://schemas.openxmlformats.org/officeDocument/2006/relationships/slide" Target="slide24.xml"/><Relationship Id="rId4" Type="http://schemas.openxmlformats.org/officeDocument/2006/relationships/image" Target="../media/image26.png"/><Relationship Id="rId9" Type="http://schemas.openxmlformats.org/officeDocument/2006/relationships/image" Target="../media/image29.jpeg"/><Relationship Id="rId14" Type="http://schemas.openxmlformats.org/officeDocument/2006/relationships/slide" Target="slide12.xml"/><Relationship Id="rId22" Type="http://schemas.openxmlformats.org/officeDocument/2006/relationships/slide" Target="slide2.xml"/></Relationships>
</file>

<file path=ppt/slides/_rels/slide13.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4.xml"/><Relationship Id="rId18" Type="http://schemas.openxmlformats.org/officeDocument/2006/relationships/slide" Target="slide28.xml"/><Relationship Id="rId3" Type="http://schemas.openxmlformats.org/officeDocument/2006/relationships/image" Target="../media/image11.png"/><Relationship Id="rId21" Type="http://schemas.openxmlformats.org/officeDocument/2006/relationships/slide" Target="slide3.xml"/><Relationship Id="rId7" Type="http://schemas.openxmlformats.org/officeDocument/2006/relationships/image" Target="../media/image32.jpeg"/><Relationship Id="rId12" Type="http://schemas.openxmlformats.org/officeDocument/2006/relationships/slide" Target="slide12.xml"/><Relationship Id="rId17" Type="http://schemas.openxmlformats.org/officeDocument/2006/relationships/slide" Target="slide24.xml"/><Relationship Id="rId2" Type="http://schemas.openxmlformats.org/officeDocument/2006/relationships/notesSlide" Target="../notesSlides/notesSlide5.xml"/><Relationship Id="rId16" Type="http://schemas.openxmlformats.org/officeDocument/2006/relationships/slide" Target="slide16.xml"/><Relationship Id="rId20" Type="http://schemas.openxmlformats.org/officeDocument/2006/relationships/slide" Target="slide2.xml"/><Relationship Id="rId1" Type="http://schemas.openxmlformats.org/officeDocument/2006/relationships/slideLayout" Target="../slideLayouts/slideLayout5.xml"/><Relationship Id="rId6" Type="http://schemas.openxmlformats.org/officeDocument/2006/relationships/image" Target="../media/image31.jpeg"/><Relationship Id="rId11" Type="http://schemas.openxmlformats.org/officeDocument/2006/relationships/image" Target="../media/image30.png"/><Relationship Id="rId24" Type="http://schemas.openxmlformats.org/officeDocument/2006/relationships/slide" Target="slide33.xml"/><Relationship Id="rId5" Type="http://schemas.openxmlformats.org/officeDocument/2006/relationships/hyperlink" Target="http://www.google.com.co/url?sa=i&amp;rct=j&amp;q=&amp;esrc=s&amp;source=images&amp;cd=&amp;cad=rja&amp;uact=8&amp;ved=0CAcQjRw&amp;url=http://pixabay.com/es/iphone-tel%C3%A9fono-celular-apple-160307/&amp;ei=OXl7VOa9NMqpNv-ShAg&amp;psig=AFQjCNFcvpK_JkRLIrrlkAuEWIHNeL7ryA&amp;ust=1417464439862830" TargetMode="External"/><Relationship Id="rId15" Type="http://schemas.openxmlformats.org/officeDocument/2006/relationships/slide" Target="slide15.xml"/><Relationship Id="rId23" Type="http://schemas.openxmlformats.org/officeDocument/2006/relationships/slide" Target="slide7.xml"/><Relationship Id="rId10" Type="http://schemas.openxmlformats.org/officeDocument/2006/relationships/image" Target="../media/image19.png"/><Relationship Id="rId19" Type="http://schemas.openxmlformats.org/officeDocument/2006/relationships/slide" Target="slide31.xml"/><Relationship Id="rId4" Type="http://schemas.openxmlformats.org/officeDocument/2006/relationships/chart" Target="../charts/chart12.xml"/><Relationship Id="rId9" Type="http://schemas.openxmlformats.org/officeDocument/2006/relationships/slide" Target="slide8.xml"/><Relationship Id="rId14" Type="http://schemas.openxmlformats.org/officeDocument/2006/relationships/slide" Target="slide13.xml"/><Relationship Id="rId22" Type="http://schemas.openxmlformats.org/officeDocument/2006/relationships/image" Target="../media/image10.jpeg"/></Relationships>
</file>

<file path=ppt/slides/_rels/slide14.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28.xml"/><Relationship Id="rId18" Type="http://schemas.openxmlformats.org/officeDocument/2006/relationships/slide" Target="slide7.xml"/><Relationship Id="rId3" Type="http://schemas.openxmlformats.org/officeDocument/2006/relationships/image" Target="../media/image11.png"/><Relationship Id="rId7" Type="http://schemas.openxmlformats.org/officeDocument/2006/relationships/slide" Target="slide12.xml"/><Relationship Id="rId12" Type="http://schemas.openxmlformats.org/officeDocument/2006/relationships/slide" Target="slide24.xml"/><Relationship Id="rId17" Type="http://schemas.openxmlformats.org/officeDocument/2006/relationships/image" Target="../media/image10.jpeg"/><Relationship Id="rId2" Type="http://schemas.openxmlformats.org/officeDocument/2006/relationships/notesSlide" Target="../notesSlides/notesSlide6.xml"/><Relationship Id="rId16" Type="http://schemas.openxmlformats.org/officeDocument/2006/relationships/slide" Target="slide3.xml"/><Relationship Id="rId1" Type="http://schemas.openxmlformats.org/officeDocument/2006/relationships/slideLayout" Target="../slideLayouts/slideLayout5.xml"/><Relationship Id="rId6" Type="http://schemas.openxmlformats.org/officeDocument/2006/relationships/image" Target="../media/image19.png"/><Relationship Id="rId11" Type="http://schemas.openxmlformats.org/officeDocument/2006/relationships/slide" Target="slide16.xml"/><Relationship Id="rId5" Type="http://schemas.openxmlformats.org/officeDocument/2006/relationships/slide" Target="slide8.xml"/><Relationship Id="rId15" Type="http://schemas.openxmlformats.org/officeDocument/2006/relationships/slide" Target="slide2.xml"/><Relationship Id="rId10" Type="http://schemas.openxmlformats.org/officeDocument/2006/relationships/slide" Target="slide15.xml"/><Relationship Id="rId19" Type="http://schemas.openxmlformats.org/officeDocument/2006/relationships/slide" Target="slide33.xml"/><Relationship Id="rId4" Type="http://schemas.openxmlformats.org/officeDocument/2006/relationships/slide" Target="slide11.xml"/><Relationship Id="rId9" Type="http://schemas.openxmlformats.org/officeDocument/2006/relationships/slide" Target="slide13.xml"/><Relationship Id="rId14" Type="http://schemas.openxmlformats.org/officeDocument/2006/relationships/slide" Target="slide31.xml"/></Relationships>
</file>

<file path=ppt/slides/_rels/slide15.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24.xml"/><Relationship Id="rId18" Type="http://schemas.openxmlformats.org/officeDocument/2006/relationships/image" Target="../media/image10.jpeg"/><Relationship Id="rId3" Type="http://schemas.openxmlformats.org/officeDocument/2006/relationships/image" Target="../media/image11.png"/><Relationship Id="rId7" Type="http://schemas.openxmlformats.org/officeDocument/2006/relationships/slide" Target="slide13.xml"/><Relationship Id="rId12" Type="http://schemas.openxmlformats.org/officeDocument/2006/relationships/slide" Target="slide16.xml"/><Relationship Id="rId17" Type="http://schemas.openxmlformats.org/officeDocument/2006/relationships/slide" Target="slide3.xml"/><Relationship Id="rId2" Type="http://schemas.openxmlformats.org/officeDocument/2006/relationships/notesSlide" Target="../notesSlides/notesSlide7.xml"/><Relationship Id="rId16" Type="http://schemas.openxmlformats.org/officeDocument/2006/relationships/slide" Target="slide2.xml"/><Relationship Id="rId20" Type="http://schemas.openxmlformats.org/officeDocument/2006/relationships/slide" Target="slide33.xml"/><Relationship Id="rId1" Type="http://schemas.openxmlformats.org/officeDocument/2006/relationships/slideLayout" Target="../slideLayouts/slideLayout5.xml"/><Relationship Id="rId6" Type="http://schemas.openxmlformats.org/officeDocument/2006/relationships/slide" Target="slide14.xml"/><Relationship Id="rId11" Type="http://schemas.openxmlformats.org/officeDocument/2006/relationships/slide" Target="slide15.xml"/><Relationship Id="rId5" Type="http://schemas.openxmlformats.org/officeDocument/2006/relationships/slide" Target="slide12.xml"/><Relationship Id="rId15" Type="http://schemas.openxmlformats.org/officeDocument/2006/relationships/slide" Target="slide31.xml"/><Relationship Id="rId10" Type="http://schemas.openxmlformats.org/officeDocument/2006/relationships/chart" Target="../charts/chart13.xml"/><Relationship Id="rId19" Type="http://schemas.openxmlformats.org/officeDocument/2006/relationships/slide" Target="slide7.xml"/><Relationship Id="rId4" Type="http://schemas.openxmlformats.org/officeDocument/2006/relationships/slide" Target="slide11.xml"/><Relationship Id="rId9" Type="http://schemas.openxmlformats.org/officeDocument/2006/relationships/image" Target="../media/image19.png"/><Relationship Id="rId14" Type="http://schemas.openxmlformats.org/officeDocument/2006/relationships/slide" Target="slide28.xml"/></Relationships>
</file>

<file path=ppt/slides/_rels/slide16.xml.rels><?xml version="1.0" encoding="UTF-8" standalone="yes"?>
<Relationships xmlns="http://schemas.openxmlformats.org/package/2006/relationships"><Relationship Id="rId8" Type="http://schemas.openxmlformats.org/officeDocument/2006/relationships/chart" Target="../charts/chart15.xml"/><Relationship Id="rId13" Type="http://schemas.openxmlformats.org/officeDocument/2006/relationships/slide" Target="slide22.xml"/><Relationship Id="rId18" Type="http://schemas.openxmlformats.org/officeDocument/2006/relationships/slide" Target="slide21.xml"/><Relationship Id="rId3" Type="http://schemas.openxmlformats.org/officeDocument/2006/relationships/image" Target="../media/image11.png"/><Relationship Id="rId21" Type="http://schemas.openxmlformats.org/officeDocument/2006/relationships/slide" Target="slide3.xml"/><Relationship Id="rId7" Type="http://schemas.openxmlformats.org/officeDocument/2006/relationships/chart" Target="../charts/chart14.xml"/><Relationship Id="rId12" Type="http://schemas.openxmlformats.org/officeDocument/2006/relationships/slide" Target="slide31.xml"/><Relationship Id="rId17" Type="http://schemas.openxmlformats.org/officeDocument/2006/relationships/slide" Target="slide20.xml"/><Relationship Id="rId2" Type="http://schemas.openxmlformats.org/officeDocument/2006/relationships/notesSlide" Target="../notesSlides/notesSlide8.xml"/><Relationship Id="rId16" Type="http://schemas.openxmlformats.org/officeDocument/2006/relationships/slide" Target="slide19.xml"/><Relationship Id="rId20" Type="http://schemas.openxmlformats.org/officeDocument/2006/relationships/slide" Target="slide2.xml"/><Relationship Id="rId1" Type="http://schemas.openxmlformats.org/officeDocument/2006/relationships/slideLayout" Target="../slideLayouts/slideLayout5.xml"/><Relationship Id="rId6" Type="http://schemas.openxmlformats.org/officeDocument/2006/relationships/image" Target="../media/image19.png"/><Relationship Id="rId11" Type="http://schemas.openxmlformats.org/officeDocument/2006/relationships/slide" Target="slide28.xml"/><Relationship Id="rId24" Type="http://schemas.openxmlformats.org/officeDocument/2006/relationships/slide" Target="slide33.xml"/><Relationship Id="rId5" Type="http://schemas.openxmlformats.org/officeDocument/2006/relationships/slide" Target="slide8.xml"/><Relationship Id="rId15" Type="http://schemas.openxmlformats.org/officeDocument/2006/relationships/slide" Target="slide18.xml"/><Relationship Id="rId23" Type="http://schemas.openxmlformats.org/officeDocument/2006/relationships/slide" Target="slide7.xml"/><Relationship Id="rId10" Type="http://schemas.openxmlformats.org/officeDocument/2006/relationships/slide" Target="slide24.xml"/><Relationship Id="rId19" Type="http://schemas.openxmlformats.org/officeDocument/2006/relationships/slide" Target="slide23.xml"/><Relationship Id="rId4" Type="http://schemas.openxmlformats.org/officeDocument/2006/relationships/slide" Target="slide11.xml"/><Relationship Id="rId9" Type="http://schemas.openxmlformats.org/officeDocument/2006/relationships/slide" Target="slide16.xml"/><Relationship Id="rId14" Type="http://schemas.openxmlformats.org/officeDocument/2006/relationships/slide" Target="slide17.xml"/><Relationship Id="rId22" Type="http://schemas.openxmlformats.org/officeDocument/2006/relationships/image" Target="../media/image10.jpeg"/></Relationships>
</file>

<file path=ppt/slides/_rels/slide17.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17.xml"/><Relationship Id="rId18" Type="http://schemas.openxmlformats.org/officeDocument/2006/relationships/slide" Target="slide23.xml"/><Relationship Id="rId3" Type="http://schemas.openxmlformats.org/officeDocument/2006/relationships/image" Target="../media/image11.png"/><Relationship Id="rId21" Type="http://schemas.openxmlformats.org/officeDocument/2006/relationships/image" Target="../media/image10.jpeg"/><Relationship Id="rId7" Type="http://schemas.openxmlformats.org/officeDocument/2006/relationships/slide" Target="slide8.xml"/><Relationship Id="rId12" Type="http://schemas.openxmlformats.org/officeDocument/2006/relationships/slide" Target="slide22.xml"/><Relationship Id="rId17" Type="http://schemas.openxmlformats.org/officeDocument/2006/relationships/slide" Target="slide21.xml"/><Relationship Id="rId2" Type="http://schemas.openxmlformats.org/officeDocument/2006/relationships/notesSlide" Target="../notesSlides/notesSlide9.xml"/><Relationship Id="rId16" Type="http://schemas.openxmlformats.org/officeDocument/2006/relationships/slide" Target="slide20.xml"/><Relationship Id="rId20" Type="http://schemas.openxmlformats.org/officeDocument/2006/relationships/slide" Target="slide3.xml"/><Relationship Id="rId1" Type="http://schemas.openxmlformats.org/officeDocument/2006/relationships/slideLayout" Target="../slideLayouts/slideLayout5.xml"/><Relationship Id="rId6" Type="http://schemas.openxmlformats.org/officeDocument/2006/relationships/slide" Target="slide11.xml"/><Relationship Id="rId11" Type="http://schemas.openxmlformats.org/officeDocument/2006/relationships/slide" Target="slide31.xml"/><Relationship Id="rId5" Type="http://schemas.openxmlformats.org/officeDocument/2006/relationships/chart" Target="../charts/chart16.xml"/><Relationship Id="rId15" Type="http://schemas.openxmlformats.org/officeDocument/2006/relationships/slide" Target="slide19.xml"/><Relationship Id="rId23" Type="http://schemas.openxmlformats.org/officeDocument/2006/relationships/slide" Target="slide33.xml"/><Relationship Id="rId10" Type="http://schemas.openxmlformats.org/officeDocument/2006/relationships/slide" Target="slide28.xml"/><Relationship Id="rId19" Type="http://schemas.openxmlformats.org/officeDocument/2006/relationships/slide" Target="slide2.xml"/><Relationship Id="rId4" Type="http://schemas.openxmlformats.org/officeDocument/2006/relationships/image" Target="../media/image19.png"/><Relationship Id="rId9" Type="http://schemas.openxmlformats.org/officeDocument/2006/relationships/slide" Target="slide24.xml"/><Relationship Id="rId14" Type="http://schemas.openxmlformats.org/officeDocument/2006/relationships/slide" Target="slide18.xml"/><Relationship Id="rId22" Type="http://schemas.openxmlformats.org/officeDocument/2006/relationships/slide" Target="slide7.xml"/></Relationships>
</file>

<file path=ppt/slides/_rels/slide18.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17.xml"/><Relationship Id="rId18" Type="http://schemas.openxmlformats.org/officeDocument/2006/relationships/slide" Target="slide23.xml"/><Relationship Id="rId3" Type="http://schemas.openxmlformats.org/officeDocument/2006/relationships/image" Target="../media/image11.png"/><Relationship Id="rId21" Type="http://schemas.openxmlformats.org/officeDocument/2006/relationships/image" Target="../media/image10.jpeg"/><Relationship Id="rId7" Type="http://schemas.openxmlformats.org/officeDocument/2006/relationships/slide" Target="slide8.xml"/><Relationship Id="rId12" Type="http://schemas.openxmlformats.org/officeDocument/2006/relationships/slide" Target="slide22.xml"/><Relationship Id="rId17" Type="http://schemas.openxmlformats.org/officeDocument/2006/relationships/slide" Target="slide21.xml"/><Relationship Id="rId2" Type="http://schemas.openxmlformats.org/officeDocument/2006/relationships/notesSlide" Target="../notesSlides/notesSlide10.xml"/><Relationship Id="rId16" Type="http://schemas.openxmlformats.org/officeDocument/2006/relationships/slide" Target="slide20.xml"/><Relationship Id="rId20" Type="http://schemas.openxmlformats.org/officeDocument/2006/relationships/slide" Target="slide3.xml"/><Relationship Id="rId1" Type="http://schemas.openxmlformats.org/officeDocument/2006/relationships/slideLayout" Target="../slideLayouts/slideLayout5.xml"/><Relationship Id="rId6" Type="http://schemas.openxmlformats.org/officeDocument/2006/relationships/slide" Target="slide11.xml"/><Relationship Id="rId11" Type="http://schemas.openxmlformats.org/officeDocument/2006/relationships/slide" Target="slide31.xml"/><Relationship Id="rId5" Type="http://schemas.openxmlformats.org/officeDocument/2006/relationships/chart" Target="../charts/chart17.xml"/><Relationship Id="rId15" Type="http://schemas.openxmlformats.org/officeDocument/2006/relationships/slide" Target="slide19.xml"/><Relationship Id="rId23" Type="http://schemas.openxmlformats.org/officeDocument/2006/relationships/slide" Target="slide33.xml"/><Relationship Id="rId10" Type="http://schemas.openxmlformats.org/officeDocument/2006/relationships/slide" Target="slide28.xml"/><Relationship Id="rId19" Type="http://schemas.openxmlformats.org/officeDocument/2006/relationships/slide" Target="slide2.xml"/><Relationship Id="rId4" Type="http://schemas.openxmlformats.org/officeDocument/2006/relationships/image" Target="../media/image19.png"/><Relationship Id="rId9" Type="http://schemas.openxmlformats.org/officeDocument/2006/relationships/slide" Target="slide24.xml"/><Relationship Id="rId14" Type="http://schemas.openxmlformats.org/officeDocument/2006/relationships/slide" Target="slide18.xml"/><Relationship Id="rId22" Type="http://schemas.openxmlformats.org/officeDocument/2006/relationships/slide" Target="slide7.xml"/></Relationships>
</file>

<file path=ppt/slides/_rels/slide19.xml.rels><?xml version="1.0" encoding="UTF-8" standalone="yes"?>
<Relationships xmlns="http://schemas.openxmlformats.org/package/2006/relationships"><Relationship Id="rId8" Type="http://schemas.openxmlformats.org/officeDocument/2006/relationships/chart" Target="../charts/chart21.xml"/><Relationship Id="rId13" Type="http://schemas.openxmlformats.org/officeDocument/2006/relationships/slide" Target="slide28.xml"/><Relationship Id="rId18" Type="http://schemas.openxmlformats.org/officeDocument/2006/relationships/slide" Target="slide19.xml"/><Relationship Id="rId26" Type="http://schemas.openxmlformats.org/officeDocument/2006/relationships/slide" Target="slide33.xml"/><Relationship Id="rId3" Type="http://schemas.openxmlformats.org/officeDocument/2006/relationships/image" Target="../media/image11.png"/><Relationship Id="rId21" Type="http://schemas.openxmlformats.org/officeDocument/2006/relationships/slide" Target="slide23.xml"/><Relationship Id="rId7" Type="http://schemas.openxmlformats.org/officeDocument/2006/relationships/chart" Target="../charts/chart20.xml"/><Relationship Id="rId12" Type="http://schemas.openxmlformats.org/officeDocument/2006/relationships/slide" Target="slide24.xml"/><Relationship Id="rId17" Type="http://schemas.openxmlformats.org/officeDocument/2006/relationships/slide" Target="slide18.xml"/><Relationship Id="rId25" Type="http://schemas.openxmlformats.org/officeDocument/2006/relationships/slide" Target="slide7.xml"/><Relationship Id="rId2" Type="http://schemas.openxmlformats.org/officeDocument/2006/relationships/notesSlide" Target="../notesSlides/notesSlide11.xml"/><Relationship Id="rId16" Type="http://schemas.openxmlformats.org/officeDocument/2006/relationships/slide" Target="slide17.xml"/><Relationship Id="rId20" Type="http://schemas.openxmlformats.org/officeDocument/2006/relationships/slide" Target="slide21.xml"/><Relationship Id="rId1" Type="http://schemas.openxmlformats.org/officeDocument/2006/relationships/slideLayout" Target="../slideLayouts/slideLayout5.xml"/><Relationship Id="rId6" Type="http://schemas.openxmlformats.org/officeDocument/2006/relationships/chart" Target="../charts/chart19.xml"/><Relationship Id="rId11" Type="http://schemas.openxmlformats.org/officeDocument/2006/relationships/slide" Target="slide16.xml"/><Relationship Id="rId24" Type="http://schemas.openxmlformats.org/officeDocument/2006/relationships/image" Target="../media/image10.jpeg"/><Relationship Id="rId5" Type="http://schemas.openxmlformats.org/officeDocument/2006/relationships/chart" Target="../charts/chart18.xml"/><Relationship Id="rId15" Type="http://schemas.openxmlformats.org/officeDocument/2006/relationships/slide" Target="slide22.xml"/><Relationship Id="rId23" Type="http://schemas.openxmlformats.org/officeDocument/2006/relationships/slide" Target="slide3.xml"/><Relationship Id="rId10" Type="http://schemas.openxmlformats.org/officeDocument/2006/relationships/slide" Target="slide8.xml"/><Relationship Id="rId19" Type="http://schemas.openxmlformats.org/officeDocument/2006/relationships/slide" Target="slide20.xml"/><Relationship Id="rId4" Type="http://schemas.openxmlformats.org/officeDocument/2006/relationships/image" Target="../media/image19.png"/><Relationship Id="rId9" Type="http://schemas.openxmlformats.org/officeDocument/2006/relationships/slide" Target="slide11.xml"/><Relationship Id="rId14" Type="http://schemas.openxmlformats.org/officeDocument/2006/relationships/slide" Target="slide31.xml"/><Relationship Id="rId22"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slide" Target="slide3.xml"/><Relationship Id="rId7" Type="http://schemas.openxmlformats.org/officeDocument/2006/relationships/slide" Target="slide7.xml"/><Relationship Id="rId2" Type="http://schemas.openxmlformats.org/officeDocument/2006/relationships/hyperlink" Target="../1217-1%20INFORME%20DE%20RESULTADOS-Urna%20de%20Cristal%20Funcionarios%20V2.0.pptx#-1,2,Diapositiva 2" TargetMode="Externa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jpeg"/><Relationship Id="rId10" Type="http://schemas.openxmlformats.org/officeDocument/2006/relationships/image" Target="../media/image14.png"/><Relationship Id="rId4" Type="http://schemas.openxmlformats.org/officeDocument/2006/relationships/slide" Target="slide33.xml"/><Relationship Id="rId9" Type="http://schemas.openxmlformats.org/officeDocument/2006/relationships/image" Target="../media/image13.jpeg"/></Relationships>
</file>

<file path=ppt/slides/_rels/slide20.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17.xml"/><Relationship Id="rId18" Type="http://schemas.openxmlformats.org/officeDocument/2006/relationships/slide" Target="slide23.xml"/><Relationship Id="rId3" Type="http://schemas.openxmlformats.org/officeDocument/2006/relationships/image" Target="../media/image11.png"/><Relationship Id="rId21" Type="http://schemas.openxmlformats.org/officeDocument/2006/relationships/image" Target="../media/image10.jpeg"/><Relationship Id="rId7" Type="http://schemas.openxmlformats.org/officeDocument/2006/relationships/slide" Target="slide8.xml"/><Relationship Id="rId12" Type="http://schemas.openxmlformats.org/officeDocument/2006/relationships/slide" Target="slide22.xml"/><Relationship Id="rId17" Type="http://schemas.openxmlformats.org/officeDocument/2006/relationships/slide" Target="slide21.xml"/><Relationship Id="rId2" Type="http://schemas.openxmlformats.org/officeDocument/2006/relationships/notesSlide" Target="../notesSlides/notesSlide12.xml"/><Relationship Id="rId16" Type="http://schemas.openxmlformats.org/officeDocument/2006/relationships/slide" Target="slide20.xml"/><Relationship Id="rId20" Type="http://schemas.openxmlformats.org/officeDocument/2006/relationships/slide" Target="slide3.xml"/><Relationship Id="rId1" Type="http://schemas.openxmlformats.org/officeDocument/2006/relationships/slideLayout" Target="../slideLayouts/slideLayout5.xml"/><Relationship Id="rId6" Type="http://schemas.openxmlformats.org/officeDocument/2006/relationships/slide" Target="slide11.xml"/><Relationship Id="rId11" Type="http://schemas.openxmlformats.org/officeDocument/2006/relationships/slide" Target="slide31.xml"/><Relationship Id="rId5" Type="http://schemas.openxmlformats.org/officeDocument/2006/relationships/chart" Target="../charts/chart22.xml"/><Relationship Id="rId15" Type="http://schemas.openxmlformats.org/officeDocument/2006/relationships/slide" Target="slide19.xml"/><Relationship Id="rId23" Type="http://schemas.openxmlformats.org/officeDocument/2006/relationships/slide" Target="slide33.xml"/><Relationship Id="rId10" Type="http://schemas.openxmlformats.org/officeDocument/2006/relationships/slide" Target="slide28.xml"/><Relationship Id="rId19" Type="http://schemas.openxmlformats.org/officeDocument/2006/relationships/slide" Target="slide2.xml"/><Relationship Id="rId4" Type="http://schemas.openxmlformats.org/officeDocument/2006/relationships/image" Target="../media/image19.png"/><Relationship Id="rId9" Type="http://schemas.openxmlformats.org/officeDocument/2006/relationships/slide" Target="slide24.xml"/><Relationship Id="rId14" Type="http://schemas.openxmlformats.org/officeDocument/2006/relationships/slide" Target="slide18.xml"/><Relationship Id="rId22" Type="http://schemas.openxmlformats.org/officeDocument/2006/relationships/slide" Target="slide7.xml"/></Relationships>
</file>

<file path=ppt/slides/_rels/slide21.xml.rels><?xml version="1.0" encoding="UTF-8" standalone="yes"?>
<Relationships xmlns="http://schemas.openxmlformats.org/package/2006/relationships"><Relationship Id="rId8" Type="http://schemas.openxmlformats.org/officeDocument/2006/relationships/chart" Target="../charts/chart26.xml"/><Relationship Id="rId13" Type="http://schemas.openxmlformats.org/officeDocument/2006/relationships/slide" Target="slide8.xml"/><Relationship Id="rId18" Type="http://schemas.openxmlformats.org/officeDocument/2006/relationships/slide" Target="slide22.xml"/><Relationship Id="rId26" Type="http://schemas.openxmlformats.org/officeDocument/2006/relationships/slide" Target="slide3.xml"/><Relationship Id="rId3" Type="http://schemas.openxmlformats.org/officeDocument/2006/relationships/image" Target="../media/image11.png"/><Relationship Id="rId21" Type="http://schemas.openxmlformats.org/officeDocument/2006/relationships/slide" Target="slide19.xml"/><Relationship Id="rId7" Type="http://schemas.openxmlformats.org/officeDocument/2006/relationships/chart" Target="../charts/chart25.xml"/><Relationship Id="rId12" Type="http://schemas.openxmlformats.org/officeDocument/2006/relationships/slide" Target="slide11.xml"/><Relationship Id="rId17" Type="http://schemas.openxmlformats.org/officeDocument/2006/relationships/slide" Target="slide31.xml"/><Relationship Id="rId25" Type="http://schemas.openxmlformats.org/officeDocument/2006/relationships/slide" Target="slide2.xml"/><Relationship Id="rId2" Type="http://schemas.openxmlformats.org/officeDocument/2006/relationships/notesSlide" Target="../notesSlides/notesSlide13.xml"/><Relationship Id="rId16" Type="http://schemas.openxmlformats.org/officeDocument/2006/relationships/slide" Target="slide28.xml"/><Relationship Id="rId20" Type="http://schemas.openxmlformats.org/officeDocument/2006/relationships/slide" Target="slide18.xml"/><Relationship Id="rId29" Type="http://schemas.openxmlformats.org/officeDocument/2006/relationships/slide" Target="slide33.xml"/><Relationship Id="rId1" Type="http://schemas.openxmlformats.org/officeDocument/2006/relationships/slideLayout" Target="../slideLayouts/slideLayout5.xml"/><Relationship Id="rId6" Type="http://schemas.openxmlformats.org/officeDocument/2006/relationships/chart" Target="../charts/chart24.xml"/><Relationship Id="rId11" Type="http://schemas.openxmlformats.org/officeDocument/2006/relationships/chart" Target="../charts/chart28.xml"/><Relationship Id="rId24" Type="http://schemas.openxmlformats.org/officeDocument/2006/relationships/slide" Target="slide23.xml"/><Relationship Id="rId5" Type="http://schemas.openxmlformats.org/officeDocument/2006/relationships/chart" Target="../charts/chart23.xml"/><Relationship Id="rId15" Type="http://schemas.openxmlformats.org/officeDocument/2006/relationships/slide" Target="slide24.xml"/><Relationship Id="rId23" Type="http://schemas.openxmlformats.org/officeDocument/2006/relationships/slide" Target="slide21.xml"/><Relationship Id="rId28" Type="http://schemas.openxmlformats.org/officeDocument/2006/relationships/slide" Target="slide7.xml"/><Relationship Id="rId10" Type="http://schemas.openxmlformats.org/officeDocument/2006/relationships/chart" Target="../charts/chart27.xml"/><Relationship Id="rId19" Type="http://schemas.openxmlformats.org/officeDocument/2006/relationships/slide" Target="slide17.xml"/><Relationship Id="rId4" Type="http://schemas.openxmlformats.org/officeDocument/2006/relationships/image" Target="../media/image19.png"/><Relationship Id="rId9" Type="http://schemas.openxmlformats.org/officeDocument/2006/relationships/image" Target="../media/image33.png"/><Relationship Id="rId14" Type="http://schemas.openxmlformats.org/officeDocument/2006/relationships/slide" Target="slide16.xml"/><Relationship Id="rId22" Type="http://schemas.openxmlformats.org/officeDocument/2006/relationships/slide" Target="slide20.xml"/><Relationship Id="rId27" Type="http://schemas.openxmlformats.org/officeDocument/2006/relationships/image" Target="../media/image10.jpeg"/></Relationships>
</file>

<file path=ppt/slides/_rels/slide2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31.xml"/><Relationship Id="rId18" Type="http://schemas.openxmlformats.org/officeDocument/2006/relationships/slide" Target="slide21.xml"/><Relationship Id="rId3" Type="http://schemas.openxmlformats.org/officeDocument/2006/relationships/image" Target="../media/image11.png"/><Relationship Id="rId21" Type="http://schemas.openxmlformats.org/officeDocument/2006/relationships/slide" Target="slide3.xml"/><Relationship Id="rId7" Type="http://schemas.openxmlformats.org/officeDocument/2006/relationships/slide" Target="slide11.xml"/><Relationship Id="rId12" Type="http://schemas.openxmlformats.org/officeDocument/2006/relationships/slide" Target="slide28.xml"/><Relationship Id="rId17" Type="http://schemas.openxmlformats.org/officeDocument/2006/relationships/slide" Target="slide20.xml"/><Relationship Id="rId2" Type="http://schemas.openxmlformats.org/officeDocument/2006/relationships/notesSlide" Target="../notesSlides/notesSlide14.xml"/><Relationship Id="rId16" Type="http://schemas.openxmlformats.org/officeDocument/2006/relationships/slide" Target="slide19.xml"/><Relationship Id="rId20" Type="http://schemas.openxmlformats.org/officeDocument/2006/relationships/slide" Target="slide2.xml"/><Relationship Id="rId1" Type="http://schemas.openxmlformats.org/officeDocument/2006/relationships/slideLayout" Target="../slideLayouts/slideLayout5.xml"/><Relationship Id="rId6" Type="http://schemas.openxmlformats.org/officeDocument/2006/relationships/chart" Target="../charts/chart30.xml"/><Relationship Id="rId11" Type="http://schemas.openxmlformats.org/officeDocument/2006/relationships/slide" Target="slide24.xml"/><Relationship Id="rId24" Type="http://schemas.openxmlformats.org/officeDocument/2006/relationships/slide" Target="slide33.xml"/><Relationship Id="rId5" Type="http://schemas.openxmlformats.org/officeDocument/2006/relationships/chart" Target="../charts/chart29.xml"/><Relationship Id="rId15" Type="http://schemas.openxmlformats.org/officeDocument/2006/relationships/slide" Target="slide18.xml"/><Relationship Id="rId23" Type="http://schemas.openxmlformats.org/officeDocument/2006/relationships/slide" Target="slide7.xml"/><Relationship Id="rId10" Type="http://schemas.openxmlformats.org/officeDocument/2006/relationships/slide" Target="slide16.xml"/><Relationship Id="rId19" Type="http://schemas.openxmlformats.org/officeDocument/2006/relationships/slide" Target="slide23.xml"/><Relationship Id="rId4" Type="http://schemas.openxmlformats.org/officeDocument/2006/relationships/image" Target="../media/image19.png"/><Relationship Id="rId9" Type="http://schemas.openxmlformats.org/officeDocument/2006/relationships/slide" Target="slide22.xml"/><Relationship Id="rId14" Type="http://schemas.openxmlformats.org/officeDocument/2006/relationships/slide" Target="slide17.xml"/><Relationship Id="rId22" Type="http://schemas.openxmlformats.org/officeDocument/2006/relationships/image" Target="../media/image10.jpeg"/></Relationships>
</file>

<file path=ppt/slides/_rels/slide23.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20.xml"/><Relationship Id="rId18" Type="http://schemas.openxmlformats.org/officeDocument/2006/relationships/slide" Target="slide28.xml"/><Relationship Id="rId3" Type="http://schemas.openxmlformats.org/officeDocument/2006/relationships/image" Target="../media/image11.png"/><Relationship Id="rId21" Type="http://schemas.openxmlformats.org/officeDocument/2006/relationships/slide" Target="slide3.xml"/><Relationship Id="rId7" Type="http://schemas.openxmlformats.org/officeDocument/2006/relationships/slide" Target="slide11.xml"/><Relationship Id="rId12" Type="http://schemas.openxmlformats.org/officeDocument/2006/relationships/slide" Target="slide19.xml"/><Relationship Id="rId17" Type="http://schemas.openxmlformats.org/officeDocument/2006/relationships/slide" Target="slide24.xml"/><Relationship Id="rId2" Type="http://schemas.openxmlformats.org/officeDocument/2006/relationships/notesSlide" Target="../notesSlides/notesSlide15.xml"/><Relationship Id="rId16" Type="http://schemas.openxmlformats.org/officeDocument/2006/relationships/slide" Target="slide23.xml"/><Relationship Id="rId20" Type="http://schemas.openxmlformats.org/officeDocument/2006/relationships/slide" Target="slide2.xml"/><Relationship Id="rId1" Type="http://schemas.openxmlformats.org/officeDocument/2006/relationships/slideLayout" Target="../slideLayouts/slideLayout5.xml"/><Relationship Id="rId6" Type="http://schemas.openxmlformats.org/officeDocument/2006/relationships/chart" Target="../charts/chart32.xml"/><Relationship Id="rId11" Type="http://schemas.openxmlformats.org/officeDocument/2006/relationships/slide" Target="slide18.xml"/><Relationship Id="rId24" Type="http://schemas.openxmlformats.org/officeDocument/2006/relationships/slide" Target="slide33.xml"/><Relationship Id="rId5" Type="http://schemas.openxmlformats.org/officeDocument/2006/relationships/chart" Target="../charts/chart31.xml"/><Relationship Id="rId15" Type="http://schemas.openxmlformats.org/officeDocument/2006/relationships/slide" Target="slide22.xml"/><Relationship Id="rId23" Type="http://schemas.openxmlformats.org/officeDocument/2006/relationships/slide" Target="slide7.xml"/><Relationship Id="rId10" Type="http://schemas.openxmlformats.org/officeDocument/2006/relationships/slide" Target="slide17.xml"/><Relationship Id="rId19" Type="http://schemas.openxmlformats.org/officeDocument/2006/relationships/slide" Target="slide31.xml"/><Relationship Id="rId4" Type="http://schemas.openxmlformats.org/officeDocument/2006/relationships/image" Target="../media/image19.png"/><Relationship Id="rId9" Type="http://schemas.openxmlformats.org/officeDocument/2006/relationships/slide" Target="slide16.xml"/><Relationship Id="rId14" Type="http://schemas.openxmlformats.org/officeDocument/2006/relationships/slide" Target="slide21.xml"/><Relationship Id="rId22" Type="http://schemas.openxmlformats.org/officeDocument/2006/relationships/image" Target="../media/image10.jpeg"/></Relationships>
</file>

<file path=ppt/slides/_rels/slide24.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6.xml"/><Relationship Id="rId18" Type="http://schemas.openxmlformats.org/officeDocument/2006/relationships/image" Target="../media/image10.jpeg"/><Relationship Id="rId3" Type="http://schemas.openxmlformats.org/officeDocument/2006/relationships/image" Target="../media/image11.png"/><Relationship Id="rId7" Type="http://schemas.openxmlformats.org/officeDocument/2006/relationships/slide" Target="slide24.xml"/><Relationship Id="rId12" Type="http://schemas.openxmlformats.org/officeDocument/2006/relationships/slide" Target="slide8.xml"/><Relationship Id="rId17" Type="http://schemas.openxmlformats.org/officeDocument/2006/relationships/slide" Target="slide3.xml"/><Relationship Id="rId2" Type="http://schemas.openxmlformats.org/officeDocument/2006/relationships/notesSlide" Target="../notesSlides/notesSlide16.xml"/><Relationship Id="rId16" Type="http://schemas.openxmlformats.org/officeDocument/2006/relationships/slide" Target="slide2.xml"/><Relationship Id="rId20" Type="http://schemas.openxmlformats.org/officeDocument/2006/relationships/slide" Target="slide33.xml"/><Relationship Id="rId1" Type="http://schemas.openxmlformats.org/officeDocument/2006/relationships/slideLayout" Target="../slideLayouts/slideLayout5.xml"/><Relationship Id="rId6" Type="http://schemas.openxmlformats.org/officeDocument/2006/relationships/chart" Target="../charts/chart34.xml"/><Relationship Id="rId11" Type="http://schemas.openxmlformats.org/officeDocument/2006/relationships/slide" Target="slide11.xml"/><Relationship Id="rId5" Type="http://schemas.openxmlformats.org/officeDocument/2006/relationships/chart" Target="../charts/chart33.xml"/><Relationship Id="rId15" Type="http://schemas.openxmlformats.org/officeDocument/2006/relationships/slide" Target="slide31.xml"/><Relationship Id="rId10" Type="http://schemas.openxmlformats.org/officeDocument/2006/relationships/slide" Target="slide27.xml"/><Relationship Id="rId19" Type="http://schemas.openxmlformats.org/officeDocument/2006/relationships/slide" Target="slide7.xml"/><Relationship Id="rId4" Type="http://schemas.openxmlformats.org/officeDocument/2006/relationships/image" Target="../media/image19.png"/><Relationship Id="rId9" Type="http://schemas.openxmlformats.org/officeDocument/2006/relationships/slide" Target="slide26.xml"/><Relationship Id="rId14" Type="http://schemas.openxmlformats.org/officeDocument/2006/relationships/slide" Target="slide28.xml"/></Relationships>
</file>

<file path=ppt/slides/_rels/slide25.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6.xml"/><Relationship Id="rId18" Type="http://schemas.openxmlformats.org/officeDocument/2006/relationships/image" Target="../media/image10.jpeg"/><Relationship Id="rId3" Type="http://schemas.openxmlformats.org/officeDocument/2006/relationships/image" Target="../media/image11.png"/><Relationship Id="rId7" Type="http://schemas.openxmlformats.org/officeDocument/2006/relationships/slide" Target="slide24.xml"/><Relationship Id="rId12" Type="http://schemas.openxmlformats.org/officeDocument/2006/relationships/slide" Target="slide8.xml"/><Relationship Id="rId17" Type="http://schemas.openxmlformats.org/officeDocument/2006/relationships/slide" Target="slide3.xml"/><Relationship Id="rId2" Type="http://schemas.openxmlformats.org/officeDocument/2006/relationships/notesSlide" Target="../notesSlides/notesSlide17.xml"/><Relationship Id="rId16" Type="http://schemas.openxmlformats.org/officeDocument/2006/relationships/slide" Target="slide2.xml"/><Relationship Id="rId20" Type="http://schemas.openxmlformats.org/officeDocument/2006/relationships/slide" Target="slide33.xml"/><Relationship Id="rId1" Type="http://schemas.openxmlformats.org/officeDocument/2006/relationships/slideLayout" Target="../slideLayouts/slideLayout5.xml"/><Relationship Id="rId6" Type="http://schemas.openxmlformats.org/officeDocument/2006/relationships/image" Target="../media/image35.jpeg"/><Relationship Id="rId11" Type="http://schemas.openxmlformats.org/officeDocument/2006/relationships/slide" Target="slide11.xml"/><Relationship Id="rId5" Type="http://schemas.openxmlformats.org/officeDocument/2006/relationships/image" Target="../media/image34.jpeg"/><Relationship Id="rId15" Type="http://schemas.openxmlformats.org/officeDocument/2006/relationships/slide" Target="slide31.xml"/><Relationship Id="rId10" Type="http://schemas.openxmlformats.org/officeDocument/2006/relationships/slide" Target="slide27.xml"/><Relationship Id="rId19" Type="http://schemas.openxmlformats.org/officeDocument/2006/relationships/slide" Target="slide7.xml"/><Relationship Id="rId4" Type="http://schemas.openxmlformats.org/officeDocument/2006/relationships/image" Target="../media/image19.png"/><Relationship Id="rId9" Type="http://schemas.openxmlformats.org/officeDocument/2006/relationships/slide" Target="slide26.xml"/><Relationship Id="rId14" Type="http://schemas.openxmlformats.org/officeDocument/2006/relationships/slide" Target="slide28.xml"/></Relationships>
</file>

<file path=ppt/slides/_rels/slide26.xml.rels><?xml version="1.0" encoding="UTF-8" standalone="yes"?>
<Relationships xmlns="http://schemas.openxmlformats.org/package/2006/relationships"><Relationship Id="rId8" Type="http://schemas.openxmlformats.org/officeDocument/2006/relationships/slide" Target="slide26.xml"/><Relationship Id="rId13" Type="http://schemas.openxmlformats.org/officeDocument/2006/relationships/slide" Target="slide28.xml"/><Relationship Id="rId18" Type="http://schemas.openxmlformats.org/officeDocument/2006/relationships/slide" Target="slide7.xml"/><Relationship Id="rId3" Type="http://schemas.openxmlformats.org/officeDocument/2006/relationships/image" Target="../media/image11.png"/><Relationship Id="rId7" Type="http://schemas.openxmlformats.org/officeDocument/2006/relationships/slide" Target="slide25.xml"/><Relationship Id="rId12" Type="http://schemas.openxmlformats.org/officeDocument/2006/relationships/slide" Target="slide16.xml"/><Relationship Id="rId17" Type="http://schemas.openxmlformats.org/officeDocument/2006/relationships/image" Target="../media/image10.jpeg"/><Relationship Id="rId2" Type="http://schemas.openxmlformats.org/officeDocument/2006/relationships/notesSlide" Target="../notesSlides/notesSlide18.xml"/><Relationship Id="rId16" Type="http://schemas.openxmlformats.org/officeDocument/2006/relationships/slide" Target="slide3.xml"/><Relationship Id="rId1" Type="http://schemas.openxmlformats.org/officeDocument/2006/relationships/slideLayout" Target="../slideLayouts/slideLayout5.xml"/><Relationship Id="rId6" Type="http://schemas.openxmlformats.org/officeDocument/2006/relationships/slide" Target="slide24.xml"/><Relationship Id="rId11" Type="http://schemas.openxmlformats.org/officeDocument/2006/relationships/slide" Target="slide8.xml"/><Relationship Id="rId5" Type="http://schemas.openxmlformats.org/officeDocument/2006/relationships/chart" Target="../charts/chart35.xml"/><Relationship Id="rId15" Type="http://schemas.openxmlformats.org/officeDocument/2006/relationships/slide" Target="slide2.xml"/><Relationship Id="rId10" Type="http://schemas.openxmlformats.org/officeDocument/2006/relationships/slide" Target="slide11.xml"/><Relationship Id="rId19" Type="http://schemas.openxmlformats.org/officeDocument/2006/relationships/slide" Target="slide33.xml"/><Relationship Id="rId4" Type="http://schemas.openxmlformats.org/officeDocument/2006/relationships/image" Target="../media/image19.png"/><Relationship Id="rId9" Type="http://schemas.openxmlformats.org/officeDocument/2006/relationships/slide" Target="slide27.xml"/><Relationship Id="rId14" Type="http://schemas.openxmlformats.org/officeDocument/2006/relationships/slide" Target="slide31.xml"/></Relationships>
</file>

<file path=ppt/slides/_rels/slide27.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8.xml"/><Relationship Id="rId18" Type="http://schemas.openxmlformats.org/officeDocument/2006/relationships/slide" Target="slide7.xml"/><Relationship Id="rId3" Type="http://schemas.openxmlformats.org/officeDocument/2006/relationships/image" Target="../media/image11.png"/><Relationship Id="rId7" Type="http://schemas.openxmlformats.org/officeDocument/2006/relationships/slide" Target="slide8.xml"/><Relationship Id="rId12" Type="http://schemas.openxmlformats.org/officeDocument/2006/relationships/slide" Target="slide27.xml"/><Relationship Id="rId17" Type="http://schemas.openxmlformats.org/officeDocument/2006/relationships/image" Target="../media/image10.jpeg"/><Relationship Id="rId2" Type="http://schemas.openxmlformats.org/officeDocument/2006/relationships/notesSlide" Target="../notesSlides/notesSlide19.xml"/><Relationship Id="rId16" Type="http://schemas.openxmlformats.org/officeDocument/2006/relationships/slide" Target="slide3.xml"/><Relationship Id="rId1" Type="http://schemas.openxmlformats.org/officeDocument/2006/relationships/slideLayout" Target="../slideLayouts/slideLayout5.xml"/><Relationship Id="rId6" Type="http://schemas.openxmlformats.org/officeDocument/2006/relationships/slide" Target="slide11.xml"/><Relationship Id="rId11" Type="http://schemas.openxmlformats.org/officeDocument/2006/relationships/slide" Target="slide26.xml"/><Relationship Id="rId5" Type="http://schemas.openxmlformats.org/officeDocument/2006/relationships/chart" Target="../charts/chart36.xml"/><Relationship Id="rId15" Type="http://schemas.openxmlformats.org/officeDocument/2006/relationships/slide" Target="slide2.xml"/><Relationship Id="rId10" Type="http://schemas.openxmlformats.org/officeDocument/2006/relationships/slide" Target="slide25.xml"/><Relationship Id="rId19" Type="http://schemas.openxmlformats.org/officeDocument/2006/relationships/slide" Target="slide33.xml"/><Relationship Id="rId4" Type="http://schemas.openxmlformats.org/officeDocument/2006/relationships/image" Target="../media/image19.png"/><Relationship Id="rId9" Type="http://schemas.openxmlformats.org/officeDocument/2006/relationships/slide" Target="slide24.xml"/><Relationship Id="rId14" Type="http://schemas.openxmlformats.org/officeDocument/2006/relationships/slide" Target="slide31.xml"/></Relationships>
</file>

<file path=ppt/slides/_rels/slide28.xml.rels><?xml version="1.0" encoding="UTF-8" standalone="yes"?>
<Relationships xmlns="http://schemas.openxmlformats.org/package/2006/relationships"><Relationship Id="rId8" Type="http://schemas.openxmlformats.org/officeDocument/2006/relationships/slide" Target="slide29.xml"/><Relationship Id="rId13" Type="http://schemas.openxmlformats.org/officeDocument/2006/relationships/slide" Target="slide24.xml"/><Relationship Id="rId18" Type="http://schemas.openxmlformats.org/officeDocument/2006/relationships/slide" Target="slide7.xml"/><Relationship Id="rId3" Type="http://schemas.openxmlformats.org/officeDocument/2006/relationships/image" Target="../media/image11.png"/><Relationship Id="rId7" Type="http://schemas.openxmlformats.org/officeDocument/2006/relationships/slide" Target="slide28.xml"/><Relationship Id="rId12" Type="http://schemas.openxmlformats.org/officeDocument/2006/relationships/slide" Target="slide16.xml"/><Relationship Id="rId17" Type="http://schemas.openxmlformats.org/officeDocument/2006/relationships/image" Target="../media/image10.jpeg"/><Relationship Id="rId2" Type="http://schemas.openxmlformats.org/officeDocument/2006/relationships/notesSlide" Target="../notesSlides/notesSlide20.xml"/><Relationship Id="rId16" Type="http://schemas.openxmlformats.org/officeDocument/2006/relationships/slide" Target="slide3.xml"/><Relationship Id="rId1" Type="http://schemas.openxmlformats.org/officeDocument/2006/relationships/slideLayout" Target="../slideLayouts/slideLayout5.xml"/><Relationship Id="rId6" Type="http://schemas.openxmlformats.org/officeDocument/2006/relationships/chart" Target="../charts/chart38.xml"/><Relationship Id="rId11" Type="http://schemas.openxmlformats.org/officeDocument/2006/relationships/slide" Target="slide8.xml"/><Relationship Id="rId5" Type="http://schemas.openxmlformats.org/officeDocument/2006/relationships/chart" Target="../charts/chart37.xml"/><Relationship Id="rId15" Type="http://schemas.openxmlformats.org/officeDocument/2006/relationships/slide" Target="slide2.xml"/><Relationship Id="rId10" Type="http://schemas.openxmlformats.org/officeDocument/2006/relationships/slide" Target="slide11.xml"/><Relationship Id="rId19" Type="http://schemas.openxmlformats.org/officeDocument/2006/relationships/slide" Target="slide33.xml"/><Relationship Id="rId4" Type="http://schemas.openxmlformats.org/officeDocument/2006/relationships/image" Target="../media/image19.png"/><Relationship Id="rId9" Type="http://schemas.openxmlformats.org/officeDocument/2006/relationships/slide" Target="slide30.xml"/><Relationship Id="rId14" Type="http://schemas.openxmlformats.org/officeDocument/2006/relationships/slide" Target="slide31.xml"/></Relationships>
</file>

<file path=ppt/slides/_rels/slide29.xml.rels><?xml version="1.0" encoding="UTF-8" standalone="yes"?>
<Relationships xmlns="http://schemas.openxmlformats.org/package/2006/relationships"><Relationship Id="rId8" Type="http://schemas.openxmlformats.org/officeDocument/2006/relationships/slide" Target="slide30.xml"/><Relationship Id="rId13" Type="http://schemas.openxmlformats.org/officeDocument/2006/relationships/slide" Target="slide31.xml"/><Relationship Id="rId18" Type="http://schemas.openxmlformats.org/officeDocument/2006/relationships/slide" Target="slide33.xml"/><Relationship Id="rId3" Type="http://schemas.openxmlformats.org/officeDocument/2006/relationships/image" Target="../media/image11.png"/><Relationship Id="rId7" Type="http://schemas.openxmlformats.org/officeDocument/2006/relationships/slide" Target="slide29.xml"/><Relationship Id="rId12" Type="http://schemas.openxmlformats.org/officeDocument/2006/relationships/slide" Target="slide24.xml"/><Relationship Id="rId17" Type="http://schemas.openxmlformats.org/officeDocument/2006/relationships/slide" Target="slide7.xml"/><Relationship Id="rId2" Type="http://schemas.openxmlformats.org/officeDocument/2006/relationships/notesSlide" Target="../notesSlides/notesSlide21.xml"/><Relationship Id="rId16" Type="http://schemas.openxmlformats.org/officeDocument/2006/relationships/image" Target="../media/image10.jpeg"/><Relationship Id="rId1" Type="http://schemas.openxmlformats.org/officeDocument/2006/relationships/slideLayout" Target="../slideLayouts/slideLayout5.xml"/><Relationship Id="rId6" Type="http://schemas.openxmlformats.org/officeDocument/2006/relationships/slide" Target="slide28.xml"/><Relationship Id="rId11" Type="http://schemas.openxmlformats.org/officeDocument/2006/relationships/slide" Target="slide16.xml"/><Relationship Id="rId5" Type="http://schemas.openxmlformats.org/officeDocument/2006/relationships/chart" Target="../charts/chart39.xml"/><Relationship Id="rId15" Type="http://schemas.openxmlformats.org/officeDocument/2006/relationships/slide" Target="slide3.xml"/><Relationship Id="rId10" Type="http://schemas.openxmlformats.org/officeDocument/2006/relationships/slide" Target="slide8.xml"/><Relationship Id="rId4" Type="http://schemas.openxmlformats.org/officeDocument/2006/relationships/image" Target="../media/image19.png"/><Relationship Id="rId9" Type="http://schemas.openxmlformats.org/officeDocument/2006/relationships/slide" Target="slide11.xml"/><Relationship Id="rId14" Type="http://schemas.openxmlformats.org/officeDocument/2006/relationships/slide" Target="slide2.xml"/></Relationships>
</file>

<file path=ppt/slides/_rels/slide3.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3.xml"/><Relationship Id="rId7" Type="http://schemas.openxmlformats.org/officeDocument/2006/relationships/slide" Target="slide4.xml"/><Relationship Id="rId2" Type="http://schemas.openxmlformats.org/officeDocument/2006/relationships/slide" Target="slide2.xml"/><Relationship Id="rId1" Type="http://schemas.openxmlformats.org/officeDocument/2006/relationships/slideLayout" Target="../slideLayouts/slideLayout5.xml"/><Relationship Id="rId6" Type="http://schemas.openxmlformats.org/officeDocument/2006/relationships/slide" Target="slide7.xml"/><Relationship Id="rId5" Type="http://schemas.openxmlformats.org/officeDocument/2006/relationships/image" Target="../media/image11.png"/><Relationship Id="rId10" Type="http://schemas.openxmlformats.org/officeDocument/2006/relationships/slide" Target="slide33.xml"/><Relationship Id="rId4" Type="http://schemas.openxmlformats.org/officeDocument/2006/relationships/image" Target="../media/image10.jpeg"/><Relationship Id="rId9" Type="http://schemas.openxmlformats.org/officeDocument/2006/relationships/slide" Target="slide5.xml"/></Relationships>
</file>

<file path=ppt/slides/_rels/slide30.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31.xml"/><Relationship Id="rId18" Type="http://schemas.openxmlformats.org/officeDocument/2006/relationships/slide" Target="slide33.xml"/><Relationship Id="rId3" Type="http://schemas.openxmlformats.org/officeDocument/2006/relationships/image" Target="../media/image11.png"/><Relationship Id="rId7" Type="http://schemas.openxmlformats.org/officeDocument/2006/relationships/slide" Target="slide8.xml"/><Relationship Id="rId12" Type="http://schemas.openxmlformats.org/officeDocument/2006/relationships/slide" Target="slide30.xml"/><Relationship Id="rId17" Type="http://schemas.openxmlformats.org/officeDocument/2006/relationships/slide" Target="slide7.xml"/><Relationship Id="rId2" Type="http://schemas.openxmlformats.org/officeDocument/2006/relationships/notesSlide" Target="../notesSlides/notesSlide22.xml"/><Relationship Id="rId16" Type="http://schemas.openxmlformats.org/officeDocument/2006/relationships/image" Target="../media/image10.jpeg"/><Relationship Id="rId1" Type="http://schemas.openxmlformats.org/officeDocument/2006/relationships/slideLayout" Target="../slideLayouts/slideLayout5.xml"/><Relationship Id="rId6" Type="http://schemas.openxmlformats.org/officeDocument/2006/relationships/slide" Target="slide11.xml"/><Relationship Id="rId11" Type="http://schemas.openxmlformats.org/officeDocument/2006/relationships/slide" Target="slide29.xml"/><Relationship Id="rId5" Type="http://schemas.openxmlformats.org/officeDocument/2006/relationships/chart" Target="../charts/chart40.xml"/><Relationship Id="rId15" Type="http://schemas.openxmlformats.org/officeDocument/2006/relationships/slide" Target="slide3.xml"/><Relationship Id="rId10" Type="http://schemas.openxmlformats.org/officeDocument/2006/relationships/slide" Target="slide28.xml"/><Relationship Id="rId4" Type="http://schemas.openxmlformats.org/officeDocument/2006/relationships/image" Target="../media/image19.png"/><Relationship Id="rId9" Type="http://schemas.openxmlformats.org/officeDocument/2006/relationships/slide" Target="slide24.xml"/><Relationship Id="rId14" Type="http://schemas.openxmlformats.org/officeDocument/2006/relationships/slide" Target="slide2.xml"/></Relationships>
</file>

<file path=ppt/slides/_rels/slide31.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11.xml"/><Relationship Id="rId18" Type="http://schemas.openxmlformats.org/officeDocument/2006/relationships/slide" Target="slide31.xml"/><Relationship Id="rId3" Type="http://schemas.openxmlformats.org/officeDocument/2006/relationships/slide" Target="slide2.xml"/><Relationship Id="rId7" Type="http://schemas.openxmlformats.org/officeDocument/2006/relationships/slide" Target="slide7.xml"/><Relationship Id="rId12" Type="http://schemas.openxmlformats.org/officeDocument/2006/relationships/chart" Target="../charts/chart44.xml"/><Relationship Id="rId17" Type="http://schemas.openxmlformats.org/officeDocument/2006/relationships/slide" Target="slide28.xml"/><Relationship Id="rId2" Type="http://schemas.openxmlformats.org/officeDocument/2006/relationships/notesSlide" Target="../notesSlides/notesSlide23.xml"/><Relationship Id="rId16" Type="http://schemas.openxmlformats.org/officeDocument/2006/relationships/slide" Target="slide24.xml"/><Relationship Id="rId1" Type="http://schemas.openxmlformats.org/officeDocument/2006/relationships/slideLayout" Target="../slideLayouts/slideLayout5.xml"/><Relationship Id="rId6" Type="http://schemas.openxmlformats.org/officeDocument/2006/relationships/image" Target="../media/image11.png"/><Relationship Id="rId11" Type="http://schemas.openxmlformats.org/officeDocument/2006/relationships/chart" Target="../charts/chart43.xml"/><Relationship Id="rId5" Type="http://schemas.openxmlformats.org/officeDocument/2006/relationships/image" Target="../media/image10.jpeg"/><Relationship Id="rId15" Type="http://schemas.openxmlformats.org/officeDocument/2006/relationships/slide" Target="slide16.xml"/><Relationship Id="rId10" Type="http://schemas.openxmlformats.org/officeDocument/2006/relationships/chart" Target="../charts/chart42.xml"/><Relationship Id="rId19" Type="http://schemas.openxmlformats.org/officeDocument/2006/relationships/slide" Target="slide33.xml"/><Relationship Id="rId4" Type="http://schemas.openxmlformats.org/officeDocument/2006/relationships/slide" Target="slide3.xml"/><Relationship Id="rId9" Type="http://schemas.openxmlformats.org/officeDocument/2006/relationships/chart" Target="../charts/chart41.xml"/><Relationship Id="rId14" Type="http://schemas.openxmlformats.org/officeDocument/2006/relationships/slide" Target="slide8.xml"/></Relationships>
</file>

<file path=ppt/slides/_rels/slide32.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28.xml"/><Relationship Id="rId3" Type="http://schemas.openxmlformats.org/officeDocument/2006/relationships/slide" Target="slide2.xml"/><Relationship Id="rId7" Type="http://schemas.openxmlformats.org/officeDocument/2006/relationships/slide" Target="slide7.xml"/><Relationship Id="rId12" Type="http://schemas.openxmlformats.org/officeDocument/2006/relationships/slide" Target="slide24.xml"/><Relationship Id="rId2" Type="http://schemas.openxmlformats.org/officeDocument/2006/relationships/notesSlide" Target="../notesSlides/notesSlide24.xml"/><Relationship Id="rId16" Type="http://schemas.openxmlformats.org/officeDocument/2006/relationships/slide" Target="slide33.xml"/><Relationship Id="rId1" Type="http://schemas.openxmlformats.org/officeDocument/2006/relationships/slideLayout" Target="../slideLayouts/slideLayout5.xml"/><Relationship Id="rId6" Type="http://schemas.openxmlformats.org/officeDocument/2006/relationships/image" Target="../media/image11.png"/><Relationship Id="rId11" Type="http://schemas.openxmlformats.org/officeDocument/2006/relationships/slide" Target="slide16.xml"/><Relationship Id="rId5" Type="http://schemas.openxmlformats.org/officeDocument/2006/relationships/image" Target="../media/image10.jpeg"/><Relationship Id="rId15" Type="http://schemas.openxmlformats.org/officeDocument/2006/relationships/chart" Target="../charts/chart45.xml"/><Relationship Id="rId10" Type="http://schemas.openxmlformats.org/officeDocument/2006/relationships/slide" Target="slide8.xml"/><Relationship Id="rId4" Type="http://schemas.openxmlformats.org/officeDocument/2006/relationships/slide" Target="slide3.xml"/><Relationship Id="rId9" Type="http://schemas.openxmlformats.org/officeDocument/2006/relationships/slide" Target="slide11.xml"/><Relationship Id="rId14" Type="http://schemas.openxmlformats.org/officeDocument/2006/relationships/slide" Target="slide31.xml"/></Relationships>
</file>

<file path=ppt/slides/_rels/slide33.xml.rels><?xml version="1.0" encoding="UTF-8" standalone="yes"?>
<Relationships xmlns="http://schemas.openxmlformats.org/package/2006/relationships"><Relationship Id="rId8" Type="http://schemas.openxmlformats.org/officeDocument/2006/relationships/slide" Target="slide33.xml"/><Relationship Id="rId3" Type="http://schemas.openxmlformats.org/officeDocument/2006/relationships/slide" Target="slide3.xml"/><Relationship Id="rId7" Type="http://schemas.openxmlformats.org/officeDocument/2006/relationships/image" Target="../media/image19.png"/><Relationship Id="rId2" Type="http://schemas.openxmlformats.org/officeDocument/2006/relationships/slide" Target="slide2.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11.png"/><Relationship Id="rId4" Type="http://schemas.openxmlformats.org/officeDocument/2006/relationships/image" Target="../media/image10.jpeg"/></Relationships>
</file>

<file path=ppt/slides/_rels/slide34.xml.rels><?xml version="1.0" encoding="UTF-8" standalone="yes"?>
<Relationships xmlns="http://schemas.openxmlformats.org/package/2006/relationships"><Relationship Id="rId8" Type="http://schemas.openxmlformats.org/officeDocument/2006/relationships/slide" Target="slide33.xml"/><Relationship Id="rId3" Type="http://schemas.openxmlformats.org/officeDocument/2006/relationships/slide" Target="slide3.xml"/><Relationship Id="rId7" Type="http://schemas.openxmlformats.org/officeDocument/2006/relationships/image" Target="../media/image19.png"/><Relationship Id="rId2" Type="http://schemas.openxmlformats.org/officeDocument/2006/relationships/slide" Target="slide2.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11.png"/><Relationship Id="rId4" Type="http://schemas.openxmlformats.org/officeDocument/2006/relationships/image" Target="../media/image10.jpeg"/></Relationships>
</file>

<file path=ppt/slides/_rels/slide35.xml.rels><?xml version="1.0" encoding="UTF-8" standalone="yes"?>
<Relationships xmlns="http://schemas.openxmlformats.org/package/2006/relationships"><Relationship Id="rId8" Type="http://schemas.openxmlformats.org/officeDocument/2006/relationships/slide" Target="slide33.xml"/><Relationship Id="rId3" Type="http://schemas.openxmlformats.org/officeDocument/2006/relationships/slide" Target="slide3.xml"/><Relationship Id="rId7" Type="http://schemas.openxmlformats.org/officeDocument/2006/relationships/image" Target="../media/image19.png"/><Relationship Id="rId2" Type="http://schemas.openxmlformats.org/officeDocument/2006/relationships/slide" Target="slide2.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11.png"/><Relationship Id="rId4" Type="http://schemas.openxmlformats.org/officeDocument/2006/relationships/image" Target="../media/image10.jpeg"/></Relationships>
</file>

<file path=ppt/slides/_rels/slide36.xml.rels><?xml version="1.0" encoding="UTF-8" standalone="yes"?>
<Relationships xmlns="http://schemas.openxmlformats.org/package/2006/relationships"><Relationship Id="rId8" Type="http://schemas.openxmlformats.org/officeDocument/2006/relationships/hyperlink" Target="http://www.urnadecristal.gov.co/" TargetMode="External"/><Relationship Id="rId3" Type="http://schemas.openxmlformats.org/officeDocument/2006/relationships/slide" Target="slide3.xml"/><Relationship Id="rId7" Type="http://schemas.openxmlformats.org/officeDocument/2006/relationships/image" Target="../media/image19.png"/><Relationship Id="rId2" Type="http://schemas.openxmlformats.org/officeDocument/2006/relationships/slide" Target="slide2.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11.png"/><Relationship Id="rId4" Type="http://schemas.openxmlformats.org/officeDocument/2006/relationships/image" Target="../media/image10.jpeg"/><Relationship Id="rId9" Type="http://schemas.openxmlformats.org/officeDocument/2006/relationships/slide" Target="slide33.xml"/></Relationships>
</file>

<file path=ppt/slides/_rels/slide4.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slide" Target="slide2.xml"/><Relationship Id="rId7"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1.png"/><Relationship Id="rId11" Type="http://schemas.openxmlformats.org/officeDocument/2006/relationships/slide" Target="slide33.xml"/><Relationship Id="rId5" Type="http://schemas.openxmlformats.org/officeDocument/2006/relationships/image" Target="../media/image10.jpeg"/><Relationship Id="rId10" Type="http://schemas.openxmlformats.org/officeDocument/2006/relationships/slide" Target="slide5.xml"/><Relationship Id="rId4" Type="http://schemas.openxmlformats.org/officeDocument/2006/relationships/slide" Target="slide4.xml"/><Relationship Id="rId9" Type="http://schemas.openxmlformats.org/officeDocument/2006/relationships/slide" Target="slide6.xml"/></Relationships>
</file>

<file path=ppt/slides/_rels/slide5.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slide" Target="slide8.xml"/><Relationship Id="rId7"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5.xml"/><Relationship Id="rId6" Type="http://schemas.openxmlformats.org/officeDocument/2006/relationships/image" Target="../media/image11.png"/><Relationship Id="rId11" Type="http://schemas.openxmlformats.org/officeDocument/2006/relationships/slide" Target="slide33.xml"/><Relationship Id="rId5" Type="http://schemas.openxmlformats.org/officeDocument/2006/relationships/image" Target="../media/image10.jpeg"/><Relationship Id="rId10" Type="http://schemas.openxmlformats.org/officeDocument/2006/relationships/slide" Target="slide5.xml"/><Relationship Id="rId4" Type="http://schemas.openxmlformats.org/officeDocument/2006/relationships/slide" Target="slide7.xml"/><Relationship Id="rId9" Type="http://schemas.openxmlformats.org/officeDocument/2006/relationships/slide" Target="slide6.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slide" Target="slide33.xml"/><Relationship Id="rId3" Type="http://schemas.openxmlformats.org/officeDocument/2006/relationships/slide" Target="slide8.xml"/><Relationship Id="rId7" Type="http://schemas.openxmlformats.org/officeDocument/2006/relationships/image" Target="../media/image11.png"/><Relationship Id="rId12"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5.xml"/><Relationship Id="rId6" Type="http://schemas.openxmlformats.org/officeDocument/2006/relationships/image" Target="../media/image15.png"/><Relationship Id="rId11" Type="http://schemas.openxmlformats.org/officeDocument/2006/relationships/slide" Target="slide6.xml"/><Relationship Id="rId5" Type="http://schemas.openxmlformats.org/officeDocument/2006/relationships/image" Target="../media/image10.jpeg"/><Relationship Id="rId10" Type="http://schemas.openxmlformats.org/officeDocument/2006/relationships/slide" Target="slide4.xml"/><Relationship Id="rId4" Type="http://schemas.openxmlformats.org/officeDocument/2006/relationships/slide" Target="slide7.xml"/><Relationship Id="rId9" Type="http://schemas.openxmlformats.org/officeDocument/2006/relationships/slide" Target="slide3.xml"/></Relationships>
</file>

<file path=ppt/slides/_rels/slide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image" Target="../media/image18.png"/><Relationship Id="rId7" Type="http://schemas.openxmlformats.org/officeDocument/2006/relationships/slide" Target="slide2.xml"/><Relationship Id="rId2" Type="http://schemas.openxmlformats.org/officeDocument/2006/relationships/image" Target="../media/image17.jpeg"/><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16.png"/><Relationship Id="rId10" Type="http://schemas.openxmlformats.org/officeDocument/2006/relationships/slide" Target="slide33.xml"/><Relationship Id="rId4" Type="http://schemas.openxmlformats.org/officeDocument/2006/relationships/slide" Target="slide8.xml"/><Relationship Id="rId9" Type="http://schemas.openxmlformats.org/officeDocument/2006/relationships/slide" Target="slide7.xml"/></Relationships>
</file>

<file path=ppt/slides/_rels/slide8.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2.xml"/><Relationship Id="rId18" Type="http://schemas.openxmlformats.org/officeDocument/2006/relationships/slide" Target="slide33.xml"/><Relationship Id="rId3" Type="http://schemas.openxmlformats.org/officeDocument/2006/relationships/image" Target="../media/image11.png"/><Relationship Id="rId7" Type="http://schemas.openxmlformats.org/officeDocument/2006/relationships/chart" Target="../charts/chart2.xml"/><Relationship Id="rId12" Type="http://schemas.openxmlformats.org/officeDocument/2006/relationships/slide" Target="slide31.xml"/><Relationship Id="rId17" Type="http://schemas.openxmlformats.org/officeDocument/2006/relationships/slide" Target="slide10.xml"/><Relationship Id="rId2" Type="http://schemas.openxmlformats.org/officeDocument/2006/relationships/slide" Target="slide8.xml"/><Relationship Id="rId16" Type="http://schemas.openxmlformats.org/officeDocument/2006/relationships/slide" Target="slide7.xml"/><Relationship Id="rId1" Type="http://schemas.openxmlformats.org/officeDocument/2006/relationships/slideLayout" Target="../slideLayouts/slideLayout5.xml"/><Relationship Id="rId6" Type="http://schemas.openxmlformats.org/officeDocument/2006/relationships/image" Target="../media/image19.png"/><Relationship Id="rId11" Type="http://schemas.openxmlformats.org/officeDocument/2006/relationships/slide" Target="slide28.xml"/><Relationship Id="rId5" Type="http://schemas.openxmlformats.org/officeDocument/2006/relationships/slide" Target="slide9.xml"/><Relationship Id="rId15" Type="http://schemas.openxmlformats.org/officeDocument/2006/relationships/image" Target="../media/image10.jpeg"/><Relationship Id="rId10" Type="http://schemas.openxmlformats.org/officeDocument/2006/relationships/slide" Target="slide24.xml"/><Relationship Id="rId4" Type="http://schemas.openxmlformats.org/officeDocument/2006/relationships/chart" Target="../charts/chart1.xml"/><Relationship Id="rId9" Type="http://schemas.openxmlformats.org/officeDocument/2006/relationships/slide" Target="slide16.xml"/><Relationship Id="rId14" Type="http://schemas.openxmlformats.org/officeDocument/2006/relationships/slide" Target="slide3.xml"/></Relationships>
</file>

<file path=ppt/slides/_rels/slide9.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9.xml"/><Relationship Id="rId18" Type="http://schemas.openxmlformats.org/officeDocument/2006/relationships/slide" Target="slide31.xml"/><Relationship Id="rId3" Type="http://schemas.openxmlformats.org/officeDocument/2006/relationships/chart" Target="../charts/chart3.xml"/><Relationship Id="rId7" Type="http://schemas.openxmlformats.org/officeDocument/2006/relationships/chart" Target="../charts/chart6.xml"/><Relationship Id="rId12" Type="http://schemas.openxmlformats.org/officeDocument/2006/relationships/slide" Target="slide8.xml"/><Relationship Id="rId17" Type="http://schemas.openxmlformats.org/officeDocument/2006/relationships/slide" Target="slide28.xml"/><Relationship Id="rId2" Type="http://schemas.openxmlformats.org/officeDocument/2006/relationships/image" Target="../media/image11.png"/><Relationship Id="rId16" Type="http://schemas.openxmlformats.org/officeDocument/2006/relationships/slide" Target="slide24.xml"/><Relationship Id="rId20" Type="http://schemas.openxmlformats.org/officeDocument/2006/relationships/slide" Target="slide10.xml"/><Relationship Id="rId1" Type="http://schemas.openxmlformats.org/officeDocument/2006/relationships/slideLayout" Target="../slideLayouts/slideLayout5.xml"/><Relationship Id="rId6" Type="http://schemas.openxmlformats.org/officeDocument/2006/relationships/chart" Target="../charts/chart5.xml"/><Relationship Id="rId11" Type="http://schemas.openxmlformats.org/officeDocument/2006/relationships/slide" Target="slide7.xml"/><Relationship Id="rId5" Type="http://schemas.openxmlformats.org/officeDocument/2006/relationships/image" Target="../media/image19.png"/><Relationship Id="rId15" Type="http://schemas.openxmlformats.org/officeDocument/2006/relationships/slide" Target="slide16.xml"/><Relationship Id="rId10" Type="http://schemas.openxmlformats.org/officeDocument/2006/relationships/image" Target="../media/image10.jpeg"/><Relationship Id="rId19" Type="http://schemas.openxmlformats.org/officeDocument/2006/relationships/slide" Target="slide33.xml"/><Relationship Id="rId4" Type="http://schemas.openxmlformats.org/officeDocument/2006/relationships/chart" Target="../charts/chart4.xml"/><Relationship Id="rId9" Type="http://schemas.openxmlformats.org/officeDocument/2006/relationships/slide" Target="slide3.xml"/><Relationship Id="rId14" Type="http://schemas.openxmlformats.org/officeDocument/2006/relationships/slide" Target="slid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17 Grupo"/>
          <p:cNvGrpSpPr/>
          <p:nvPr/>
        </p:nvGrpSpPr>
        <p:grpSpPr>
          <a:xfrm>
            <a:off x="-36512" y="2707094"/>
            <a:ext cx="5328592" cy="1446550"/>
            <a:chOff x="-36512" y="2459742"/>
            <a:chExt cx="5328592" cy="1446550"/>
          </a:xfrm>
        </p:grpSpPr>
        <p:sp>
          <p:nvSpPr>
            <p:cNvPr id="12" name="11 CuadroTexto"/>
            <p:cNvSpPr txBox="1"/>
            <p:nvPr/>
          </p:nvSpPr>
          <p:spPr>
            <a:xfrm>
              <a:off x="-36512" y="2459742"/>
              <a:ext cx="5328592" cy="1446550"/>
            </a:xfrm>
            <a:prstGeom prst="rect">
              <a:avLst/>
            </a:prstGeom>
            <a:noFill/>
          </p:spPr>
          <p:txBody>
            <a:bodyPr wrap="square" rtlCol="0">
              <a:spAutoFit/>
            </a:bodyPr>
            <a:lstStyle/>
            <a:p>
              <a:pPr algn="ctr"/>
              <a:r>
                <a:rPr lang="es-CO" sz="2800" b="1" dirty="0" smtClean="0">
                  <a:solidFill>
                    <a:schemeClr val="bg1">
                      <a:lumMod val="50000"/>
                    </a:schemeClr>
                  </a:solidFill>
                </a:rPr>
                <a:t>Estudio de Percepción de Iniciativa</a:t>
              </a:r>
            </a:p>
            <a:p>
              <a:pPr algn="ctr"/>
              <a:r>
                <a:rPr lang="es-CO" sz="4000" b="1" dirty="0" smtClean="0">
                  <a:solidFill>
                    <a:schemeClr val="accent5">
                      <a:lumMod val="75000"/>
                    </a:schemeClr>
                  </a:solidFill>
                  <a:effectLst>
                    <a:outerShdw blurRad="38100" dist="38100" dir="2700000" algn="tl">
                      <a:srgbClr val="000000">
                        <a:alpha val="43137"/>
                      </a:srgbClr>
                    </a:outerShdw>
                  </a:effectLst>
                </a:rPr>
                <a:t>URNA </a:t>
              </a:r>
              <a:r>
                <a:rPr lang="es-CO" sz="4000" b="1" dirty="0">
                  <a:solidFill>
                    <a:schemeClr val="accent5">
                      <a:lumMod val="75000"/>
                    </a:schemeClr>
                  </a:solidFill>
                  <a:effectLst>
                    <a:outerShdw blurRad="38100" dist="38100" dir="2700000" algn="tl">
                      <a:srgbClr val="000000">
                        <a:alpha val="43137"/>
                      </a:srgbClr>
                    </a:outerShdw>
                  </a:effectLst>
                </a:rPr>
                <a:t>DE </a:t>
              </a:r>
              <a:r>
                <a:rPr lang="es-CO" sz="4000" b="1" dirty="0" smtClean="0">
                  <a:solidFill>
                    <a:schemeClr val="accent5">
                      <a:lumMod val="75000"/>
                    </a:schemeClr>
                  </a:solidFill>
                  <a:effectLst>
                    <a:outerShdw blurRad="38100" dist="38100" dir="2700000" algn="tl">
                      <a:srgbClr val="000000">
                        <a:alpha val="43137"/>
                      </a:srgbClr>
                    </a:outerShdw>
                  </a:effectLst>
                </a:rPr>
                <a:t>CRISTAL</a:t>
              </a:r>
            </a:p>
            <a:p>
              <a:pPr algn="ctr"/>
              <a:r>
                <a:rPr lang="es-CO" sz="2000" b="1" dirty="0" smtClean="0">
                  <a:solidFill>
                    <a:schemeClr val="bg1">
                      <a:lumMod val="50000"/>
                    </a:schemeClr>
                  </a:solidFill>
                  <a:effectLst>
                    <a:outerShdw blurRad="38100" dist="38100" dir="2700000" algn="tl">
                      <a:srgbClr val="000000">
                        <a:alpha val="43137"/>
                      </a:srgbClr>
                    </a:outerShdw>
                  </a:effectLst>
                </a:rPr>
                <a:t>Ciudadanos, Funcionarios Año 2014</a:t>
              </a:r>
              <a:endParaRPr lang="es-CO" sz="2000" dirty="0">
                <a:solidFill>
                  <a:schemeClr val="bg1">
                    <a:lumMod val="50000"/>
                  </a:schemeClr>
                </a:solidFill>
                <a:effectLst>
                  <a:outerShdw blurRad="38100" dist="38100" dir="2700000" algn="tl">
                    <a:srgbClr val="000000">
                      <a:alpha val="43137"/>
                    </a:srgbClr>
                  </a:outerShdw>
                </a:effectLst>
              </a:endParaRPr>
            </a:p>
          </p:txBody>
        </p:sp>
        <p:cxnSp>
          <p:nvCxnSpPr>
            <p:cNvPr id="14" name="13 Conector recto"/>
            <p:cNvCxnSpPr/>
            <p:nvPr/>
          </p:nvCxnSpPr>
          <p:spPr>
            <a:xfrm>
              <a:off x="107504" y="2929508"/>
              <a:ext cx="511256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827584" y="3505572"/>
              <a:ext cx="367240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7" name="16 Rectángulo"/>
          <p:cNvSpPr/>
          <p:nvPr/>
        </p:nvSpPr>
        <p:spPr>
          <a:xfrm>
            <a:off x="674877" y="5080456"/>
            <a:ext cx="4064702" cy="369332"/>
          </a:xfrm>
          <a:prstGeom prst="rect">
            <a:avLst/>
          </a:prstGeom>
        </p:spPr>
        <p:txBody>
          <a:bodyPr wrap="none">
            <a:spAutoFit/>
          </a:bodyPr>
          <a:lstStyle/>
          <a:p>
            <a:pPr algn="ctr"/>
            <a:r>
              <a:rPr lang="es-CO" dirty="0" smtClean="0">
                <a:solidFill>
                  <a:schemeClr val="bg1">
                    <a:lumMod val="50000"/>
                  </a:schemeClr>
                </a:solidFill>
                <a:effectLst>
                  <a:outerShdw blurRad="38100" dist="38100" dir="2700000" algn="tl">
                    <a:srgbClr val="000000">
                      <a:alpha val="43137"/>
                    </a:srgbClr>
                  </a:outerShdw>
                </a:effectLst>
              </a:rPr>
              <a:t>En el marco del contrato No 495  de 2014</a:t>
            </a:r>
            <a:endParaRPr lang="es-CO" dirty="0">
              <a:solidFill>
                <a:schemeClr val="bg1">
                  <a:lumMod val="50000"/>
                </a:schemeClr>
              </a:solidFill>
              <a:effectLst>
                <a:outerShdw blurRad="38100" dist="38100" dir="2700000" algn="tl">
                  <a:srgbClr val="000000">
                    <a:alpha val="43137"/>
                  </a:srgbClr>
                </a:outerShdw>
              </a:effectLst>
            </a:endParaRPr>
          </a:p>
        </p:txBody>
      </p:sp>
      <p:pic>
        <p:nvPicPr>
          <p:cNvPr id="1041" name="Picture 17" descr="300 x 300. India Results"/>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1803" y="1425898"/>
            <a:ext cx="1071562" cy="1071562"/>
          </a:xfrm>
          <a:prstGeom prst="rect">
            <a:avLst/>
          </a:prstGeom>
          <a:noFill/>
          <a:extLst>
            <a:ext uri="{909E8E84-426E-40DD-AFC4-6F175D3DCCD1}">
              <a14:hiddenFill xmlns:a14="http://schemas.microsoft.com/office/drawing/2010/main">
                <a:solidFill>
                  <a:srgbClr val="FFFFFF"/>
                </a:solidFill>
              </a14:hiddenFill>
            </a:ext>
          </a:extLst>
        </p:spPr>
      </p:pic>
      <p:sp>
        <p:nvSpPr>
          <p:cNvPr id="28" name="27 Rectángulo"/>
          <p:cNvSpPr/>
          <p:nvPr/>
        </p:nvSpPr>
        <p:spPr>
          <a:xfrm>
            <a:off x="990302" y="2013912"/>
            <a:ext cx="2789610" cy="461665"/>
          </a:xfrm>
          <a:prstGeom prst="rect">
            <a:avLst/>
          </a:prstGeom>
        </p:spPr>
        <p:txBody>
          <a:bodyPr wrap="none">
            <a:spAutoFit/>
          </a:bodyPr>
          <a:lstStyle/>
          <a:p>
            <a:pPr algn="ctr"/>
            <a:r>
              <a:rPr lang="es-CO" sz="2000" dirty="0" smtClean="0">
                <a:solidFill>
                  <a:schemeClr val="bg1">
                    <a:lumMod val="50000"/>
                  </a:schemeClr>
                </a:solidFill>
                <a:effectLst>
                  <a:outerShdw blurRad="38100" dist="38100" dir="2700000" algn="tl">
                    <a:srgbClr val="000000">
                      <a:alpha val="43137"/>
                    </a:srgbClr>
                  </a:outerShdw>
                </a:effectLst>
              </a:rPr>
              <a:t>Informe de </a:t>
            </a:r>
            <a:r>
              <a:rPr lang="es-CO" sz="2400" b="1" dirty="0" smtClean="0">
                <a:solidFill>
                  <a:schemeClr val="bg1">
                    <a:lumMod val="50000"/>
                  </a:schemeClr>
                </a:solidFill>
                <a:effectLst>
                  <a:outerShdw blurRad="38100" dist="38100" dir="2700000" algn="tl">
                    <a:srgbClr val="000000">
                      <a:alpha val="43137"/>
                    </a:srgbClr>
                  </a:outerShdw>
                </a:effectLst>
              </a:rPr>
              <a:t>Resultados</a:t>
            </a:r>
            <a:endParaRPr lang="es-CO" sz="2400" b="1" dirty="0">
              <a:solidFill>
                <a:schemeClr val="bg1">
                  <a:lumMod val="50000"/>
                </a:schemeClr>
              </a:solidFill>
              <a:effectLst>
                <a:outerShdw blurRad="38100" dist="38100" dir="2700000" algn="tl">
                  <a:srgbClr val="000000">
                    <a:alpha val="43137"/>
                  </a:srgbClr>
                </a:outerShdw>
              </a:effectLst>
            </a:endParaRPr>
          </a:p>
        </p:txBody>
      </p:sp>
      <p:sp>
        <p:nvSpPr>
          <p:cNvPr id="19" name="18 CuadroTexto">
            <a:hlinkClick r:id="rId4" action="ppaction://hlinksldjump"/>
          </p:cNvPr>
          <p:cNvSpPr txBox="1"/>
          <p:nvPr/>
        </p:nvSpPr>
        <p:spPr>
          <a:xfrm>
            <a:off x="6075958" y="3361556"/>
            <a:ext cx="1376362" cy="954107"/>
          </a:xfrm>
          <a:prstGeom prst="rect">
            <a:avLst/>
          </a:prstGeom>
          <a:noFill/>
        </p:spPr>
        <p:txBody>
          <a:bodyPr wrap="square" rtlCol="0">
            <a:spAutoFit/>
          </a:bodyPr>
          <a:lstStyle/>
          <a:p>
            <a:pPr algn="ctr"/>
            <a:r>
              <a:rPr lang="es-CO" sz="2800" b="1" dirty="0" smtClean="0">
                <a:solidFill>
                  <a:schemeClr val="bg1"/>
                </a:solidFill>
                <a:effectLst>
                  <a:outerShdw blurRad="38100" dist="38100" dir="2700000" algn="tl">
                    <a:srgbClr val="000000">
                      <a:alpha val="43137"/>
                    </a:srgbClr>
                  </a:outerShdw>
                </a:effectLst>
              </a:rPr>
              <a:t>Ver Informe</a:t>
            </a:r>
            <a:endParaRPr lang="es-CO" sz="2800" b="1" dirty="0">
              <a:solidFill>
                <a:schemeClr val="bg1"/>
              </a:solidFill>
              <a:effectLst>
                <a:outerShdw blurRad="38100" dist="38100" dir="2700000" algn="tl">
                  <a:srgbClr val="000000">
                    <a:alpha val="43137"/>
                  </a:srgbClr>
                </a:outerShdw>
              </a:effectLst>
            </a:endParaRPr>
          </a:p>
        </p:txBody>
      </p:sp>
      <p:pic>
        <p:nvPicPr>
          <p:cNvPr id="30" name="Picture 2" descr="http://58533534ea9b6562bf3c-029f06cbf668e558ffb5306597309f00.r0.cf1.rackcdn.com/2012/10/Like.jpg"/>
          <p:cNvPicPr>
            <a:picLocks noChangeAspect="1" noChangeArrowheads="1"/>
          </p:cNvPicPr>
          <p:nvPr/>
        </p:nvPicPr>
        <p:blipFill>
          <a:blip r:embed="rId5" cstate="print">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5816582" y="3665590"/>
            <a:ext cx="267586" cy="34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 descr="http://mundorural.co/apc-aa-files/fe9f3d9a90ca94199eedb02616cd3340/tecnologia.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7346" t="-45565" r="-10133" b="-40950"/>
          <a:stretch/>
        </p:blipFill>
        <p:spPr bwMode="auto">
          <a:xfrm>
            <a:off x="5712014" y="1425898"/>
            <a:ext cx="1260000" cy="1281196"/>
          </a:xfrm>
          <a:prstGeom prst="ellipse">
            <a:avLst/>
          </a:prstGeom>
          <a:solidFill>
            <a:schemeClr val="bg1"/>
          </a:solidFill>
        </p:spPr>
      </p:pic>
      <p:pic>
        <p:nvPicPr>
          <p:cNvPr id="32" name="Picture 4" descr="http://jennifergonzalez95.files.wordpress.com/2011/02/tecnologia-futuro-avances-tecnologicos.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4135" t="-11622"/>
          <a:stretch/>
        </p:blipFill>
        <p:spPr bwMode="auto">
          <a:xfrm>
            <a:off x="7476613" y="2066496"/>
            <a:ext cx="1476000" cy="1439076"/>
          </a:xfrm>
          <a:prstGeom prst="ellipse">
            <a:avLst/>
          </a:prstGeom>
          <a:solidFill>
            <a:schemeClr val="bg1"/>
          </a:solidFill>
        </p:spPr>
      </p:pic>
      <p:sp>
        <p:nvSpPr>
          <p:cNvPr id="33" name="3 Marcador de número de diapositiva"/>
          <p:cNvSpPr>
            <a:spLocks noGrp="1"/>
          </p:cNvSpPr>
          <p:nvPr>
            <p:ph type="sldNum" sz="quarter" idx="12"/>
          </p:nvPr>
        </p:nvSpPr>
        <p:spPr>
          <a:xfrm>
            <a:off x="7037032" y="5401058"/>
            <a:ext cx="2133600" cy="304271"/>
          </a:xfrm>
        </p:spPr>
        <p:txBody>
          <a:bodyPr/>
          <a:lstStyle/>
          <a:p>
            <a:fld id="{62F6D429-5B7F-4D92-8A61-2D03DF31274D}" type="slidenum">
              <a:rPr lang="es-CO" smtClean="0"/>
              <a:pPr/>
              <a:t>1</a:t>
            </a:fld>
            <a:endParaRPr lang="es-CO"/>
          </a:p>
        </p:txBody>
      </p:sp>
    </p:spTree>
    <p:extLst>
      <p:ext uri="{BB962C8B-B14F-4D97-AF65-F5344CB8AC3E}">
        <p14:creationId xmlns:p14="http://schemas.microsoft.com/office/powerpoint/2010/main" val="34799568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10</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41 Rectángulo"/>
          <p:cNvSpPr/>
          <p:nvPr/>
        </p:nvSpPr>
        <p:spPr>
          <a:xfrm>
            <a:off x="3110574" y="1219643"/>
            <a:ext cx="2564993"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Cargo del encuestado</a:t>
            </a:r>
            <a:endParaRPr lang="es-CO" sz="1200" b="1" dirty="0">
              <a:solidFill>
                <a:schemeClr val="tx2">
                  <a:lumMod val="50000"/>
                </a:schemeClr>
              </a:solidFill>
              <a:latin typeface="+mj-lt"/>
              <a:ea typeface="Verdana" pitchFamily="34" charset="0"/>
              <a:cs typeface="Verdana" pitchFamily="34" charset="0"/>
            </a:endParaRPr>
          </a:p>
        </p:txBody>
      </p:sp>
      <p:graphicFrame>
        <p:nvGraphicFramePr>
          <p:cNvPr id="44" name="43 Gráfico"/>
          <p:cNvGraphicFramePr/>
          <p:nvPr>
            <p:extLst>
              <p:ext uri="{D42A27DB-BD31-4B8C-83A1-F6EECF244321}">
                <p14:modId xmlns:p14="http://schemas.microsoft.com/office/powerpoint/2010/main" val="3016709991"/>
              </p:ext>
            </p:extLst>
          </p:nvPr>
        </p:nvGraphicFramePr>
        <p:xfrm>
          <a:off x="2483768" y="1548935"/>
          <a:ext cx="3818604" cy="3272639"/>
        </p:xfrm>
        <a:graphic>
          <a:graphicData uri="http://schemas.openxmlformats.org/drawingml/2006/chart">
            <c:chart xmlns:c="http://schemas.openxmlformats.org/drawingml/2006/chart" xmlns:r="http://schemas.openxmlformats.org/officeDocument/2006/relationships" r:id="rId4"/>
          </a:graphicData>
        </a:graphic>
      </p:graphicFrame>
      <p:sp>
        <p:nvSpPr>
          <p:cNvPr id="46" name="45 Rectángulo"/>
          <p:cNvSpPr/>
          <p:nvPr/>
        </p:nvSpPr>
        <p:spPr>
          <a:xfrm>
            <a:off x="3491880" y="4934561"/>
            <a:ext cx="144016" cy="128029"/>
          </a:xfrm>
          <a:prstGeom prst="rect">
            <a:avLst/>
          </a:prstGeom>
          <a:solidFill>
            <a:schemeClr val="accent3">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CO">
              <a:ln>
                <a:solidFill>
                  <a:schemeClr val="accent3"/>
                </a:solidFill>
              </a:ln>
              <a:solidFill>
                <a:schemeClr val="accent3"/>
              </a:solidFill>
            </a:endParaRPr>
          </a:p>
        </p:txBody>
      </p:sp>
      <p:sp>
        <p:nvSpPr>
          <p:cNvPr id="47" name="46 Rectángulo"/>
          <p:cNvSpPr/>
          <p:nvPr/>
        </p:nvSpPr>
        <p:spPr>
          <a:xfrm>
            <a:off x="4599296" y="4934561"/>
            <a:ext cx="144016" cy="128029"/>
          </a:xfrm>
          <a:prstGeom prst="rect">
            <a:avLst/>
          </a:prstGeom>
          <a:solidFill>
            <a:schemeClr val="accent4">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48" name="47 CuadroTexto"/>
          <p:cNvSpPr txBox="1"/>
          <p:nvPr/>
        </p:nvSpPr>
        <p:spPr>
          <a:xfrm>
            <a:off x="3594952" y="4873724"/>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50" name="49 CuadroTexto"/>
          <p:cNvSpPr txBox="1"/>
          <p:nvPr/>
        </p:nvSpPr>
        <p:spPr>
          <a:xfrm>
            <a:off x="4721217" y="4873724"/>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60" name="59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61" name="60 CuadroTexto"/>
          <p:cNvSpPr txBox="1"/>
          <p:nvPr/>
        </p:nvSpPr>
        <p:spPr>
          <a:xfrm>
            <a:off x="6265700" y="5460821"/>
            <a:ext cx="322524" cy="253916"/>
          </a:xfrm>
          <a:prstGeom prst="rect">
            <a:avLst/>
          </a:prstGeom>
          <a:noFill/>
        </p:spPr>
        <p:txBody>
          <a:bodyPr wrap="none" rtlCol="0">
            <a:spAutoFit/>
          </a:bodyPr>
          <a:lstStyle/>
          <a:p>
            <a:r>
              <a:rPr lang="es-CO" sz="1050" dirty="0" smtClean="0">
                <a:solidFill>
                  <a:schemeClr val="bg1">
                    <a:lumMod val="50000"/>
                  </a:schemeClr>
                </a:solidFill>
              </a:rPr>
              <a:t>90</a:t>
            </a:r>
            <a:endParaRPr lang="es-CO" sz="1050" dirty="0">
              <a:solidFill>
                <a:schemeClr val="bg1">
                  <a:lumMod val="50000"/>
                </a:schemeClr>
              </a:solidFill>
            </a:endParaRPr>
          </a:p>
        </p:txBody>
      </p:sp>
      <p:sp>
        <p:nvSpPr>
          <p:cNvPr id="62" name="61 CuadroTexto"/>
          <p:cNvSpPr txBox="1"/>
          <p:nvPr/>
        </p:nvSpPr>
        <p:spPr>
          <a:xfrm>
            <a:off x="7368262" y="5450941"/>
            <a:ext cx="391454" cy="253916"/>
          </a:xfrm>
          <a:prstGeom prst="rect">
            <a:avLst/>
          </a:prstGeom>
          <a:noFill/>
        </p:spPr>
        <p:txBody>
          <a:bodyPr wrap="none" rtlCol="0">
            <a:spAutoFit/>
          </a:bodyPr>
          <a:lstStyle/>
          <a:p>
            <a:r>
              <a:rPr lang="es-CO" sz="1050" dirty="0" smtClean="0">
                <a:solidFill>
                  <a:schemeClr val="bg1">
                    <a:lumMod val="50000"/>
                  </a:schemeClr>
                </a:solidFill>
              </a:rPr>
              <a:t>374</a:t>
            </a:r>
            <a:endParaRPr lang="es-CO" sz="1050" dirty="0">
              <a:solidFill>
                <a:schemeClr val="bg1">
                  <a:lumMod val="50000"/>
                </a:schemeClr>
              </a:solidFill>
            </a:endParaRPr>
          </a:p>
        </p:txBody>
      </p:sp>
      <p:sp>
        <p:nvSpPr>
          <p:cNvPr id="69" name="68 Cheurón">
            <a:hlinkClick r:id="rId5"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70" name="69 Cheurón">
            <a:hlinkClick r:id="rId6"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72" name="Picture 2" descr="http://58533534ea9b6562bf3c-029f06cbf668e558ffb5306597309f00.r0.cf1.rackcdn.com/2012/10/Like.jpg"/>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72 Cheurón">
            <a:hlinkClick r:id="rId8"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34" name="24 Rectángulo redondeado">
            <a:hlinkClick r:id="rId9" action="ppaction://hlinksldjump"/>
          </p:cNvPr>
          <p:cNvSpPr/>
          <p:nvPr/>
        </p:nvSpPr>
        <p:spPr>
          <a:xfrm>
            <a:off x="35497" y="1326897"/>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Demográficos</a:t>
            </a:r>
            <a:endPar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36" name="30 Rectángulo redondeado">
            <a:hlinkClick r:id="rId9" action="ppaction://hlinksldjump"/>
          </p:cNvPr>
          <p:cNvSpPr/>
          <p:nvPr/>
        </p:nvSpPr>
        <p:spPr>
          <a:xfrm>
            <a:off x="1043608" y="1633364"/>
            <a:ext cx="792088"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3</a:t>
            </a:r>
          </a:p>
        </p:txBody>
      </p:sp>
      <p:sp>
        <p:nvSpPr>
          <p:cNvPr id="37" name="31 Rectángulo redondeado">
            <a:hlinkClick r:id="rId10" action="ppaction://hlinksldjump"/>
          </p:cNvPr>
          <p:cNvSpPr/>
          <p:nvPr/>
        </p:nvSpPr>
        <p:spPr>
          <a:xfrm>
            <a:off x="1043608" y="1955189"/>
            <a:ext cx="792088"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3</a:t>
            </a:r>
          </a:p>
        </p:txBody>
      </p:sp>
      <p:sp>
        <p:nvSpPr>
          <p:cNvPr id="38" name="38 Rectángulo redondeado">
            <a:hlinkClick r:id="rId11" action="ppaction://hlinksldjump"/>
          </p:cNvPr>
          <p:cNvSpPr/>
          <p:nvPr/>
        </p:nvSpPr>
        <p:spPr>
          <a:xfrm>
            <a:off x="35497" y="270807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Uso de medios e interacción</a:t>
            </a:r>
            <a:endParaRPr lang="es-CO" sz="1000" b="1" dirty="0">
              <a:solidFill>
                <a:schemeClr val="accent5">
                  <a:lumMod val="75000"/>
                </a:schemeClr>
              </a:solidFill>
              <a:latin typeface="+mj-lt"/>
              <a:ea typeface="Verdana" pitchFamily="34" charset="0"/>
              <a:cs typeface="Verdana" pitchFamily="34" charset="0"/>
            </a:endParaRPr>
          </a:p>
        </p:txBody>
      </p:sp>
      <p:sp>
        <p:nvSpPr>
          <p:cNvPr id="41" name="39 Rectángulo redondeado">
            <a:hlinkClick r:id="rId12" action="ppaction://hlinksldjump"/>
          </p:cNvPr>
          <p:cNvSpPr/>
          <p:nvPr/>
        </p:nvSpPr>
        <p:spPr>
          <a:xfrm>
            <a:off x="35497" y="3061590"/>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Conocimiento Urna de Cristal</a:t>
            </a:r>
            <a:endParaRPr lang="es-CO" sz="1000" b="1" dirty="0">
              <a:solidFill>
                <a:schemeClr val="accent5">
                  <a:lumMod val="75000"/>
                </a:schemeClr>
              </a:solidFill>
              <a:latin typeface="+mj-lt"/>
              <a:ea typeface="Verdana" pitchFamily="34" charset="0"/>
              <a:cs typeface="Verdana" pitchFamily="34" charset="0"/>
            </a:endParaRPr>
          </a:p>
        </p:txBody>
      </p:sp>
      <p:sp>
        <p:nvSpPr>
          <p:cNvPr id="52" name="40 Rectángulo redondeado">
            <a:hlinkClick r:id="rId13" action="ppaction://hlinksldjump"/>
          </p:cNvPr>
          <p:cNvSpPr/>
          <p:nvPr/>
        </p:nvSpPr>
        <p:spPr>
          <a:xfrm>
            <a:off x="35497" y="341510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53" name="41 Rectángulo redondeado">
            <a:hlinkClick r:id="rId14" action="ppaction://hlinksldjump"/>
          </p:cNvPr>
          <p:cNvSpPr/>
          <p:nvPr/>
        </p:nvSpPr>
        <p:spPr>
          <a:xfrm>
            <a:off x="35497" y="3768614"/>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54" name="42 Rectángulo redondeado">
            <a:hlinkClick r:id="rId15" action="ppaction://hlinksldjump"/>
          </p:cNvPr>
          <p:cNvSpPr/>
          <p:nvPr/>
        </p:nvSpPr>
        <p:spPr>
          <a:xfrm>
            <a:off x="35496" y="4114279"/>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graphicFrame>
        <p:nvGraphicFramePr>
          <p:cNvPr id="56" name="55 Gráfico"/>
          <p:cNvGraphicFramePr/>
          <p:nvPr>
            <p:extLst>
              <p:ext uri="{D42A27DB-BD31-4B8C-83A1-F6EECF244321}">
                <p14:modId xmlns:p14="http://schemas.microsoft.com/office/powerpoint/2010/main" val="155026141"/>
              </p:ext>
            </p:extLst>
          </p:nvPr>
        </p:nvGraphicFramePr>
        <p:xfrm>
          <a:off x="6178238" y="3415102"/>
          <a:ext cx="2709755" cy="1597762"/>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57" name="55 Gráfico"/>
          <p:cNvGraphicFramePr/>
          <p:nvPr>
            <p:extLst>
              <p:ext uri="{D42A27DB-BD31-4B8C-83A1-F6EECF244321}">
                <p14:modId xmlns:p14="http://schemas.microsoft.com/office/powerpoint/2010/main" val="4281021360"/>
              </p:ext>
            </p:extLst>
          </p:nvPr>
        </p:nvGraphicFramePr>
        <p:xfrm>
          <a:off x="6141819" y="1550941"/>
          <a:ext cx="2709755" cy="1597762"/>
        </p:xfrm>
        <a:graphic>
          <a:graphicData uri="http://schemas.openxmlformats.org/drawingml/2006/chart">
            <c:chart xmlns:c="http://schemas.openxmlformats.org/drawingml/2006/chart" xmlns:r="http://schemas.openxmlformats.org/officeDocument/2006/relationships" r:id="rId17"/>
          </a:graphicData>
        </a:graphic>
      </p:graphicFrame>
      <p:sp>
        <p:nvSpPr>
          <p:cNvPr id="58" name="47 CuadroTexto"/>
          <p:cNvSpPr txBox="1"/>
          <p:nvPr/>
        </p:nvSpPr>
        <p:spPr>
          <a:xfrm>
            <a:off x="8316416" y="2169247"/>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59" name="47 CuadroTexto"/>
          <p:cNvSpPr txBox="1"/>
          <p:nvPr/>
        </p:nvSpPr>
        <p:spPr>
          <a:xfrm>
            <a:off x="8347266" y="3937620"/>
            <a:ext cx="460382" cy="253916"/>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63" name="41 Rectángulo"/>
          <p:cNvSpPr/>
          <p:nvPr/>
        </p:nvSpPr>
        <p:spPr>
          <a:xfrm>
            <a:off x="6327487" y="1201316"/>
            <a:ext cx="2564993"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Rendición de cuentas de la entidad</a:t>
            </a:r>
            <a:endParaRPr lang="es-CO" sz="1200" b="1" dirty="0">
              <a:solidFill>
                <a:schemeClr val="tx2">
                  <a:lumMod val="50000"/>
                </a:schemeClr>
              </a:solidFill>
              <a:latin typeface="+mj-lt"/>
              <a:ea typeface="Verdana" pitchFamily="34" charset="0"/>
              <a:cs typeface="Verdana" pitchFamily="34" charset="0"/>
            </a:endParaRPr>
          </a:p>
        </p:txBody>
      </p:sp>
      <p:sp>
        <p:nvSpPr>
          <p:cNvPr id="39" name="38 Cheurón">
            <a:hlinkClick r:id="rId18"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
        <p:nvSpPr>
          <p:cNvPr id="40" name="31 Rectángulo redondeado">
            <a:hlinkClick r:id="rId19" action="ppaction://hlinksldjump"/>
          </p:cNvPr>
          <p:cNvSpPr/>
          <p:nvPr/>
        </p:nvSpPr>
        <p:spPr>
          <a:xfrm>
            <a:off x="1043608" y="2297053"/>
            <a:ext cx="792088"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3</a:t>
            </a:r>
            <a:r>
              <a:rPr lang="es-CO" sz="10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a:t>
            </a: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de 3</a:t>
            </a:r>
          </a:p>
        </p:txBody>
      </p:sp>
    </p:spTree>
    <p:extLst>
      <p:ext uri="{BB962C8B-B14F-4D97-AF65-F5344CB8AC3E}">
        <p14:creationId xmlns:p14="http://schemas.microsoft.com/office/powerpoint/2010/main" val="2675390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11</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sp>
        <p:nvSpPr>
          <p:cNvPr id="25" name="24 Rectángulo redondeado">
            <a:hlinkClick r:id="rId3"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pic>
        <p:nvPicPr>
          <p:cNvPr id="30" name="Picture 9" descr="Address">
            <a:hlinkClick r:id="" action="ppaction://hlinkshowjump?jump=firstslid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1598798" y="790734"/>
            <a:ext cx="6858000" cy="246221"/>
          </a:xfrm>
          <a:prstGeom prst="rect">
            <a:avLst/>
          </a:prstGeom>
        </p:spPr>
        <p:txBody>
          <a:bodyPr wrap="square">
            <a:spAutoFit/>
          </a:bodyPr>
          <a:lstStyle/>
          <a:p>
            <a:r>
              <a:rPr lang="es-CO" sz="1000" b="1" dirty="0" smtClean="0">
                <a:solidFill>
                  <a:schemeClr val="bg1">
                    <a:lumMod val="50000"/>
                  </a:schemeClr>
                </a:solidFill>
              </a:rPr>
              <a:t>P1.</a:t>
            </a:r>
            <a:r>
              <a:rPr lang="es-CO" sz="1000" dirty="0">
                <a:solidFill>
                  <a:schemeClr val="bg1">
                    <a:lumMod val="50000"/>
                  </a:schemeClr>
                </a:solidFill>
              </a:rPr>
              <a:t> ¿Usted hace uso de alguno de los siguientes medios para informar o interactuar con los ciudadanos?</a:t>
            </a:r>
          </a:p>
        </p:txBody>
      </p:sp>
      <p:graphicFrame>
        <p:nvGraphicFramePr>
          <p:cNvPr id="35" name="34 Gráfico"/>
          <p:cNvGraphicFramePr/>
          <p:nvPr>
            <p:extLst>
              <p:ext uri="{D42A27DB-BD31-4B8C-83A1-F6EECF244321}">
                <p14:modId xmlns:p14="http://schemas.microsoft.com/office/powerpoint/2010/main" val="1372147704"/>
              </p:ext>
            </p:extLst>
          </p:nvPr>
        </p:nvGraphicFramePr>
        <p:xfrm>
          <a:off x="3635896" y="1326897"/>
          <a:ext cx="4247774" cy="3659779"/>
        </p:xfrm>
        <a:graphic>
          <a:graphicData uri="http://schemas.openxmlformats.org/drawingml/2006/chart">
            <c:chart xmlns:c="http://schemas.openxmlformats.org/drawingml/2006/chart" xmlns:r="http://schemas.openxmlformats.org/officeDocument/2006/relationships" r:id="rId5"/>
          </a:graphicData>
        </a:graphic>
      </p:graphicFrame>
      <p:sp>
        <p:nvSpPr>
          <p:cNvPr id="42" name="41 Rectángulo"/>
          <p:cNvSpPr/>
          <p:nvPr/>
        </p:nvSpPr>
        <p:spPr>
          <a:xfrm>
            <a:off x="2038777" y="1057300"/>
            <a:ext cx="3456599"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Uso de medios para informar a los ciudadanos</a:t>
            </a:r>
            <a:endParaRPr lang="es-CO" sz="1200" b="1" dirty="0">
              <a:solidFill>
                <a:schemeClr val="tx2">
                  <a:lumMod val="50000"/>
                </a:schemeClr>
              </a:solidFill>
              <a:latin typeface="+mj-lt"/>
              <a:ea typeface="Verdana" pitchFamily="34" charset="0"/>
              <a:cs typeface="Verdana" pitchFamily="34" charset="0"/>
            </a:endParaRPr>
          </a:p>
        </p:txBody>
      </p:sp>
      <p:pic>
        <p:nvPicPr>
          <p:cNvPr id="13316" name="Picture 4" descr="¿Necesitamos internet y baterí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63770" y="1482926"/>
            <a:ext cx="301005" cy="303854"/>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http://www.periodistadigital.com/imagenes/2011/06/01/periodist_560x280.jpg"/>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57950" y="2606252"/>
            <a:ext cx="571503" cy="285752"/>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https://encrypted-tbn1.gstatic.com/images?q=tbn:ANd9GcTqzEEivYoXuxBvTEhHGBIW3EY1t4DtsR5lciWypNkZjTeUThC_">
            <a:hlinkClick r:id="rId8"/>
          </p:cNvPr>
          <p:cNvPicPr>
            <a:picLocks noChangeAspect="1" noChangeArrowheads="1"/>
          </p:cNvPicPr>
          <p:nvPr/>
        </p:nvPicPr>
        <p:blipFill rotWithShape="1">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b="20644"/>
          <a:stretch/>
        </p:blipFill>
        <p:spPr bwMode="auto">
          <a:xfrm>
            <a:off x="6357950" y="2928938"/>
            <a:ext cx="426725" cy="338631"/>
          </a:xfrm>
          <a:prstGeom prst="rect">
            <a:avLst/>
          </a:prstGeom>
          <a:noFill/>
          <a:extLst>
            <a:ext uri="{909E8E84-426E-40DD-AFC4-6F175D3DCCD1}">
              <a14:hiddenFill xmlns:a14="http://schemas.microsoft.com/office/drawing/2010/main">
                <a:solidFill>
                  <a:srgbClr val="FFFFFF"/>
                </a:solidFill>
              </a14:hiddenFill>
            </a:ext>
          </a:extLst>
        </p:spPr>
      </p:pic>
      <p:pic>
        <p:nvPicPr>
          <p:cNvPr id="13322" name="Picture 10" descr="Revistas y Fascículos Monte Carmelo"/>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54118" y="4097824"/>
            <a:ext cx="428628" cy="306898"/>
          </a:xfrm>
          <a:prstGeom prst="rect">
            <a:avLst/>
          </a:prstGeom>
          <a:noFill/>
          <a:extLst>
            <a:ext uri="{909E8E84-426E-40DD-AFC4-6F175D3DCCD1}">
              <a14:hiddenFill xmlns:a14="http://schemas.microsoft.com/office/drawing/2010/main">
                <a:solidFill>
                  <a:srgbClr val="FFFFFF"/>
                </a:solidFill>
              </a14:hiddenFill>
            </a:ext>
          </a:extLst>
        </p:spPr>
      </p:pic>
      <p:pic>
        <p:nvPicPr>
          <p:cNvPr id="13324" name="Picture 12" descr="https://encrypted-tbn1.gstatic.com/images?q=tbn:ANd9GcRZsnYx3Zw17RPlGICI4QrS2G57n4YAvWwjrBFiX0kD5maORNQgEQ">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rot="2178929">
            <a:off x="6552529" y="1853987"/>
            <a:ext cx="162998" cy="325998"/>
          </a:xfrm>
          <a:prstGeom prst="rect">
            <a:avLst/>
          </a:prstGeom>
          <a:noFill/>
          <a:extLst>
            <a:ext uri="{909E8E84-426E-40DD-AFC4-6F175D3DCCD1}">
              <a14:hiddenFill xmlns:a14="http://schemas.microsoft.com/office/drawing/2010/main">
                <a:solidFill>
                  <a:srgbClr val="FFFFFF"/>
                </a:solidFill>
              </a14:hiddenFill>
            </a:ext>
          </a:extLst>
        </p:spPr>
      </p:pic>
      <p:pic>
        <p:nvPicPr>
          <p:cNvPr id="13326" name="Picture 14" descr="http://www.liderpapel.com/resources/img/products/38797g.jpg"/>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45596" y="2214559"/>
            <a:ext cx="469986" cy="357189"/>
          </a:xfrm>
          <a:prstGeom prst="rect">
            <a:avLst/>
          </a:prstGeom>
          <a:noFill/>
          <a:extLst>
            <a:ext uri="{909E8E84-426E-40DD-AFC4-6F175D3DCCD1}">
              <a14:hiddenFill xmlns:a14="http://schemas.microsoft.com/office/drawing/2010/main">
                <a:solidFill>
                  <a:srgbClr val="FFFFFF"/>
                </a:solidFill>
              </a14:hiddenFill>
            </a:ext>
          </a:extLst>
        </p:spPr>
      </p:pic>
      <p:sp>
        <p:nvSpPr>
          <p:cNvPr id="33" name="32 Rectángulo redondeado">
            <a:hlinkClick r:id="rId14" action="ppaction://hlinksldjump"/>
          </p:cNvPr>
          <p:cNvSpPr/>
          <p:nvPr/>
        </p:nvSpPr>
        <p:spPr>
          <a:xfrm>
            <a:off x="35497" y="1693497"/>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Uso de medios e interacción</a:t>
            </a:r>
          </a:p>
        </p:txBody>
      </p:sp>
      <p:pic>
        <p:nvPicPr>
          <p:cNvPr id="39" name="Picture 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 name="64 Rectángulo"/>
          <p:cNvSpPr/>
          <p:nvPr/>
        </p:nvSpPr>
        <p:spPr>
          <a:xfrm>
            <a:off x="6084168" y="5328567"/>
            <a:ext cx="144016" cy="128029"/>
          </a:xfrm>
          <a:prstGeom prst="rect">
            <a:avLst/>
          </a:prstGeom>
          <a:solidFill>
            <a:schemeClr val="accent3">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CO">
              <a:ln>
                <a:solidFill>
                  <a:schemeClr val="accent3"/>
                </a:solidFill>
              </a:ln>
              <a:solidFill>
                <a:schemeClr val="accent3"/>
              </a:solidFill>
            </a:endParaRPr>
          </a:p>
        </p:txBody>
      </p:sp>
      <p:sp>
        <p:nvSpPr>
          <p:cNvPr id="66" name="65 Rectángulo"/>
          <p:cNvSpPr/>
          <p:nvPr/>
        </p:nvSpPr>
        <p:spPr>
          <a:xfrm>
            <a:off x="7191584" y="5328567"/>
            <a:ext cx="144016" cy="128029"/>
          </a:xfrm>
          <a:prstGeom prst="rect">
            <a:avLst/>
          </a:prstGeom>
          <a:solidFill>
            <a:schemeClr val="accent4">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67" name="66 CuadroTexto"/>
          <p:cNvSpPr txBox="1"/>
          <p:nvPr/>
        </p:nvSpPr>
        <p:spPr>
          <a:xfrm>
            <a:off x="6187240" y="5267730"/>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68" name="67 CuadroTexto"/>
          <p:cNvSpPr txBox="1"/>
          <p:nvPr/>
        </p:nvSpPr>
        <p:spPr>
          <a:xfrm>
            <a:off x="7313505" y="5267730"/>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69" name="68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70" name="69 CuadroTexto"/>
          <p:cNvSpPr txBox="1"/>
          <p:nvPr/>
        </p:nvSpPr>
        <p:spPr>
          <a:xfrm>
            <a:off x="6265700" y="5460821"/>
            <a:ext cx="322524" cy="253916"/>
          </a:xfrm>
          <a:prstGeom prst="rect">
            <a:avLst/>
          </a:prstGeom>
          <a:noFill/>
        </p:spPr>
        <p:txBody>
          <a:bodyPr wrap="none" rtlCol="0">
            <a:spAutoFit/>
          </a:bodyPr>
          <a:lstStyle/>
          <a:p>
            <a:r>
              <a:rPr lang="es-CO" sz="1050" dirty="0" smtClean="0">
                <a:solidFill>
                  <a:schemeClr val="bg1">
                    <a:lumMod val="50000"/>
                  </a:schemeClr>
                </a:solidFill>
              </a:rPr>
              <a:t>90</a:t>
            </a:r>
            <a:endParaRPr lang="es-CO" sz="1050" dirty="0">
              <a:solidFill>
                <a:schemeClr val="bg1">
                  <a:lumMod val="50000"/>
                </a:schemeClr>
              </a:solidFill>
            </a:endParaRPr>
          </a:p>
        </p:txBody>
      </p:sp>
      <p:sp>
        <p:nvSpPr>
          <p:cNvPr id="71" name="70 CuadroTexto"/>
          <p:cNvSpPr txBox="1"/>
          <p:nvPr/>
        </p:nvSpPr>
        <p:spPr>
          <a:xfrm>
            <a:off x="7368262" y="5450941"/>
            <a:ext cx="391454" cy="253916"/>
          </a:xfrm>
          <a:prstGeom prst="rect">
            <a:avLst/>
          </a:prstGeom>
          <a:noFill/>
        </p:spPr>
        <p:txBody>
          <a:bodyPr wrap="none" rtlCol="0">
            <a:spAutoFit/>
          </a:bodyPr>
          <a:lstStyle/>
          <a:p>
            <a:r>
              <a:rPr lang="es-CO" sz="1050" dirty="0" smtClean="0">
                <a:solidFill>
                  <a:schemeClr val="bg1">
                    <a:lumMod val="50000"/>
                  </a:schemeClr>
                </a:solidFill>
              </a:rPr>
              <a:t>374</a:t>
            </a:r>
            <a:endParaRPr lang="es-CO" sz="1050" dirty="0">
              <a:solidFill>
                <a:schemeClr val="bg1">
                  <a:lumMod val="50000"/>
                </a:schemeClr>
              </a:solidFill>
            </a:endParaRPr>
          </a:p>
        </p:txBody>
      </p:sp>
      <p:sp>
        <p:nvSpPr>
          <p:cNvPr id="72" name="71 Rectángulo redondeado">
            <a:hlinkClick r:id="rId14" action="ppaction://hlinksldjump"/>
          </p:cNvPr>
          <p:cNvSpPr/>
          <p:nvPr/>
        </p:nvSpPr>
        <p:spPr>
          <a:xfrm>
            <a:off x="35497" y="2010657"/>
            <a:ext cx="576064"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1 de 5</a:t>
            </a:r>
          </a:p>
        </p:txBody>
      </p:sp>
      <p:sp>
        <p:nvSpPr>
          <p:cNvPr id="73" name="72 Rectángulo redondeado">
            <a:hlinkClick r:id="rId16" action="ppaction://hlinksldjump"/>
          </p:cNvPr>
          <p:cNvSpPr/>
          <p:nvPr/>
        </p:nvSpPr>
        <p:spPr>
          <a:xfrm>
            <a:off x="35497" y="2332482"/>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74" name="73 Rectángulo redondeado">
            <a:hlinkClick r:id="rId17" action="ppaction://hlinksldjump"/>
          </p:cNvPr>
          <p:cNvSpPr/>
          <p:nvPr/>
        </p:nvSpPr>
        <p:spPr>
          <a:xfrm>
            <a:off x="683568" y="2017912"/>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5</a:t>
            </a:r>
          </a:p>
        </p:txBody>
      </p:sp>
      <p:sp>
        <p:nvSpPr>
          <p:cNvPr id="75" name="74 Rectángulo redondeado">
            <a:hlinkClick r:id="rId18" action="ppaction://hlinksldjump"/>
          </p:cNvPr>
          <p:cNvSpPr/>
          <p:nvPr/>
        </p:nvSpPr>
        <p:spPr>
          <a:xfrm>
            <a:off x="35497" y="2683237"/>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76" name="75 Rectángulo redondeado">
            <a:hlinkClick r:id="rId19" action="ppaction://hlinksldjump"/>
          </p:cNvPr>
          <p:cNvSpPr/>
          <p:nvPr/>
        </p:nvSpPr>
        <p:spPr>
          <a:xfrm>
            <a:off x="683568" y="2369061"/>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5 de 5</a:t>
            </a:r>
          </a:p>
        </p:txBody>
      </p:sp>
      <p:sp>
        <p:nvSpPr>
          <p:cNvPr id="82" name="81 Rectángulo redondeado">
            <a:hlinkClick r:id="rId20" action="ppaction://hlinksldjump"/>
          </p:cNvPr>
          <p:cNvSpPr/>
          <p:nvPr/>
        </p:nvSpPr>
        <p:spPr>
          <a:xfrm>
            <a:off x="35497" y="301905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Conocimiento Urna de Cristal</a:t>
            </a:r>
            <a:endParaRPr lang="es-CO" sz="1000" b="1" dirty="0">
              <a:solidFill>
                <a:schemeClr val="accent5">
                  <a:lumMod val="75000"/>
                </a:schemeClr>
              </a:solidFill>
              <a:latin typeface="+mj-lt"/>
              <a:ea typeface="Verdana" pitchFamily="34" charset="0"/>
              <a:cs typeface="Verdana" pitchFamily="34" charset="0"/>
            </a:endParaRPr>
          </a:p>
        </p:txBody>
      </p:sp>
      <p:sp>
        <p:nvSpPr>
          <p:cNvPr id="83" name="82 Rectángulo redondeado">
            <a:hlinkClick r:id="rId21" action="ppaction://hlinksldjump"/>
          </p:cNvPr>
          <p:cNvSpPr/>
          <p:nvPr/>
        </p:nvSpPr>
        <p:spPr>
          <a:xfrm>
            <a:off x="35497" y="3372570"/>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84" name="83 Rectángulo redondeado">
            <a:hlinkClick r:id="rId22" action="ppaction://hlinksldjump"/>
          </p:cNvPr>
          <p:cNvSpPr/>
          <p:nvPr/>
        </p:nvSpPr>
        <p:spPr>
          <a:xfrm>
            <a:off x="35497" y="3726082"/>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85" name="84 Rectángulo redondeado">
            <a:hlinkClick r:id="rId23" action="ppaction://hlinksldjump"/>
          </p:cNvPr>
          <p:cNvSpPr/>
          <p:nvPr/>
        </p:nvSpPr>
        <p:spPr>
          <a:xfrm>
            <a:off x="35496" y="4071747"/>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86" name="85 Cheurón">
            <a:hlinkClick r:id="rId24"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7" name="86 Cheurón">
            <a:hlinkClick r:id="rId25"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89" name="Picture 2" descr="http://58533534ea9b6562bf3c-029f06cbf668e558ffb5306597309f00.r0.cf1.rackcdn.com/2012/10/Like.jpg"/>
          <p:cNvPicPr>
            <a:picLocks noChangeAspect="1" noChangeArrowheads="1"/>
          </p:cNvPicPr>
          <p:nvPr/>
        </p:nvPicPr>
        <p:blipFill>
          <a:blip r:embed="rId2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89 Cheurón">
            <a:hlinkClick r:id="rId27"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38" name="37 Cheurón">
            <a:hlinkClick r:id="rId28"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15227632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12</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42" name="41 Rectángulo"/>
          <p:cNvSpPr/>
          <p:nvPr/>
        </p:nvSpPr>
        <p:spPr>
          <a:xfrm>
            <a:off x="3203847" y="1057300"/>
            <a:ext cx="1800201"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Frecuencia  de uso</a:t>
            </a:r>
            <a:endParaRPr lang="es-CO" sz="1200" b="1" dirty="0">
              <a:solidFill>
                <a:schemeClr val="tx2">
                  <a:lumMod val="50000"/>
                </a:schemeClr>
              </a:solidFill>
              <a:latin typeface="+mj-lt"/>
              <a:ea typeface="Verdana" pitchFamily="34" charset="0"/>
              <a:cs typeface="Verdana" pitchFamily="34" charset="0"/>
            </a:endParaRPr>
          </a:p>
        </p:txBody>
      </p:sp>
      <p:sp>
        <p:nvSpPr>
          <p:cNvPr id="40" name="39 Rectángulo"/>
          <p:cNvSpPr/>
          <p:nvPr/>
        </p:nvSpPr>
        <p:spPr>
          <a:xfrm>
            <a:off x="971600" y="744954"/>
            <a:ext cx="6858000" cy="246221"/>
          </a:xfrm>
          <a:prstGeom prst="rect">
            <a:avLst/>
          </a:prstGeom>
        </p:spPr>
        <p:txBody>
          <a:bodyPr wrap="square">
            <a:spAutoFit/>
          </a:bodyPr>
          <a:lstStyle/>
          <a:p>
            <a:r>
              <a:rPr lang="es-CO" sz="1000" b="1" dirty="0" smtClean="0">
                <a:solidFill>
                  <a:schemeClr val="bg1">
                    <a:lumMod val="50000"/>
                  </a:schemeClr>
                </a:solidFill>
              </a:rPr>
              <a:t>P2.</a:t>
            </a:r>
            <a:r>
              <a:rPr lang="es-CO" sz="1000" dirty="0">
                <a:solidFill>
                  <a:schemeClr val="bg1">
                    <a:lumMod val="50000"/>
                  </a:schemeClr>
                </a:solidFill>
              </a:rPr>
              <a:t> ¿Con qué frecuencia hace uso de este medio de comunicación para informar y/o interactuar con los ciudadanos?</a:t>
            </a:r>
          </a:p>
        </p:txBody>
      </p:sp>
      <p:pic>
        <p:nvPicPr>
          <p:cNvPr id="43" name="Picture 4" descr="¿Necesitamos internet y baterí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28499" y="1816269"/>
            <a:ext cx="566166" cy="57152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2 Gráfico"/>
          <p:cNvGraphicFramePr/>
          <p:nvPr>
            <p:extLst>
              <p:ext uri="{D42A27DB-BD31-4B8C-83A1-F6EECF244321}">
                <p14:modId xmlns:p14="http://schemas.microsoft.com/office/powerpoint/2010/main" val="527164116"/>
              </p:ext>
            </p:extLst>
          </p:nvPr>
        </p:nvGraphicFramePr>
        <p:xfrm>
          <a:off x="2890729" y="1680769"/>
          <a:ext cx="5409201" cy="3426395"/>
        </p:xfrm>
        <a:graphic>
          <a:graphicData uri="http://schemas.openxmlformats.org/drawingml/2006/chart">
            <c:chart xmlns:c="http://schemas.openxmlformats.org/drawingml/2006/chart" xmlns:r="http://schemas.openxmlformats.org/officeDocument/2006/relationships" r:id="rId5"/>
          </a:graphicData>
        </a:graphic>
      </p:graphicFrame>
      <p:cxnSp>
        <p:nvCxnSpPr>
          <p:cNvPr id="13" name="12 Conector recto"/>
          <p:cNvCxnSpPr/>
          <p:nvPr/>
        </p:nvCxnSpPr>
        <p:spPr>
          <a:xfrm>
            <a:off x="3290619" y="2524756"/>
            <a:ext cx="558872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a:off x="3290619" y="3388852"/>
            <a:ext cx="558872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a:off x="3290619" y="4239300"/>
            <a:ext cx="558872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53" name="Picture 6" descr="http://www.periodistadigital.com/imagenes/2011/06/01/periodist_560x280.jp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41807" y="2768644"/>
            <a:ext cx="739549" cy="369775"/>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8" descr="https://encrypted-tbn1.gstatic.com/images?q=tbn:ANd9GcTqzEEivYoXuxBvTEhHGBIW3EY1t4DtsR5lciWypNkZjTeUThC_">
            <a:hlinkClick r:id="rId7"/>
          </p:cNvPr>
          <p:cNvPicPr>
            <a:picLocks noChangeAspect="1" noChangeArrowheads="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b="20644"/>
          <a:stretch/>
        </p:blipFill>
        <p:spPr bwMode="auto">
          <a:xfrm>
            <a:off x="2228499" y="3480842"/>
            <a:ext cx="606770" cy="481507"/>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10" descr="Revistas y Fascículos Monte Carmelo"/>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3294" y="4460389"/>
            <a:ext cx="576575" cy="412828"/>
          </a:xfrm>
          <a:prstGeom prst="rect">
            <a:avLst/>
          </a:prstGeom>
          <a:noFill/>
          <a:extLst>
            <a:ext uri="{909E8E84-426E-40DD-AFC4-6F175D3DCCD1}">
              <a14:hiddenFill xmlns:a14="http://schemas.microsoft.com/office/drawing/2010/main">
                <a:solidFill>
                  <a:srgbClr val="FFFFFF"/>
                </a:solidFill>
              </a14:hiddenFill>
            </a:ext>
          </a:extLst>
        </p:spPr>
      </p:pic>
      <p:sp>
        <p:nvSpPr>
          <p:cNvPr id="62" name="61 CuadroTexto"/>
          <p:cNvSpPr txBox="1"/>
          <p:nvPr/>
        </p:nvSpPr>
        <p:spPr>
          <a:xfrm>
            <a:off x="2195736" y="2329200"/>
            <a:ext cx="630301" cy="253916"/>
          </a:xfrm>
          <a:prstGeom prst="rect">
            <a:avLst/>
          </a:prstGeom>
          <a:noFill/>
        </p:spPr>
        <p:txBody>
          <a:bodyPr wrap="none" rtlCol="0">
            <a:spAutoFit/>
          </a:bodyPr>
          <a:lstStyle/>
          <a:p>
            <a:pPr algn="ctr"/>
            <a:r>
              <a:rPr lang="es-CO" sz="1050" dirty="0" smtClean="0">
                <a:solidFill>
                  <a:schemeClr val="bg1">
                    <a:lumMod val="50000"/>
                  </a:schemeClr>
                </a:solidFill>
              </a:rPr>
              <a:t>Internet</a:t>
            </a:r>
            <a:endParaRPr lang="es-CO" sz="1050" dirty="0">
              <a:solidFill>
                <a:schemeClr val="bg1">
                  <a:lumMod val="50000"/>
                </a:schemeClr>
              </a:solidFill>
            </a:endParaRPr>
          </a:p>
        </p:txBody>
      </p:sp>
      <p:sp>
        <p:nvSpPr>
          <p:cNvPr id="63" name="62 CuadroTexto"/>
          <p:cNvSpPr txBox="1"/>
          <p:nvPr/>
        </p:nvSpPr>
        <p:spPr>
          <a:xfrm>
            <a:off x="1887715" y="3073524"/>
            <a:ext cx="1172117" cy="253916"/>
          </a:xfrm>
          <a:prstGeom prst="rect">
            <a:avLst/>
          </a:prstGeom>
          <a:noFill/>
        </p:spPr>
        <p:txBody>
          <a:bodyPr wrap="none" rtlCol="0">
            <a:spAutoFit/>
          </a:bodyPr>
          <a:lstStyle/>
          <a:p>
            <a:pPr algn="ctr"/>
            <a:r>
              <a:rPr lang="es-CO" sz="1050" dirty="0" smtClean="0">
                <a:solidFill>
                  <a:schemeClr val="bg1">
                    <a:lumMod val="50000"/>
                  </a:schemeClr>
                </a:solidFill>
              </a:rPr>
              <a:t>Prensa/Periódicos</a:t>
            </a:r>
            <a:endParaRPr lang="es-CO" sz="1050" dirty="0">
              <a:solidFill>
                <a:schemeClr val="bg1">
                  <a:lumMod val="50000"/>
                </a:schemeClr>
              </a:solidFill>
            </a:endParaRPr>
          </a:p>
        </p:txBody>
      </p:sp>
      <p:sp>
        <p:nvSpPr>
          <p:cNvPr id="64" name="63 CuadroTexto"/>
          <p:cNvSpPr txBox="1"/>
          <p:nvPr/>
        </p:nvSpPr>
        <p:spPr>
          <a:xfrm>
            <a:off x="2263864" y="3913376"/>
            <a:ext cx="494046" cy="253916"/>
          </a:xfrm>
          <a:prstGeom prst="rect">
            <a:avLst/>
          </a:prstGeom>
          <a:noFill/>
        </p:spPr>
        <p:txBody>
          <a:bodyPr wrap="none" rtlCol="0">
            <a:spAutoFit/>
          </a:bodyPr>
          <a:lstStyle/>
          <a:p>
            <a:pPr algn="ctr"/>
            <a:r>
              <a:rPr lang="es-CO" sz="1050" dirty="0" smtClean="0">
                <a:solidFill>
                  <a:schemeClr val="bg1">
                    <a:lumMod val="50000"/>
                  </a:schemeClr>
                </a:solidFill>
              </a:rPr>
              <a:t>Radio</a:t>
            </a:r>
            <a:endParaRPr lang="es-CO" sz="1050" dirty="0">
              <a:solidFill>
                <a:schemeClr val="bg1">
                  <a:lumMod val="50000"/>
                </a:schemeClr>
              </a:solidFill>
            </a:endParaRPr>
          </a:p>
        </p:txBody>
      </p:sp>
      <p:sp>
        <p:nvSpPr>
          <p:cNvPr id="65" name="64 CuadroTexto"/>
          <p:cNvSpPr txBox="1"/>
          <p:nvPr/>
        </p:nvSpPr>
        <p:spPr>
          <a:xfrm>
            <a:off x="2198817" y="4808536"/>
            <a:ext cx="631904" cy="253916"/>
          </a:xfrm>
          <a:prstGeom prst="rect">
            <a:avLst/>
          </a:prstGeom>
          <a:noFill/>
        </p:spPr>
        <p:txBody>
          <a:bodyPr wrap="none" rtlCol="0">
            <a:spAutoFit/>
          </a:bodyPr>
          <a:lstStyle/>
          <a:p>
            <a:pPr algn="ctr"/>
            <a:r>
              <a:rPr lang="es-CO" sz="1050" dirty="0" smtClean="0">
                <a:solidFill>
                  <a:schemeClr val="bg1">
                    <a:lumMod val="50000"/>
                  </a:schemeClr>
                </a:solidFill>
              </a:rPr>
              <a:t>Revistas</a:t>
            </a:r>
            <a:endParaRPr lang="es-CO" sz="1050" dirty="0">
              <a:solidFill>
                <a:schemeClr val="bg1">
                  <a:lumMod val="50000"/>
                </a:schemeClr>
              </a:solidFill>
            </a:endParaRPr>
          </a:p>
        </p:txBody>
      </p:sp>
      <p:sp>
        <p:nvSpPr>
          <p:cNvPr id="44" name="43 CuadroTexto"/>
          <p:cNvSpPr txBox="1"/>
          <p:nvPr/>
        </p:nvSpPr>
        <p:spPr>
          <a:xfrm>
            <a:off x="8449730" y="1549604"/>
            <a:ext cx="442750" cy="253916"/>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46" name="45 CuadroTexto"/>
          <p:cNvSpPr txBox="1"/>
          <p:nvPr/>
        </p:nvSpPr>
        <p:spPr>
          <a:xfrm>
            <a:off x="8552777" y="1822019"/>
            <a:ext cx="316112" cy="246221"/>
          </a:xfrm>
          <a:prstGeom prst="rect">
            <a:avLst/>
          </a:prstGeom>
          <a:noFill/>
        </p:spPr>
        <p:txBody>
          <a:bodyPr wrap="none" rtlCol="0">
            <a:spAutoFit/>
          </a:bodyPr>
          <a:lstStyle/>
          <a:p>
            <a:r>
              <a:rPr lang="es-CO" sz="1000" dirty="0" smtClean="0">
                <a:solidFill>
                  <a:schemeClr val="bg1">
                    <a:lumMod val="50000"/>
                  </a:schemeClr>
                </a:solidFill>
              </a:rPr>
              <a:t>82</a:t>
            </a:r>
            <a:endParaRPr lang="es-CO" sz="1000" dirty="0">
              <a:solidFill>
                <a:schemeClr val="bg1">
                  <a:lumMod val="50000"/>
                </a:schemeClr>
              </a:solidFill>
            </a:endParaRPr>
          </a:p>
        </p:txBody>
      </p:sp>
      <p:sp>
        <p:nvSpPr>
          <p:cNvPr id="48" name="47 CuadroTexto"/>
          <p:cNvSpPr txBox="1"/>
          <p:nvPr/>
        </p:nvSpPr>
        <p:spPr>
          <a:xfrm>
            <a:off x="8519915" y="2107223"/>
            <a:ext cx="381836" cy="246221"/>
          </a:xfrm>
          <a:prstGeom prst="rect">
            <a:avLst/>
          </a:prstGeom>
          <a:noFill/>
        </p:spPr>
        <p:txBody>
          <a:bodyPr wrap="none" rtlCol="0">
            <a:spAutoFit/>
          </a:bodyPr>
          <a:lstStyle/>
          <a:p>
            <a:r>
              <a:rPr lang="es-CO" sz="1000" dirty="0" smtClean="0">
                <a:solidFill>
                  <a:schemeClr val="bg1">
                    <a:lumMod val="50000"/>
                  </a:schemeClr>
                </a:solidFill>
              </a:rPr>
              <a:t>296</a:t>
            </a:r>
            <a:endParaRPr lang="es-CO" sz="1000" dirty="0">
              <a:solidFill>
                <a:schemeClr val="bg1">
                  <a:lumMod val="50000"/>
                </a:schemeClr>
              </a:solidFill>
            </a:endParaRPr>
          </a:p>
        </p:txBody>
      </p:sp>
      <p:sp>
        <p:nvSpPr>
          <p:cNvPr id="67" name="66 CuadroTexto"/>
          <p:cNvSpPr txBox="1"/>
          <p:nvPr/>
        </p:nvSpPr>
        <p:spPr>
          <a:xfrm>
            <a:off x="8552777" y="2641476"/>
            <a:ext cx="316112" cy="246221"/>
          </a:xfrm>
          <a:prstGeom prst="rect">
            <a:avLst/>
          </a:prstGeom>
          <a:noFill/>
        </p:spPr>
        <p:txBody>
          <a:bodyPr wrap="none" rtlCol="0">
            <a:spAutoFit/>
          </a:bodyPr>
          <a:lstStyle/>
          <a:p>
            <a:r>
              <a:rPr lang="es-CO" sz="1000" dirty="0" smtClean="0">
                <a:solidFill>
                  <a:schemeClr val="bg1">
                    <a:lumMod val="50000"/>
                  </a:schemeClr>
                </a:solidFill>
              </a:rPr>
              <a:t>46</a:t>
            </a:r>
            <a:endParaRPr lang="es-CO" sz="1000" dirty="0">
              <a:solidFill>
                <a:schemeClr val="bg1">
                  <a:lumMod val="50000"/>
                </a:schemeClr>
              </a:solidFill>
            </a:endParaRPr>
          </a:p>
        </p:txBody>
      </p:sp>
      <p:sp>
        <p:nvSpPr>
          <p:cNvPr id="68" name="67 CuadroTexto"/>
          <p:cNvSpPr txBox="1"/>
          <p:nvPr/>
        </p:nvSpPr>
        <p:spPr>
          <a:xfrm>
            <a:off x="8552777" y="2971319"/>
            <a:ext cx="316112" cy="246221"/>
          </a:xfrm>
          <a:prstGeom prst="rect">
            <a:avLst/>
          </a:prstGeom>
          <a:noFill/>
        </p:spPr>
        <p:txBody>
          <a:bodyPr wrap="none" rtlCol="0">
            <a:spAutoFit/>
          </a:bodyPr>
          <a:lstStyle/>
          <a:p>
            <a:r>
              <a:rPr lang="es-CO" sz="1000" dirty="0" smtClean="0">
                <a:solidFill>
                  <a:schemeClr val="bg1">
                    <a:lumMod val="50000"/>
                  </a:schemeClr>
                </a:solidFill>
              </a:rPr>
              <a:t>80</a:t>
            </a:r>
            <a:endParaRPr lang="es-CO" sz="1000" dirty="0">
              <a:solidFill>
                <a:schemeClr val="bg1">
                  <a:lumMod val="50000"/>
                </a:schemeClr>
              </a:solidFill>
            </a:endParaRPr>
          </a:p>
        </p:txBody>
      </p:sp>
      <p:sp>
        <p:nvSpPr>
          <p:cNvPr id="69" name="68 CuadroTexto"/>
          <p:cNvSpPr txBox="1"/>
          <p:nvPr/>
        </p:nvSpPr>
        <p:spPr>
          <a:xfrm>
            <a:off x="8552777" y="3550211"/>
            <a:ext cx="316112" cy="246221"/>
          </a:xfrm>
          <a:prstGeom prst="rect">
            <a:avLst/>
          </a:prstGeom>
          <a:noFill/>
        </p:spPr>
        <p:txBody>
          <a:bodyPr wrap="none" rtlCol="0">
            <a:spAutoFit/>
          </a:bodyPr>
          <a:lstStyle/>
          <a:p>
            <a:r>
              <a:rPr lang="es-CO" sz="1000" dirty="0" smtClean="0">
                <a:solidFill>
                  <a:schemeClr val="bg1">
                    <a:lumMod val="50000"/>
                  </a:schemeClr>
                </a:solidFill>
              </a:rPr>
              <a:t>45</a:t>
            </a:r>
            <a:endParaRPr lang="es-CO" sz="1000" dirty="0">
              <a:solidFill>
                <a:schemeClr val="bg1">
                  <a:lumMod val="50000"/>
                </a:schemeClr>
              </a:solidFill>
            </a:endParaRPr>
          </a:p>
        </p:txBody>
      </p:sp>
      <p:sp>
        <p:nvSpPr>
          <p:cNvPr id="70" name="69 CuadroTexto"/>
          <p:cNvSpPr txBox="1"/>
          <p:nvPr/>
        </p:nvSpPr>
        <p:spPr>
          <a:xfrm>
            <a:off x="8552777" y="3835415"/>
            <a:ext cx="316112" cy="246221"/>
          </a:xfrm>
          <a:prstGeom prst="rect">
            <a:avLst/>
          </a:prstGeom>
          <a:noFill/>
        </p:spPr>
        <p:txBody>
          <a:bodyPr wrap="none" rtlCol="0">
            <a:spAutoFit/>
          </a:bodyPr>
          <a:lstStyle/>
          <a:p>
            <a:r>
              <a:rPr lang="es-CO" sz="1000" dirty="0" smtClean="0">
                <a:solidFill>
                  <a:schemeClr val="bg1">
                    <a:lumMod val="50000"/>
                  </a:schemeClr>
                </a:solidFill>
              </a:rPr>
              <a:t>63</a:t>
            </a:r>
            <a:endParaRPr lang="es-CO" sz="1000" dirty="0">
              <a:solidFill>
                <a:schemeClr val="bg1">
                  <a:lumMod val="50000"/>
                </a:schemeClr>
              </a:solidFill>
            </a:endParaRPr>
          </a:p>
        </p:txBody>
      </p:sp>
      <p:sp>
        <p:nvSpPr>
          <p:cNvPr id="71" name="70 CuadroTexto"/>
          <p:cNvSpPr txBox="1"/>
          <p:nvPr/>
        </p:nvSpPr>
        <p:spPr>
          <a:xfrm>
            <a:off x="8552777" y="4393418"/>
            <a:ext cx="316112" cy="246221"/>
          </a:xfrm>
          <a:prstGeom prst="rect">
            <a:avLst/>
          </a:prstGeom>
          <a:noFill/>
        </p:spPr>
        <p:txBody>
          <a:bodyPr wrap="none" rtlCol="0">
            <a:spAutoFit/>
          </a:bodyPr>
          <a:lstStyle/>
          <a:p>
            <a:r>
              <a:rPr lang="es-CO" sz="1000" dirty="0" smtClean="0">
                <a:solidFill>
                  <a:schemeClr val="bg1">
                    <a:lumMod val="50000"/>
                  </a:schemeClr>
                </a:solidFill>
              </a:rPr>
              <a:t>28</a:t>
            </a:r>
            <a:endParaRPr lang="es-CO" sz="1000" dirty="0">
              <a:solidFill>
                <a:schemeClr val="bg1">
                  <a:lumMod val="50000"/>
                </a:schemeClr>
              </a:solidFill>
            </a:endParaRPr>
          </a:p>
        </p:txBody>
      </p:sp>
      <p:sp>
        <p:nvSpPr>
          <p:cNvPr id="72" name="71 CuadroTexto"/>
          <p:cNvSpPr txBox="1"/>
          <p:nvPr/>
        </p:nvSpPr>
        <p:spPr>
          <a:xfrm>
            <a:off x="8552777" y="4678622"/>
            <a:ext cx="316112" cy="246221"/>
          </a:xfrm>
          <a:prstGeom prst="rect">
            <a:avLst/>
          </a:prstGeom>
          <a:noFill/>
        </p:spPr>
        <p:txBody>
          <a:bodyPr wrap="none" rtlCol="0">
            <a:spAutoFit/>
          </a:bodyPr>
          <a:lstStyle/>
          <a:p>
            <a:r>
              <a:rPr lang="es-CO" sz="1000" dirty="0" smtClean="0">
                <a:solidFill>
                  <a:schemeClr val="bg1">
                    <a:lumMod val="50000"/>
                  </a:schemeClr>
                </a:solidFill>
              </a:rPr>
              <a:t>36</a:t>
            </a:r>
            <a:endParaRPr lang="es-CO" sz="1000" dirty="0">
              <a:solidFill>
                <a:schemeClr val="bg1">
                  <a:lumMod val="50000"/>
                </a:schemeClr>
              </a:solidFill>
            </a:endParaRPr>
          </a:p>
        </p:txBody>
      </p:sp>
      <p:sp>
        <p:nvSpPr>
          <p:cNvPr id="49" name="48 Rectángulo redondeado">
            <a:hlinkClick r:id="rId10" action="ppaction://hlinksldjump"/>
          </p:cNvPr>
          <p:cNvSpPr/>
          <p:nvPr/>
        </p:nvSpPr>
        <p:spPr>
          <a:xfrm>
            <a:off x="35497" y="1693497"/>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Uso de medios e interacción</a:t>
            </a:r>
          </a:p>
        </p:txBody>
      </p:sp>
      <p:sp>
        <p:nvSpPr>
          <p:cNvPr id="73" name="72 Rectángulo redondeado">
            <a:hlinkClick r:id="rId11"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pic>
        <p:nvPicPr>
          <p:cNvPr id="47"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4" name="Picture 2"/>
          <p:cNvPicPr>
            <a:picLocks noChangeAspect="1" noChangeArrowheads="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b="29629"/>
          <a:stretch/>
        </p:blipFill>
        <p:spPr bwMode="auto">
          <a:xfrm>
            <a:off x="4499992" y="1129308"/>
            <a:ext cx="4104072" cy="526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74 Rectángulo redondeado">
            <a:hlinkClick r:id="rId10" action="ppaction://hlinksldjump"/>
          </p:cNvPr>
          <p:cNvSpPr/>
          <p:nvPr/>
        </p:nvSpPr>
        <p:spPr>
          <a:xfrm>
            <a:off x="35497" y="2010657"/>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76" name="75 Rectángulo redondeado">
            <a:hlinkClick r:id="rId14" action="ppaction://hlinksldjump"/>
          </p:cNvPr>
          <p:cNvSpPr/>
          <p:nvPr/>
        </p:nvSpPr>
        <p:spPr>
          <a:xfrm>
            <a:off x="35497" y="2332482"/>
            <a:ext cx="576064"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2 de 5</a:t>
            </a:r>
          </a:p>
        </p:txBody>
      </p:sp>
      <p:sp>
        <p:nvSpPr>
          <p:cNvPr id="77" name="76 Rectángulo redondeado">
            <a:hlinkClick r:id="rId15" action="ppaction://hlinksldjump"/>
          </p:cNvPr>
          <p:cNvSpPr/>
          <p:nvPr/>
        </p:nvSpPr>
        <p:spPr>
          <a:xfrm>
            <a:off x="683568" y="2017912"/>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5</a:t>
            </a:r>
          </a:p>
        </p:txBody>
      </p:sp>
      <p:sp>
        <p:nvSpPr>
          <p:cNvPr id="78" name="77 Rectángulo redondeado">
            <a:hlinkClick r:id="rId16" action="ppaction://hlinksldjump"/>
          </p:cNvPr>
          <p:cNvSpPr/>
          <p:nvPr/>
        </p:nvSpPr>
        <p:spPr>
          <a:xfrm>
            <a:off x="35497" y="2683237"/>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79" name="78 Rectángulo redondeado">
            <a:hlinkClick r:id="rId17" action="ppaction://hlinksldjump"/>
          </p:cNvPr>
          <p:cNvSpPr/>
          <p:nvPr/>
        </p:nvSpPr>
        <p:spPr>
          <a:xfrm>
            <a:off x="683568" y="2369061"/>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5 de 5</a:t>
            </a:r>
          </a:p>
        </p:txBody>
      </p:sp>
      <p:sp>
        <p:nvSpPr>
          <p:cNvPr id="84" name="83 Rectángulo redondeado">
            <a:hlinkClick r:id="rId18" action="ppaction://hlinksldjump"/>
          </p:cNvPr>
          <p:cNvSpPr/>
          <p:nvPr/>
        </p:nvSpPr>
        <p:spPr>
          <a:xfrm>
            <a:off x="35497" y="301905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Conocimiento Urna de Cristal</a:t>
            </a:r>
            <a:endParaRPr lang="es-CO" sz="1000" b="1" dirty="0">
              <a:solidFill>
                <a:schemeClr val="accent5">
                  <a:lumMod val="75000"/>
                </a:schemeClr>
              </a:solidFill>
              <a:latin typeface="+mj-lt"/>
              <a:ea typeface="Verdana" pitchFamily="34" charset="0"/>
              <a:cs typeface="Verdana" pitchFamily="34" charset="0"/>
            </a:endParaRPr>
          </a:p>
        </p:txBody>
      </p:sp>
      <p:sp>
        <p:nvSpPr>
          <p:cNvPr id="85" name="84 Rectángulo redondeado">
            <a:hlinkClick r:id="rId19" action="ppaction://hlinksldjump"/>
          </p:cNvPr>
          <p:cNvSpPr/>
          <p:nvPr/>
        </p:nvSpPr>
        <p:spPr>
          <a:xfrm>
            <a:off x="35497" y="3372570"/>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86" name="85 Rectángulo redondeado">
            <a:hlinkClick r:id="rId20" action="ppaction://hlinksldjump"/>
          </p:cNvPr>
          <p:cNvSpPr/>
          <p:nvPr/>
        </p:nvSpPr>
        <p:spPr>
          <a:xfrm>
            <a:off x="35497" y="3726082"/>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87" name="86 Rectángulo redondeado">
            <a:hlinkClick r:id="rId21" action="ppaction://hlinksldjump"/>
          </p:cNvPr>
          <p:cNvSpPr/>
          <p:nvPr/>
        </p:nvSpPr>
        <p:spPr>
          <a:xfrm>
            <a:off x="35496" y="4071747"/>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88" name="87 Cheurón">
            <a:hlinkClick r:id="rId22"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9" name="88 Cheurón">
            <a:hlinkClick r:id="rId23"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91" name="Picture 2" descr="http://58533534ea9b6562bf3c-029f06cbf668e558ffb5306597309f00.r0.cf1.rackcdn.com/2012/10/Like.jpg"/>
          <p:cNvPicPr>
            <a:picLocks noChangeAspect="1" noChangeArrowheads="1"/>
          </p:cNvPicPr>
          <p:nvPr/>
        </p:nvPicPr>
        <p:blipFill>
          <a:blip r:embed="rId2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91 Cheurón">
            <a:hlinkClick r:id="rId25"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52" name="89 Cheurón">
            <a:hlinkClick r:id="" action="ppaction://noaction"/>
          </p:cNvPr>
          <p:cNvSpPr/>
          <p:nvPr/>
        </p:nvSpPr>
        <p:spPr>
          <a:xfrm>
            <a:off x="8103832" y="5014925"/>
            <a:ext cx="973122" cy="201858"/>
          </a:xfrm>
          <a:prstGeom prst="chevron">
            <a:avLst/>
          </a:prstGeom>
        </p:spPr>
        <p:style>
          <a:lnRef idx="2">
            <a:schemeClr val="accent5"/>
          </a:lnRef>
          <a:fillRef idx="1">
            <a:schemeClr val="lt1"/>
          </a:fillRef>
          <a:effectRef idx="0">
            <a:schemeClr val="accent5"/>
          </a:effectRef>
          <a:fontRef idx="minor">
            <a:schemeClr val="dk1"/>
          </a:fontRef>
        </p:style>
        <p:txBody>
          <a:bodyPr rtlCol="0" anchor="ctr"/>
          <a:lstStyle/>
          <a:p>
            <a:pPr algn="r"/>
            <a:r>
              <a:rPr lang="es-CO" sz="1000" b="1" dirty="0" smtClean="0">
                <a:solidFill>
                  <a:schemeClr val="accent5">
                    <a:lumMod val="75000"/>
                  </a:schemeClr>
                </a:solidFill>
              </a:rPr>
              <a:t>Continúa</a:t>
            </a:r>
            <a:endParaRPr lang="es-CO" sz="1000" b="1" dirty="0">
              <a:solidFill>
                <a:schemeClr val="accent5">
                  <a:lumMod val="75000"/>
                </a:schemeClr>
              </a:solidFill>
            </a:endParaRPr>
          </a:p>
        </p:txBody>
      </p:sp>
      <p:sp>
        <p:nvSpPr>
          <p:cNvPr id="54" name="53 Cheurón">
            <a:hlinkClick r:id="rId26"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4216566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13</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42" name="41 Rectángulo"/>
          <p:cNvSpPr/>
          <p:nvPr/>
        </p:nvSpPr>
        <p:spPr>
          <a:xfrm>
            <a:off x="3203847" y="1057300"/>
            <a:ext cx="1800201"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Frecuencia  de uso</a:t>
            </a:r>
            <a:endParaRPr lang="es-CO" sz="1200" b="1" dirty="0">
              <a:solidFill>
                <a:schemeClr val="tx2">
                  <a:lumMod val="50000"/>
                </a:schemeClr>
              </a:solidFill>
              <a:latin typeface="+mj-lt"/>
              <a:ea typeface="Verdana" pitchFamily="34" charset="0"/>
              <a:cs typeface="Verdana" pitchFamily="34" charset="0"/>
            </a:endParaRPr>
          </a:p>
        </p:txBody>
      </p:sp>
      <p:graphicFrame>
        <p:nvGraphicFramePr>
          <p:cNvPr id="3" name="2 Gráfico"/>
          <p:cNvGraphicFramePr/>
          <p:nvPr>
            <p:extLst>
              <p:ext uri="{D42A27DB-BD31-4B8C-83A1-F6EECF244321}">
                <p14:modId xmlns:p14="http://schemas.microsoft.com/office/powerpoint/2010/main" val="3042170760"/>
              </p:ext>
            </p:extLst>
          </p:nvPr>
        </p:nvGraphicFramePr>
        <p:xfrm>
          <a:off x="2890729" y="1680769"/>
          <a:ext cx="5425687" cy="3426395"/>
        </p:xfrm>
        <a:graphic>
          <a:graphicData uri="http://schemas.openxmlformats.org/drawingml/2006/chart">
            <c:chart xmlns:c="http://schemas.openxmlformats.org/drawingml/2006/chart" xmlns:r="http://schemas.openxmlformats.org/officeDocument/2006/relationships" r:id="rId4"/>
          </a:graphicData>
        </a:graphic>
      </p:graphicFrame>
      <p:cxnSp>
        <p:nvCxnSpPr>
          <p:cNvPr id="13" name="12 Conector recto"/>
          <p:cNvCxnSpPr/>
          <p:nvPr/>
        </p:nvCxnSpPr>
        <p:spPr>
          <a:xfrm>
            <a:off x="3290619" y="2524756"/>
            <a:ext cx="558872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a:off x="3290619" y="3388852"/>
            <a:ext cx="558872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a:off x="3290619" y="4239300"/>
            <a:ext cx="558872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2" name="61 CuadroTexto"/>
          <p:cNvSpPr txBox="1"/>
          <p:nvPr/>
        </p:nvSpPr>
        <p:spPr>
          <a:xfrm>
            <a:off x="1970518" y="2329200"/>
            <a:ext cx="1080745" cy="253916"/>
          </a:xfrm>
          <a:prstGeom prst="rect">
            <a:avLst/>
          </a:prstGeom>
          <a:noFill/>
        </p:spPr>
        <p:txBody>
          <a:bodyPr wrap="none" rtlCol="0">
            <a:spAutoFit/>
          </a:bodyPr>
          <a:lstStyle/>
          <a:p>
            <a:pPr algn="ctr"/>
            <a:r>
              <a:rPr lang="es-CO" sz="1050" dirty="0" smtClean="0">
                <a:solidFill>
                  <a:schemeClr val="bg1">
                    <a:lumMod val="50000"/>
                  </a:schemeClr>
                </a:solidFill>
              </a:rPr>
              <a:t>Teléfono Celular</a:t>
            </a:r>
            <a:endParaRPr lang="es-CO" sz="1050" dirty="0">
              <a:solidFill>
                <a:schemeClr val="bg1">
                  <a:lumMod val="50000"/>
                </a:schemeClr>
              </a:solidFill>
            </a:endParaRPr>
          </a:p>
        </p:txBody>
      </p:sp>
      <p:sp>
        <p:nvSpPr>
          <p:cNvPr id="63" name="62 CuadroTexto"/>
          <p:cNvSpPr txBox="1"/>
          <p:nvPr/>
        </p:nvSpPr>
        <p:spPr>
          <a:xfrm>
            <a:off x="2026378" y="3100820"/>
            <a:ext cx="894797" cy="253916"/>
          </a:xfrm>
          <a:prstGeom prst="rect">
            <a:avLst/>
          </a:prstGeom>
          <a:noFill/>
        </p:spPr>
        <p:txBody>
          <a:bodyPr wrap="none" rtlCol="0">
            <a:spAutoFit/>
          </a:bodyPr>
          <a:lstStyle/>
          <a:p>
            <a:pPr algn="ctr"/>
            <a:r>
              <a:rPr lang="es-CO" sz="1050" dirty="0" smtClean="0">
                <a:solidFill>
                  <a:schemeClr val="bg1">
                    <a:lumMod val="50000"/>
                  </a:schemeClr>
                </a:solidFill>
              </a:rPr>
              <a:t>Teléfono Fijo</a:t>
            </a:r>
            <a:endParaRPr lang="es-CO" sz="1050" dirty="0">
              <a:solidFill>
                <a:schemeClr val="bg1">
                  <a:lumMod val="50000"/>
                </a:schemeClr>
              </a:solidFill>
            </a:endParaRPr>
          </a:p>
        </p:txBody>
      </p:sp>
      <p:sp>
        <p:nvSpPr>
          <p:cNvPr id="64" name="63 CuadroTexto"/>
          <p:cNvSpPr txBox="1"/>
          <p:nvPr/>
        </p:nvSpPr>
        <p:spPr>
          <a:xfrm>
            <a:off x="2130015" y="3625194"/>
            <a:ext cx="761747" cy="415498"/>
          </a:xfrm>
          <a:prstGeom prst="rect">
            <a:avLst/>
          </a:prstGeom>
          <a:noFill/>
        </p:spPr>
        <p:txBody>
          <a:bodyPr wrap="none" rtlCol="0">
            <a:spAutoFit/>
          </a:bodyPr>
          <a:lstStyle/>
          <a:p>
            <a:pPr algn="ctr"/>
            <a:r>
              <a:rPr lang="es-CO" sz="1050" dirty="0" smtClean="0">
                <a:solidFill>
                  <a:schemeClr val="bg1">
                    <a:lumMod val="50000"/>
                  </a:schemeClr>
                </a:solidFill>
              </a:rPr>
              <a:t>Televisión </a:t>
            </a:r>
          </a:p>
          <a:p>
            <a:pPr algn="ctr"/>
            <a:r>
              <a:rPr lang="es-CO" sz="1050" dirty="0" smtClean="0">
                <a:solidFill>
                  <a:schemeClr val="bg1">
                    <a:lumMod val="50000"/>
                  </a:schemeClr>
                </a:solidFill>
              </a:rPr>
              <a:t>Nacional</a:t>
            </a:r>
            <a:endParaRPr lang="es-CO" sz="1050" dirty="0">
              <a:solidFill>
                <a:schemeClr val="bg1">
                  <a:lumMod val="50000"/>
                </a:schemeClr>
              </a:solidFill>
            </a:endParaRPr>
          </a:p>
        </p:txBody>
      </p:sp>
      <p:sp>
        <p:nvSpPr>
          <p:cNvPr id="65" name="64 CuadroTexto"/>
          <p:cNvSpPr txBox="1"/>
          <p:nvPr/>
        </p:nvSpPr>
        <p:spPr>
          <a:xfrm>
            <a:off x="2133897" y="4486388"/>
            <a:ext cx="761747" cy="415498"/>
          </a:xfrm>
          <a:prstGeom prst="rect">
            <a:avLst/>
          </a:prstGeom>
          <a:noFill/>
        </p:spPr>
        <p:txBody>
          <a:bodyPr wrap="none" rtlCol="0">
            <a:spAutoFit/>
          </a:bodyPr>
          <a:lstStyle/>
          <a:p>
            <a:pPr algn="ctr"/>
            <a:r>
              <a:rPr lang="es-CO" sz="1050" dirty="0" smtClean="0">
                <a:solidFill>
                  <a:schemeClr val="bg1">
                    <a:lumMod val="50000"/>
                  </a:schemeClr>
                </a:solidFill>
              </a:rPr>
              <a:t>Televisión </a:t>
            </a:r>
          </a:p>
          <a:p>
            <a:pPr algn="ctr"/>
            <a:r>
              <a:rPr lang="es-CO" sz="1050" dirty="0" smtClean="0">
                <a:solidFill>
                  <a:schemeClr val="bg1">
                    <a:lumMod val="50000"/>
                  </a:schemeClr>
                </a:solidFill>
              </a:rPr>
              <a:t>por cable</a:t>
            </a:r>
          </a:p>
        </p:txBody>
      </p:sp>
      <p:pic>
        <p:nvPicPr>
          <p:cNvPr id="66" name="Picture 12" descr="https://encrypted-tbn1.gstatic.com/images?q=tbn:ANd9GcRZsnYx3Zw17RPlGICI4QrS2G57n4YAvWwjrBFiX0kD5maORNQgEQ">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178929">
            <a:off x="2416290" y="1780984"/>
            <a:ext cx="273714" cy="547429"/>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4" descr="http://www.liderpapel.com/resources/img/products/38797g.jpg"/>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66238" y="2609973"/>
            <a:ext cx="729406" cy="554348"/>
          </a:xfrm>
          <a:prstGeom prst="rect">
            <a:avLst/>
          </a:prstGeom>
          <a:noFill/>
          <a:extLst>
            <a:ext uri="{909E8E84-426E-40DD-AFC4-6F175D3DCCD1}">
              <a14:hiddenFill xmlns:a14="http://schemas.microsoft.com/office/drawing/2010/main">
                <a:solidFill>
                  <a:srgbClr val="FFFFFF"/>
                </a:solidFill>
              </a14:hiddenFill>
            </a:ext>
          </a:extLst>
        </p:spPr>
      </p:pic>
      <p:sp>
        <p:nvSpPr>
          <p:cNvPr id="43" name="42 Rectángulo"/>
          <p:cNvSpPr/>
          <p:nvPr/>
        </p:nvSpPr>
        <p:spPr>
          <a:xfrm>
            <a:off x="971600" y="757052"/>
            <a:ext cx="6858000" cy="246221"/>
          </a:xfrm>
          <a:prstGeom prst="rect">
            <a:avLst/>
          </a:prstGeom>
        </p:spPr>
        <p:txBody>
          <a:bodyPr wrap="square">
            <a:spAutoFit/>
          </a:bodyPr>
          <a:lstStyle/>
          <a:p>
            <a:r>
              <a:rPr lang="es-CO" sz="1000" b="1" dirty="0" smtClean="0">
                <a:solidFill>
                  <a:schemeClr val="bg1">
                    <a:lumMod val="50000"/>
                  </a:schemeClr>
                </a:solidFill>
              </a:rPr>
              <a:t>P2.</a:t>
            </a:r>
            <a:r>
              <a:rPr lang="es-CO" sz="1000" dirty="0">
                <a:solidFill>
                  <a:schemeClr val="bg1">
                    <a:lumMod val="50000"/>
                  </a:schemeClr>
                </a:solidFill>
              </a:rPr>
              <a:t> ¿Con qué frecuencia hace uso de este medio de comunicación para informar y/o interactuar con los ciudadanos?</a:t>
            </a:r>
          </a:p>
        </p:txBody>
      </p:sp>
      <p:sp>
        <p:nvSpPr>
          <p:cNvPr id="44" name="43 CuadroTexto"/>
          <p:cNvSpPr txBox="1"/>
          <p:nvPr/>
        </p:nvSpPr>
        <p:spPr>
          <a:xfrm>
            <a:off x="8449730" y="1549604"/>
            <a:ext cx="442750" cy="253916"/>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46" name="45 CuadroTexto"/>
          <p:cNvSpPr txBox="1"/>
          <p:nvPr/>
        </p:nvSpPr>
        <p:spPr>
          <a:xfrm>
            <a:off x="8516235" y="1822019"/>
            <a:ext cx="316112" cy="246221"/>
          </a:xfrm>
          <a:prstGeom prst="rect">
            <a:avLst/>
          </a:prstGeom>
          <a:noFill/>
        </p:spPr>
        <p:txBody>
          <a:bodyPr wrap="none" rtlCol="0">
            <a:spAutoFit/>
          </a:bodyPr>
          <a:lstStyle/>
          <a:p>
            <a:r>
              <a:rPr lang="es-CO" sz="1000" dirty="0" smtClean="0">
                <a:solidFill>
                  <a:schemeClr val="bg1">
                    <a:lumMod val="50000"/>
                  </a:schemeClr>
                </a:solidFill>
              </a:rPr>
              <a:t>45</a:t>
            </a:r>
            <a:endParaRPr lang="es-CO" sz="1000" dirty="0">
              <a:solidFill>
                <a:schemeClr val="bg1">
                  <a:lumMod val="50000"/>
                </a:schemeClr>
              </a:solidFill>
            </a:endParaRPr>
          </a:p>
        </p:txBody>
      </p:sp>
      <p:sp>
        <p:nvSpPr>
          <p:cNvPr id="47" name="46 CuadroTexto"/>
          <p:cNvSpPr txBox="1"/>
          <p:nvPr/>
        </p:nvSpPr>
        <p:spPr>
          <a:xfrm>
            <a:off x="8523596" y="2107223"/>
            <a:ext cx="381836" cy="246221"/>
          </a:xfrm>
          <a:prstGeom prst="rect">
            <a:avLst/>
          </a:prstGeom>
          <a:noFill/>
        </p:spPr>
        <p:txBody>
          <a:bodyPr wrap="none" rtlCol="0">
            <a:spAutoFit/>
          </a:bodyPr>
          <a:lstStyle/>
          <a:p>
            <a:r>
              <a:rPr lang="es-CO" sz="1000" dirty="0" smtClean="0">
                <a:solidFill>
                  <a:schemeClr val="bg1">
                    <a:lumMod val="50000"/>
                  </a:schemeClr>
                </a:solidFill>
              </a:rPr>
              <a:t>198</a:t>
            </a:r>
            <a:endParaRPr lang="es-CO" sz="1000" dirty="0">
              <a:solidFill>
                <a:schemeClr val="bg1">
                  <a:lumMod val="50000"/>
                </a:schemeClr>
              </a:solidFill>
            </a:endParaRPr>
          </a:p>
        </p:txBody>
      </p:sp>
      <p:sp>
        <p:nvSpPr>
          <p:cNvPr id="48" name="47 CuadroTexto"/>
          <p:cNvSpPr txBox="1"/>
          <p:nvPr/>
        </p:nvSpPr>
        <p:spPr>
          <a:xfrm>
            <a:off x="8532440" y="2686115"/>
            <a:ext cx="316112" cy="246221"/>
          </a:xfrm>
          <a:prstGeom prst="rect">
            <a:avLst/>
          </a:prstGeom>
          <a:noFill/>
        </p:spPr>
        <p:txBody>
          <a:bodyPr wrap="none" rtlCol="0">
            <a:spAutoFit/>
          </a:bodyPr>
          <a:lstStyle/>
          <a:p>
            <a:r>
              <a:rPr lang="es-CO" sz="1000" dirty="0" smtClean="0">
                <a:solidFill>
                  <a:schemeClr val="bg1">
                    <a:lumMod val="50000"/>
                  </a:schemeClr>
                </a:solidFill>
              </a:rPr>
              <a:t>45</a:t>
            </a:r>
            <a:endParaRPr lang="es-CO" sz="1000" dirty="0">
              <a:solidFill>
                <a:schemeClr val="bg1">
                  <a:lumMod val="50000"/>
                </a:schemeClr>
              </a:solidFill>
            </a:endParaRPr>
          </a:p>
        </p:txBody>
      </p:sp>
      <p:sp>
        <p:nvSpPr>
          <p:cNvPr id="49" name="48 CuadroTexto"/>
          <p:cNvSpPr txBox="1"/>
          <p:nvPr/>
        </p:nvSpPr>
        <p:spPr>
          <a:xfrm>
            <a:off x="8539801" y="2971319"/>
            <a:ext cx="381836" cy="246221"/>
          </a:xfrm>
          <a:prstGeom prst="rect">
            <a:avLst/>
          </a:prstGeom>
          <a:noFill/>
        </p:spPr>
        <p:txBody>
          <a:bodyPr wrap="none" rtlCol="0">
            <a:spAutoFit/>
          </a:bodyPr>
          <a:lstStyle/>
          <a:p>
            <a:r>
              <a:rPr lang="es-CO" sz="1000" dirty="0" smtClean="0">
                <a:solidFill>
                  <a:schemeClr val="bg1">
                    <a:lumMod val="50000"/>
                  </a:schemeClr>
                </a:solidFill>
              </a:rPr>
              <a:t>193</a:t>
            </a:r>
            <a:endParaRPr lang="es-CO" sz="1000" dirty="0">
              <a:solidFill>
                <a:schemeClr val="bg1">
                  <a:lumMod val="50000"/>
                </a:schemeClr>
              </a:solidFill>
            </a:endParaRPr>
          </a:p>
        </p:txBody>
      </p:sp>
      <p:sp>
        <p:nvSpPr>
          <p:cNvPr id="53" name="52 CuadroTexto"/>
          <p:cNvSpPr txBox="1"/>
          <p:nvPr/>
        </p:nvSpPr>
        <p:spPr>
          <a:xfrm>
            <a:off x="8532440" y="3550211"/>
            <a:ext cx="316112" cy="246221"/>
          </a:xfrm>
          <a:prstGeom prst="rect">
            <a:avLst/>
          </a:prstGeom>
          <a:noFill/>
        </p:spPr>
        <p:txBody>
          <a:bodyPr wrap="none" rtlCol="0">
            <a:spAutoFit/>
          </a:bodyPr>
          <a:lstStyle/>
          <a:p>
            <a:r>
              <a:rPr lang="es-CO" sz="1000" dirty="0" smtClean="0">
                <a:solidFill>
                  <a:schemeClr val="bg1">
                    <a:lumMod val="50000"/>
                  </a:schemeClr>
                </a:solidFill>
              </a:rPr>
              <a:t>40</a:t>
            </a:r>
            <a:endParaRPr lang="es-CO" sz="1000" dirty="0">
              <a:solidFill>
                <a:schemeClr val="bg1">
                  <a:lumMod val="50000"/>
                </a:schemeClr>
              </a:solidFill>
            </a:endParaRPr>
          </a:p>
        </p:txBody>
      </p:sp>
      <p:sp>
        <p:nvSpPr>
          <p:cNvPr id="60" name="59 CuadroTexto"/>
          <p:cNvSpPr txBox="1"/>
          <p:nvPr/>
        </p:nvSpPr>
        <p:spPr>
          <a:xfrm>
            <a:off x="8539801" y="3835415"/>
            <a:ext cx="316112" cy="246221"/>
          </a:xfrm>
          <a:prstGeom prst="rect">
            <a:avLst/>
          </a:prstGeom>
          <a:noFill/>
        </p:spPr>
        <p:txBody>
          <a:bodyPr wrap="none" rtlCol="0">
            <a:spAutoFit/>
          </a:bodyPr>
          <a:lstStyle/>
          <a:p>
            <a:r>
              <a:rPr lang="es-CO" sz="1000" dirty="0" smtClean="0">
                <a:solidFill>
                  <a:schemeClr val="bg1">
                    <a:lumMod val="50000"/>
                  </a:schemeClr>
                </a:solidFill>
              </a:rPr>
              <a:t>45</a:t>
            </a:r>
            <a:endParaRPr lang="es-CO" sz="1000" dirty="0">
              <a:solidFill>
                <a:schemeClr val="bg1">
                  <a:lumMod val="50000"/>
                </a:schemeClr>
              </a:solidFill>
            </a:endParaRPr>
          </a:p>
        </p:txBody>
      </p:sp>
      <p:sp>
        <p:nvSpPr>
          <p:cNvPr id="61" name="60 CuadroTexto"/>
          <p:cNvSpPr txBox="1"/>
          <p:nvPr/>
        </p:nvSpPr>
        <p:spPr>
          <a:xfrm>
            <a:off x="8532440" y="4393418"/>
            <a:ext cx="316112" cy="246221"/>
          </a:xfrm>
          <a:prstGeom prst="rect">
            <a:avLst/>
          </a:prstGeom>
          <a:noFill/>
        </p:spPr>
        <p:txBody>
          <a:bodyPr wrap="none" rtlCol="0">
            <a:spAutoFit/>
          </a:bodyPr>
          <a:lstStyle/>
          <a:p>
            <a:r>
              <a:rPr lang="es-CO" sz="1000" dirty="0" smtClean="0">
                <a:solidFill>
                  <a:schemeClr val="bg1">
                    <a:lumMod val="50000"/>
                  </a:schemeClr>
                </a:solidFill>
              </a:rPr>
              <a:t>15</a:t>
            </a:r>
            <a:endParaRPr lang="es-CO" sz="1000" dirty="0">
              <a:solidFill>
                <a:schemeClr val="bg1">
                  <a:lumMod val="50000"/>
                </a:schemeClr>
              </a:solidFill>
            </a:endParaRPr>
          </a:p>
        </p:txBody>
      </p:sp>
      <p:sp>
        <p:nvSpPr>
          <p:cNvPr id="69" name="68 CuadroTexto"/>
          <p:cNvSpPr txBox="1"/>
          <p:nvPr/>
        </p:nvSpPr>
        <p:spPr>
          <a:xfrm>
            <a:off x="8539801" y="4678622"/>
            <a:ext cx="316112" cy="246221"/>
          </a:xfrm>
          <a:prstGeom prst="rect">
            <a:avLst/>
          </a:prstGeom>
          <a:noFill/>
        </p:spPr>
        <p:txBody>
          <a:bodyPr wrap="none" rtlCol="0">
            <a:spAutoFit/>
          </a:bodyPr>
          <a:lstStyle/>
          <a:p>
            <a:r>
              <a:rPr lang="es-CO" sz="1000" dirty="0" smtClean="0">
                <a:solidFill>
                  <a:schemeClr val="bg1">
                    <a:lumMod val="50000"/>
                  </a:schemeClr>
                </a:solidFill>
              </a:rPr>
              <a:t>37</a:t>
            </a:r>
            <a:endParaRPr lang="es-CO" sz="1000" dirty="0">
              <a:solidFill>
                <a:schemeClr val="bg1">
                  <a:lumMod val="50000"/>
                </a:schemeClr>
              </a:solidFill>
            </a:endParaRPr>
          </a:p>
        </p:txBody>
      </p:sp>
      <p:sp>
        <p:nvSpPr>
          <p:cNvPr id="54" name="53 Rectángulo redondeado">
            <a:hlinkClick r:id="rId8" action="ppaction://hlinksldjump"/>
          </p:cNvPr>
          <p:cNvSpPr/>
          <p:nvPr/>
        </p:nvSpPr>
        <p:spPr>
          <a:xfrm>
            <a:off x="35497" y="1693497"/>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Uso de medios e interacción</a:t>
            </a:r>
          </a:p>
        </p:txBody>
      </p:sp>
      <p:sp>
        <p:nvSpPr>
          <p:cNvPr id="72" name="71 Rectángulo redondeado">
            <a:hlinkClick r:id="rId9"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pic>
        <p:nvPicPr>
          <p:cNvPr id="45"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8" name="Picture 2"/>
          <p:cNvPicPr>
            <a:picLocks noChangeAspect="1" noChangeArrowheads="1"/>
          </p:cNvPicPr>
          <p:nvPr/>
        </p:nvPicPr>
        <p:blipFill rotWithShape="1">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b="29629"/>
          <a:stretch/>
        </p:blipFill>
        <p:spPr bwMode="auto">
          <a:xfrm>
            <a:off x="4499992" y="1129308"/>
            <a:ext cx="4104072" cy="526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 name="72 Rectángulo redondeado">
            <a:hlinkClick r:id="rId8" action="ppaction://hlinksldjump"/>
          </p:cNvPr>
          <p:cNvSpPr/>
          <p:nvPr/>
        </p:nvSpPr>
        <p:spPr>
          <a:xfrm>
            <a:off x="35497" y="2010657"/>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74" name="73 Rectángulo redondeado">
            <a:hlinkClick r:id="rId12" action="ppaction://hlinksldjump"/>
          </p:cNvPr>
          <p:cNvSpPr/>
          <p:nvPr/>
        </p:nvSpPr>
        <p:spPr>
          <a:xfrm>
            <a:off x="35497" y="2332482"/>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75" name="74 Rectángulo redondeado">
            <a:hlinkClick r:id="rId13" action="ppaction://hlinksldjump"/>
          </p:cNvPr>
          <p:cNvSpPr/>
          <p:nvPr/>
        </p:nvSpPr>
        <p:spPr>
          <a:xfrm>
            <a:off x="683568" y="2017912"/>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5</a:t>
            </a:r>
          </a:p>
        </p:txBody>
      </p:sp>
      <p:sp>
        <p:nvSpPr>
          <p:cNvPr id="76" name="75 Rectángulo redondeado">
            <a:hlinkClick r:id="rId14" action="ppaction://hlinksldjump"/>
          </p:cNvPr>
          <p:cNvSpPr/>
          <p:nvPr/>
        </p:nvSpPr>
        <p:spPr>
          <a:xfrm>
            <a:off x="35497" y="2683237"/>
            <a:ext cx="576064"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3 de 5</a:t>
            </a:r>
          </a:p>
        </p:txBody>
      </p:sp>
      <p:sp>
        <p:nvSpPr>
          <p:cNvPr id="77" name="76 Rectángulo redondeado">
            <a:hlinkClick r:id="rId15" action="ppaction://hlinksldjump"/>
          </p:cNvPr>
          <p:cNvSpPr/>
          <p:nvPr/>
        </p:nvSpPr>
        <p:spPr>
          <a:xfrm>
            <a:off x="683568" y="2369061"/>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5 de 5</a:t>
            </a:r>
          </a:p>
        </p:txBody>
      </p:sp>
      <p:sp>
        <p:nvSpPr>
          <p:cNvPr id="82" name="81 Rectángulo redondeado">
            <a:hlinkClick r:id="rId16" action="ppaction://hlinksldjump"/>
          </p:cNvPr>
          <p:cNvSpPr/>
          <p:nvPr/>
        </p:nvSpPr>
        <p:spPr>
          <a:xfrm>
            <a:off x="35497" y="301905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Conocimiento Urna de Cristal</a:t>
            </a:r>
            <a:endParaRPr lang="es-CO" sz="1000" b="1" dirty="0">
              <a:solidFill>
                <a:schemeClr val="accent5">
                  <a:lumMod val="75000"/>
                </a:schemeClr>
              </a:solidFill>
              <a:latin typeface="+mj-lt"/>
              <a:ea typeface="Verdana" pitchFamily="34" charset="0"/>
              <a:cs typeface="Verdana" pitchFamily="34" charset="0"/>
            </a:endParaRPr>
          </a:p>
        </p:txBody>
      </p:sp>
      <p:sp>
        <p:nvSpPr>
          <p:cNvPr id="83" name="82 Rectángulo redondeado">
            <a:hlinkClick r:id="rId17" action="ppaction://hlinksldjump"/>
          </p:cNvPr>
          <p:cNvSpPr/>
          <p:nvPr/>
        </p:nvSpPr>
        <p:spPr>
          <a:xfrm>
            <a:off x="35497" y="3372570"/>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84" name="83 Rectángulo redondeado">
            <a:hlinkClick r:id="rId18" action="ppaction://hlinksldjump"/>
          </p:cNvPr>
          <p:cNvSpPr/>
          <p:nvPr/>
        </p:nvSpPr>
        <p:spPr>
          <a:xfrm>
            <a:off x="35497" y="3726082"/>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85" name="84 Rectángulo redondeado">
            <a:hlinkClick r:id="rId19" action="ppaction://hlinksldjump"/>
          </p:cNvPr>
          <p:cNvSpPr/>
          <p:nvPr/>
        </p:nvSpPr>
        <p:spPr>
          <a:xfrm>
            <a:off x="35496" y="4071747"/>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86" name="85 Cheurón">
            <a:hlinkClick r:id="rId20"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7" name="86 Cheurón">
            <a:hlinkClick r:id="rId21"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89" name="Picture 2" descr="http://58533534ea9b6562bf3c-029f06cbf668e558ffb5306597309f00.r0.cf1.rackcdn.com/2012/10/Like.jpg"/>
          <p:cNvPicPr>
            <a:picLocks noChangeAspect="1" noChangeArrowheads="1"/>
          </p:cNvPicPr>
          <p:nvPr/>
        </p:nvPicPr>
        <p:blipFill>
          <a:blip r:embed="rId2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89 Cheurón">
            <a:hlinkClick r:id="rId23"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52" name="51 Cheurón">
            <a:hlinkClick r:id="rId24"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973565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14</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69" name="68 Rectángulo"/>
          <p:cNvSpPr/>
          <p:nvPr/>
        </p:nvSpPr>
        <p:spPr>
          <a:xfrm>
            <a:off x="2286000" y="745968"/>
            <a:ext cx="6858000" cy="246221"/>
          </a:xfrm>
          <a:prstGeom prst="rect">
            <a:avLst/>
          </a:prstGeom>
        </p:spPr>
        <p:txBody>
          <a:bodyPr wrap="square">
            <a:spAutoFit/>
          </a:bodyPr>
          <a:lstStyle/>
          <a:p>
            <a:r>
              <a:rPr lang="es-CO" sz="1000" b="1" dirty="0" smtClean="0">
                <a:solidFill>
                  <a:schemeClr val="bg1">
                    <a:lumMod val="50000"/>
                  </a:schemeClr>
                </a:solidFill>
              </a:rPr>
              <a:t>P2A.</a:t>
            </a:r>
            <a:r>
              <a:rPr lang="es-CO" sz="1000" dirty="0" smtClean="0">
                <a:solidFill>
                  <a:schemeClr val="bg1">
                    <a:lumMod val="50000"/>
                  </a:schemeClr>
                </a:solidFill>
              </a:rPr>
              <a:t> </a:t>
            </a:r>
            <a:r>
              <a:rPr lang="es-CO" sz="1000" dirty="0">
                <a:solidFill>
                  <a:schemeClr val="bg1">
                    <a:lumMod val="50000"/>
                  </a:schemeClr>
                </a:solidFill>
              </a:rPr>
              <a:t>Específicamente usted usa __________ (LEA LOS MEDIOS SEÑALADOS EN P1) para …</a:t>
            </a:r>
          </a:p>
        </p:txBody>
      </p:sp>
      <p:sp>
        <p:nvSpPr>
          <p:cNvPr id="66" name="65 Rectángulo"/>
          <p:cNvSpPr/>
          <p:nvPr/>
        </p:nvSpPr>
        <p:spPr>
          <a:xfrm>
            <a:off x="8582474" y="1878467"/>
            <a:ext cx="105019" cy="87445"/>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p>
        </p:txBody>
      </p:sp>
      <p:sp>
        <p:nvSpPr>
          <p:cNvPr id="67" name="66 Rectángulo"/>
          <p:cNvSpPr/>
          <p:nvPr/>
        </p:nvSpPr>
        <p:spPr>
          <a:xfrm>
            <a:off x="8585801" y="2017912"/>
            <a:ext cx="98365" cy="87445"/>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92" name="91 CuadroTexto"/>
          <p:cNvSpPr txBox="1"/>
          <p:nvPr/>
        </p:nvSpPr>
        <p:spPr>
          <a:xfrm>
            <a:off x="8510518" y="1494128"/>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32" name="31 Rectángulo redondeado">
            <a:hlinkClick r:id="rId4" action="ppaction://hlinksldjump"/>
          </p:cNvPr>
          <p:cNvSpPr/>
          <p:nvPr/>
        </p:nvSpPr>
        <p:spPr>
          <a:xfrm>
            <a:off x="35497" y="1693497"/>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Uso de medios e interacción</a:t>
            </a:r>
          </a:p>
        </p:txBody>
      </p:sp>
      <p:sp>
        <p:nvSpPr>
          <p:cNvPr id="43" name="42 Rectángulo redondeado">
            <a:hlinkClick r:id="rId5"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pic>
        <p:nvPicPr>
          <p:cNvPr id="4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2 Tabla"/>
          <p:cNvGraphicFramePr>
            <a:graphicFrameLocks noGrp="1"/>
          </p:cNvGraphicFramePr>
          <p:nvPr>
            <p:extLst>
              <p:ext uri="{D42A27DB-BD31-4B8C-83A1-F6EECF244321}">
                <p14:modId xmlns:p14="http://schemas.microsoft.com/office/powerpoint/2010/main" val="3167019600"/>
              </p:ext>
            </p:extLst>
          </p:nvPr>
        </p:nvGraphicFramePr>
        <p:xfrm>
          <a:off x="2123727" y="1599304"/>
          <a:ext cx="6170766" cy="3346428"/>
        </p:xfrm>
        <a:graphic>
          <a:graphicData uri="http://schemas.openxmlformats.org/drawingml/2006/table">
            <a:tbl>
              <a:tblPr/>
              <a:tblGrid>
                <a:gridCol w="755886"/>
                <a:gridCol w="256600"/>
                <a:gridCol w="1031656"/>
                <a:gridCol w="1031656"/>
                <a:gridCol w="1031656"/>
                <a:gridCol w="1031656"/>
                <a:gridCol w="1031656"/>
              </a:tblGrid>
              <a:tr h="252879">
                <a:tc>
                  <a:txBody>
                    <a:bodyPr/>
                    <a:lstStyle/>
                    <a:p>
                      <a:pPr algn="l" fontAlgn="ctr"/>
                      <a:endParaRPr lang="es-CO" sz="800" b="0" i="0" u="none" strike="noStrike" dirty="0">
                        <a:solidFill>
                          <a:srgbClr val="1F497D"/>
                        </a:solidFill>
                        <a:effectLst/>
                        <a:latin typeface="Calibri"/>
                      </a:endParaRPr>
                    </a:p>
                  </a:txBody>
                  <a:tcPr marL="8005" marR="8005" marT="8005" marB="0" anchor="ctr">
                    <a:lnL>
                      <a:noFill/>
                    </a:lnL>
                    <a:lnR>
                      <a:noFill/>
                    </a:lnR>
                    <a:lnT>
                      <a:noFill/>
                    </a:lnT>
                    <a:lnB>
                      <a:noFill/>
                    </a:lnB>
                  </a:tcPr>
                </a:tc>
                <a:tc>
                  <a:txBody>
                    <a:bodyPr/>
                    <a:lstStyle/>
                    <a:p>
                      <a:pPr algn="ctr" fontAlgn="ctr"/>
                      <a:endParaRPr lang="es-CO" sz="800" b="0" i="0" u="none" strike="noStrike">
                        <a:solidFill>
                          <a:srgbClr val="1F497D"/>
                        </a:solidFill>
                        <a:effectLst/>
                        <a:latin typeface="Calibri"/>
                      </a:endParaRPr>
                    </a:p>
                  </a:txBody>
                  <a:tcPr marL="8005" marR="8005" marT="8005" marB="0" anchor="ctr">
                    <a:lnL>
                      <a:noFill/>
                    </a:lnL>
                    <a:lnR>
                      <a:noFill/>
                    </a:lnR>
                    <a:lnT>
                      <a:noFill/>
                    </a:lnT>
                    <a:lnB>
                      <a:noFill/>
                    </a:lnB>
                  </a:tcPr>
                </a:tc>
                <a:tc>
                  <a:txBody>
                    <a:bodyPr/>
                    <a:lstStyle/>
                    <a:p>
                      <a:pPr algn="ctr" fontAlgn="ctr"/>
                      <a:r>
                        <a:rPr lang="es-CO" sz="800" b="1" i="0" u="none" strike="noStrike">
                          <a:solidFill>
                            <a:srgbClr val="FFFFFF"/>
                          </a:solidFill>
                          <a:effectLst/>
                          <a:latin typeface="Calibri"/>
                        </a:rPr>
                        <a:t>Informar</a:t>
                      </a:r>
                    </a:p>
                  </a:txBody>
                  <a:tcPr marL="8005" marR="8005" marT="8005" marB="0" anchor="ctr">
                    <a:lnL>
                      <a:noFill/>
                    </a:lnL>
                    <a:lnR>
                      <a:noFill/>
                    </a:lnR>
                    <a:lnT>
                      <a:noFill/>
                    </a:lnT>
                    <a:lnB>
                      <a:noFill/>
                    </a:lnB>
                    <a:solidFill>
                      <a:srgbClr val="1F497D"/>
                    </a:solidFill>
                  </a:tcPr>
                </a:tc>
                <a:tc>
                  <a:txBody>
                    <a:bodyPr/>
                    <a:lstStyle/>
                    <a:p>
                      <a:pPr algn="ctr" fontAlgn="ctr"/>
                      <a:r>
                        <a:rPr lang="es-CO" sz="800" b="1" i="0" u="none" strike="noStrike">
                          <a:solidFill>
                            <a:srgbClr val="FFFFFF"/>
                          </a:solidFill>
                          <a:effectLst/>
                          <a:latin typeface="Calibri"/>
                        </a:rPr>
                        <a:t>Interactuar</a:t>
                      </a:r>
                    </a:p>
                  </a:txBody>
                  <a:tcPr marL="8005" marR="8005" marT="8005" marB="0" anchor="ctr">
                    <a:lnL>
                      <a:noFill/>
                    </a:lnL>
                    <a:lnR>
                      <a:noFill/>
                    </a:lnR>
                    <a:lnT>
                      <a:noFill/>
                    </a:lnT>
                    <a:lnB>
                      <a:noFill/>
                    </a:lnB>
                    <a:solidFill>
                      <a:srgbClr val="1F497D"/>
                    </a:solidFill>
                  </a:tcPr>
                </a:tc>
                <a:tc>
                  <a:txBody>
                    <a:bodyPr/>
                    <a:lstStyle/>
                    <a:p>
                      <a:pPr algn="ctr" fontAlgn="ctr"/>
                      <a:r>
                        <a:rPr lang="es-CO" sz="800" b="1" i="0" u="none" strike="noStrike">
                          <a:solidFill>
                            <a:srgbClr val="FFFFFF"/>
                          </a:solidFill>
                          <a:effectLst/>
                          <a:latin typeface="Calibri"/>
                        </a:rPr>
                        <a:t>Hacer rendición de cuentas</a:t>
                      </a:r>
                    </a:p>
                  </a:txBody>
                  <a:tcPr marL="8005" marR="8005" marT="8005" marB="0" anchor="ctr">
                    <a:lnL>
                      <a:noFill/>
                    </a:lnL>
                    <a:lnR>
                      <a:noFill/>
                    </a:lnR>
                    <a:lnT>
                      <a:noFill/>
                    </a:lnT>
                    <a:lnB>
                      <a:noFill/>
                    </a:lnB>
                    <a:solidFill>
                      <a:srgbClr val="1F497D"/>
                    </a:solidFill>
                  </a:tcPr>
                </a:tc>
                <a:tc>
                  <a:txBody>
                    <a:bodyPr/>
                    <a:lstStyle/>
                    <a:p>
                      <a:pPr algn="ctr" fontAlgn="ctr"/>
                      <a:r>
                        <a:rPr lang="es-CO" sz="800" b="1" i="0" u="none" strike="noStrike" dirty="0">
                          <a:solidFill>
                            <a:srgbClr val="FFFFFF"/>
                          </a:solidFill>
                          <a:effectLst/>
                          <a:latin typeface="Calibri"/>
                        </a:rPr>
                        <a:t>Promover la participación</a:t>
                      </a:r>
                    </a:p>
                  </a:txBody>
                  <a:tcPr marL="8005" marR="8005" marT="8005" marB="0" anchor="ctr">
                    <a:lnL>
                      <a:noFill/>
                    </a:lnL>
                    <a:lnR>
                      <a:noFill/>
                    </a:lnR>
                    <a:lnT>
                      <a:noFill/>
                    </a:lnT>
                    <a:lnB>
                      <a:noFill/>
                    </a:lnB>
                    <a:solidFill>
                      <a:srgbClr val="1F497D"/>
                    </a:solidFill>
                  </a:tcPr>
                </a:tc>
                <a:tc>
                  <a:txBody>
                    <a:bodyPr/>
                    <a:lstStyle/>
                    <a:p>
                      <a:pPr algn="ctr" fontAlgn="ctr"/>
                      <a:r>
                        <a:rPr lang="es-CO" sz="800" b="1" i="0" u="none" strike="noStrike">
                          <a:solidFill>
                            <a:srgbClr val="FFFFFF"/>
                          </a:solidFill>
                          <a:effectLst/>
                          <a:latin typeface="Calibri"/>
                        </a:rPr>
                        <a:t>Cumplir con Obligaciones legales</a:t>
                      </a:r>
                    </a:p>
                  </a:txBody>
                  <a:tcPr marL="8005" marR="8005" marT="8005" marB="0" anchor="ctr">
                    <a:lnL>
                      <a:noFill/>
                    </a:lnL>
                    <a:lnR>
                      <a:noFill/>
                    </a:lnR>
                    <a:lnT>
                      <a:noFill/>
                    </a:lnT>
                    <a:lnB>
                      <a:noFill/>
                    </a:lnB>
                    <a:solidFill>
                      <a:srgbClr val="1F497D"/>
                    </a:solidFill>
                  </a:tcPr>
                </a:tc>
              </a:tr>
              <a:tr h="136271">
                <a:tc rowSpan="2">
                  <a:txBody>
                    <a:bodyPr/>
                    <a:lstStyle/>
                    <a:p>
                      <a:pPr algn="ctr" fontAlgn="ctr"/>
                      <a:r>
                        <a:rPr lang="es-CO" sz="800" b="0" i="0" u="none" strike="noStrike" dirty="0">
                          <a:solidFill>
                            <a:srgbClr val="1F497D"/>
                          </a:solidFill>
                          <a:effectLst/>
                          <a:latin typeface="Calibri"/>
                        </a:rPr>
                        <a:t>Internet</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2013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70,7%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67,1%</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29,3%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43,9%</a:t>
                      </a:r>
                    </a:p>
                  </a:txBody>
                  <a:tcPr marL="8005" marR="8005" marT="800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42,7%</a:t>
                      </a:r>
                    </a:p>
                  </a:txBody>
                  <a:tcPr marL="8005" marR="8005" marT="8005" marB="0" anchor="ctr">
                    <a:lnL>
                      <a:noFill/>
                    </a:lnL>
                    <a:lnR>
                      <a:noFill/>
                    </a:lnR>
                    <a:lnT>
                      <a:noFill/>
                    </a:lnT>
                    <a:lnB>
                      <a:noFill/>
                    </a:lnB>
                  </a:tcPr>
                </a:tc>
              </a:tr>
              <a:tr h="136271">
                <a:tc vMerge="1">
                  <a:txBody>
                    <a:bodyPr/>
                    <a:lstStyle/>
                    <a:p>
                      <a:endParaRPr lang="es-CO"/>
                    </a:p>
                  </a:txBody>
                  <a:tcPr/>
                </a:tc>
                <a:tc>
                  <a:txBody>
                    <a:bodyPr/>
                    <a:lstStyle/>
                    <a:p>
                      <a:pPr algn="ctr" fontAlgn="ctr"/>
                      <a:r>
                        <a:rPr lang="es-CO" sz="800" b="0" i="0" u="none" strike="noStrike">
                          <a:solidFill>
                            <a:srgbClr val="1F497D"/>
                          </a:solidFill>
                          <a:effectLst/>
                          <a:latin typeface="Calibri"/>
                        </a:rPr>
                        <a:t>2014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86,1%</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73,0%</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15,5%</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36,8%</a:t>
                      </a:r>
                    </a:p>
                  </a:txBody>
                  <a:tcPr marL="8005" marR="8005" marT="800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58,8%</a:t>
                      </a:r>
                    </a:p>
                  </a:txBody>
                  <a:tcPr marL="8005" marR="8005" marT="8005" marB="0" anchor="ctr">
                    <a:lnL>
                      <a:noFill/>
                    </a:lnL>
                    <a:lnR>
                      <a:noFill/>
                    </a:lnR>
                    <a:lnT>
                      <a:noFill/>
                    </a:lnT>
                    <a:lnB>
                      <a:noFill/>
                    </a:lnB>
                  </a:tcPr>
                </a:tc>
              </a:tr>
              <a:tr h="130459">
                <a:tc>
                  <a:txBody>
                    <a:bodyPr/>
                    <a:lstStyle/>
                    <a:p>
                      <a:pPr algn="l" fontAlgn="ctr"/>
                      <a:endParaRPr lang="es-CO" sz="800" b="0" i="0" u="none" strike="noStrike" dirty="0">
                        <a:solidFill>
                          <a:srgbClr val="1F497D"/>
                        </a:solidFill>
                        <a:effectLst/>
                        <a:latin typeface="Calibri"/>
                      </a:endParaRP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r>
              <a:tr h="136271">
                <a:tc rowSpan="2">
                  <a:txBody>
                    <a:bodyPr/>
                    <a:lstStyle/>
                    <a:p>
                      <a:pPr algn="ctr" fontAlgn="ctr"/>
                      <a:r>
                        <a:rPr lang="es-CO" sz="800" b="0" i="0" u="none" strike="noStrike">
                          <a:solidFill>
                            <a:srgbClr val="1F497D"/>
                          </a:solidFill>
                          <a:effectLst/>
                          <a:latin typeface="Calibri"/>
                        </a:rPr>
                        <a:t>Prensa / periódicos</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2013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91,3%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23,9%</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19,6%</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19,6%</a:t>
                      </a:r>
                    </a:p>
                  </a:txBody>
                  <a:tcPr marL="8005" marR="8005" marT="8005" marB="0" anchor="ctr">
                    <a:lnL>
                      <a:noFill/>
                    </a:lnL>
                    <a:lnR>
                      <a:noFill/>
                    </a:lnR>
                    <a:lnT>
                      <a:noFill/>
                    </a:lnT>
                    <a:lnB>
                      <a:noFill/>
                    </a:lnB>
                  </a:tcPr>
                </a:tc>
              </a:tr>
              <a:tr h="136271">
                <a:tc vMerge="1">
                  <a:txBody>
                    <a:bodyPr/>
                    <a:lstStyle/>
                    <a:p>
                      <a:endParaRPr lang="es-CO"/>
                    </a:p>
                  </a:txBody>
                  <a:tcPr/>
                </a:tc>
                <a:tc>
                  <a:txBody>
                    <a:bodyPr/>
                    <a:lstStyle/>
                    <a:p>
                      <a:pPr algn="ctr" fontAlgn="ctr"/>
                      <a:r>
                        <a:rPr lang="es-CO" sz="800" b="0" i="0" u="none" strike="noStrike">
                          <a:solidFill>
                            <a:srgbClr val="1F497D"/>
                          </a:solidFill>
                          <a:effectLst/>
                          <a:latin typeface="Calibri"/>
                        </a:rPr>
                        <a:t>2014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86,3%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28,8%</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10,0%</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21,3%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25,0%</a:t>
                      </a:r>
                    </a:p>
                  </a:txBody>
                  <a:tcPr marL="8005" marR="8005" marT="8005" marB="0" anchor="ctr">
                    <a:lnL>
                      <a:noFill/>
                    </a:lnL>
                    <a:lnR>
                      <a:noFill/>
                    </a:lnR>
                    <a:lnT>
                      <a:noFill/>
                    </a:lnT>
                    <a:lnB>
                      <a:noFill/>
                    </a:lnB>
                  </a:tcPr>
                </a:tc>
              </a:tr>
              <a:tr h="130459">
                <a:tc>
                  <a:txBody>
                    <a:bodyPr/>
                    <a:lstStyle/>
                    <a:p>
                      <a:pPr algn="l" fontAlgn="ctr"/>
                      <a:endParaRPr lang="es-CO" sz="800" b="0" i="0" u="none" strike="noStrike">
                        <a:solidFill>
                          <a:srgbClr val="1F497D"/>
                        </a:solidFill>
                        <a:effectLst/>
                        <a:latin typeface="Calibri"/>
                      </a:endParaRP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dirty="0">
                          <a:solidFill>
                            <a:srgbClr val="1F497D"/>
                          </a:solidFill>
                          <a:effectLst/>
                          <a:latin typeface="Calibri"/>
                        </a:rPr>
                        <a:t> </a:t>
                      </a:r>
                    </a:p>
                  </a:txBody>
                  <a:tcPr marL="8005" marR="8005" marT="8005" marB="0" anchor="ctr">
                    <a:lnL>
                      <a:noFill/>
                    </a:lnL>
                    <a:lnR>
                      <a:noFill/>
                    </a:lnR>
                    <a:lnT>
                      <a:noFill/>
                    </a:lnT>
                    <a:lnB>
                      <a:noFill/>
                    </a:lnB>
                    <a:solidFill>
                      <a:srgbClr val="BFBFBF"/>
                    </a:solidFill>
                  </a:tcPr>
                </a:tc>
              </a:tr>
              <a:tr h="136271">
                <a:tc rowSpan="2">
                  <a:txBody>
                    <a:bodyPr/>
                    <a:lstStyle/>
                    <a:p>
                      <a:pPr algn="ctr" fontAlgn="ctr"/>
                      <a:r>
                        <a:rPr lang="es-CO" sz="800" b="0" i="0" u="none" strike="noStrike" dirty="0">
                          <a:solidFill>
                            <a:srgbClr val="1F497D"/>
                          </a:solidFill>
                          <a:effectLst/>
                          <a:latin typeface="Calibri"/>
                        </a:rPr>
                        <a:t>Radio</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2013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88,9%</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26,7%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24,4%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31,1%</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13,3%</a:t>
                      </a:r>
                    </a:p>
                  </a:txBody>
                  <a:tcPr marL="8005" marR="8005" marT="8005" marB="0" anchor="ctr">
                    <a:lnL>
                      <a:noFill/>
                    </a:lnL>
                    <a:lnR>
                      <a:noFill/>
                    </a:lnR>
                    <a:lnT>
                      <a:noFill/>
                    </a:lnT>
                    <a:lnB>
                      <a:noFill/>
                    </a:lnB>
                  </a:tcPr>
                </a:tc>
              </a:tr>
              <a:tr h="136271">
                <a:tc vMerge="1">
                  <a:txBody>
                    <a:bodyPr/>
                    <a:lstStyle/>
                    <a:p>
                      <a:endParaRPr lang="es-CO"/>
                    </a:p>
                  </a:txBody>
                  <a:tcPr/>
                </a:tc>
                <a:tc>
                  <a:txBody>
                    <a:bodyPr/>
                    <a:lstStyle/>
                    <a:p>
                      <a:pPr algn="ctr" fontAlgn="ctr"/>
                      <a:r>
                        <a:rPr lang="es-CO" sz="800" b="0" i="0" u="none" strike="noStrike">
                          <a:solidFill>
                            <a:srgbClr val="1F497D"/>
                          </a:solidFill>
                          <a:effectLst/>
                          <a:latin typeface="Calibri"/>
                        </a:rPr>
                        <a:t>2014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93,7%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31,7%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12,7%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34,9%</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14,3%</a:t>
                      </a:r>
                    </a:p>
                  </a:txBody>
                  <a:tcPr marL="8005" marR="8005" marT="8005" marB="0" anchor="ctr">
                    <a:lnL>
                      <a:noFill/>
                    </a:lnL>
                    <a:lnR>
                      <a:noFill/>
                    </a:lnR>
                    <a:lnT>
                      <a:noFill/>
                    </a:lnT>
                    <a:lnB>
                      <a:noFill/>
                    </a:lnB>
                  </a:tcPr>
                </a:tc>
              </a:tr>
              <a:tr h="130459">
                <a:tc>
                  <a:txBody>
                    <a:bodyPr/>
                    <a:lstStyle/>
                    <a:p>
                      <a:pPr algn="l" fontAlgn="ctr"/>
                      <a:endParaRPr lang="es-CO" sz="800" b="0" i="0" u="none" strike="noStrike" dirty="0">
                        <a:solidFill>
                          <a:srgbClr val="1F497D"/>
                        </a:solidFill>
                        <a:effectLst/>
                        <a:latin typeface="Calibri"/>
                      </a:endParaRP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r>
              <a:tr h="136271">
                <a:tc rowSpan="2">
                  <a:txBody>
                    <a:bodyPr/>
                    <a:lstStyle/>
                    <a:p>
                      <a:pPr algn="ctr" fontAlgn="ctr"/>
                      <a:r>
                        <a:rPr lang="es-CO" sz="800" b="0" i="0" u="none" strike="noStrike" dirty="0">
                          <a:solidFill>
                            <a:srgbClr val="1F497D"/>
                          </a:solidFill>
                          <a:effectLst/>
                          <a:latin typeface="Calibri"/>
                        </a:rPr>
                        <a:t>Revistas</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2013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100,0%</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7,1%</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10,7%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17,9%</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7,1%</a:t>
                      </a:r>
                    </a:p>
                  </a:txBody>
                  <a:tcPr marL="8005" marR="8005" marT="8005" marB="0" anchor="ctr">
                    <a:lnL>
                      <a:noFill/>
                    </a:lnL>
                    <a:lnR>
                      <a:noFill/>
                    </a:lnR>
                    <a:lnT>
                      <a:noFill/>
                    </a:lnT>
                    <a:lnB>
                      <a:noFill/>
                    </a:lnB>
                  </a:tcPr>
                </a:tc>
              </a:tr>
              <a:tr h="136271">
                <a:tc vMerge="1">
                  <a:txBody>
                    <a:bodyPr/>
                    <a:lstStyle/>
                    <a:p>
                      <a:endParaRPr lang="es-CO"/>
                    </a:p>
                  </a:txBody>
                  <a:tcPr/>
                </a:tc>
                <a:tc>
                  <a:txBody>
                    <a:bodyPr/>
                    <a:lstStyle/>
                    <a:p>
                      <a:pPr algn="ctr" fontAlgn="ctr"/>
                      <a:r>
                        <a:rPr lang="es-CO" sz="800" b="0" i="0" u="none" strike="noStrike">
                          <a:solidFill>
                            <a:srgbClr val="1F497D"/>
                          </a:solidFill>
                          <a:effectLst/>
                          <a:latin typeface="Calibri"/>
                        </a:rPr>
                        <a:t>2014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88,9%</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38,9%</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25,0%</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19,4%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16,7%</a:t>
                      </a:r>
                    </a:p>
                  </a:txBody>
                  <a:tcPr marL="8005" marR="8005" marT="8005" marB="0" anchor="ctr">
                    <a:lnL>
                      <a:noFill/>
                    </a:lnL>
                    <a:lnR>
                      <a:noFill/>
                    </a:lnR>
                    <a:lnT>
                      <a:noFill/>
                    </a:lnT>
                    <a:lnB>
                      <a:noFill/>
                    </a:lnB>
                  </a:tcPr>
                </a:tc>
              </a:tr>
              <a:tr h="130459">
                <a:tc>
                  <a:txBody>
                    <a:bodyPr/>
                    <a:lstStyle/>
                    <a:p>
                      <a:pPr algn="l" fontAlgn="ctr"/>
                      <a:endParaRPr lang="es-CO" sz="800" b="0" i="0" u="none" strike="noStrike">
                        <a:solidFill>
                          <a:srgbClr val="1F497D"/>
                        </a:solidFill>
                        <a:effectLst/>
                        <a:latin typeface="Calibri"/>
                      </a:endParaRP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r>
              <a:tr h="136271">
                <a:tc rowSpan="2">
                  <a:txBody>
                    <a:bodyPr/>
                    <a:lstStyle/>
                    <a:p>
                      <a:pPr algn="ctr" fontAlgn="ctr"/>
                      <a:r>
                        <a:rPr lang="es-CO" sz="800" b="0" i="0" u="none" strike="noStrike" dirty="0">
                          <a:solidFill>
                            <a:srgbClr val="1F497D"/>
                          </a:solidFill>
                          <a:effectLst/>
                          <a:latin typeface="Calibri"/>
                        </a:rPr>
                        <a:t>Teléfono Celular</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2013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66,7%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68,9%</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4,4%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33,3%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15,6%</a:t>
                      </a:r>
                    </a:p>
                  </a:txBody>
                  <a:tcPr marL="8005" marR="8005" marT="8005" marB="0" anchor="ctr">
                    <a:lnL>
                      <a:noFill/>
                    </a:lnL>
                    <a:lnR>
                      <a:noFill/>
                    </a:lnR>
                    <a:lnT>
                      <a:noFill/>
                    </a:lnT>
                    <a:lnB>
                      <a:noFill/>
                    </a:lnB>
                  </a:tcPr>
                </a:tc>
              </a:tr>
              <a:tr h="136271">
                <a:tc vMerge="1">
                  <a:txBody>
                    <a:bodyPr/>
                    <a:lstStyle/>
                    <a:p>
                      <a:endParaRPr lang="es-CO"/>
                    </a:p>
                  </a:txBody>
                  <a:tcPr/>
                </a:tc>
                <a:tc>
                  <a:txBody>
                    <a:bodyPr/>
                    <a:lstStyle/>
                    <a:p>
                      <a:pPr algn="ctr" fontAlgn="ctr"/>
                      <a:r>
                        <a:rPr lang="es-CO" sz="800" b="0" i="0" u="none" strike="noStrike">
                          <a:solidFill>
                            <a:srgbClr val="1F497D"/>
                          </a:solidFill>
                          <a:effectLst/>
                          <a:latin typeface="Calibri"/>
                        </a:rPr>
                        <a:t>2014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82,3%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79,8%</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6,6%</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26,8%</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39,9%</a:t>
                      </a:r>
                    </a:p>
                  </a:txBody>
                  <a:tcPr marL="8005" marR="8005" marT="8005" marB="0" anchor="ctr">
                    <a:lnL>
                      <a:noFill/>
                    </a:lnL>
                    <a:lnR>
                      <a:noFill/>
                    </a:lnR>
                    <a:lnT>
                      <a:noFill/>
                    </a:lnT>
                    <a:lnB>
                      <a:noFill/>
                    </a:lnB>
                  </a:tcPr>
                </a:tc>
              </a:tr>
              <a:tr h="130459">
                <a:tc>
                  <a:txBody>
                    <a:bodyPr/>
                    <a:lstStyle/>
                    <a:p>
                      <a:pPr algn="l" fontAlgn="ctr"/>
                      <a:endParaRPr lang="es-CO" sz="800" b="0" i="0" u="none" strike="noStrike">
                        <a:solidFill>
                          <a:srgbClr val="1F497D"/>
                        </a:solidFill>
                        <a:effectLst/>
                        <a:latin typeface="Calibri"/>
                      </a:endParaRP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r>
              <a:tr h="136271">
                <a:tc rowSpan="2">
                  <a:txBody>
                    <a:bodyPr/>
                    <a:lstStyle/>
                    <a:p>
                      <a:pPr algn="ctr" fontAlgn="ctr"/>
                      <a:r>
                        <a:rPr lang="es-CO" sz="800" b="0" i="0" u="none" strike="noStrike" dirty="0">
                          <a:solidFill>
                            <a:srgbClr val="1F497D"/>
                          </a:solidFill>
                          <a:effectLst/>
                          <a:latin typeface="Calibri"/>
                        </a:rPr>
                        <a:t>Teléfono Fijo</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2013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57,8%</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64,4%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8,9%</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26,7%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28,9%</a:t>
                      </a:r>
                    </a:p>
                  </a:txBody>
                  <a:tcPr marL="8005" marR="8005" marT="8005" marB="0" anchor="ctr">
                    <a:lnL>
                      <a:noFill/>
                    </a:lnL>
                    <a:lnR>
                      <a:noFill/>
                    </a:lnR>
                    <a:lnT>
                      <a:noFill/>
                    </a:lnT>
                    <a:lnB>
                      <a:noFill/>
                    </a:lnB>
                  </a:tcPr>
                </a:tc>
              </a:tr>
              <a:tr h="136271">
                <a:tc vMerge="1">
                  <a:txBody>
                    <a:bodyPr/>
                    <a:lstStyle/>
                    <a:p>
                      <a:endParaRPr lang="es-CO"/>
                    </a:p>
                  </a:txBody>
                  <a:tcPr/>
                </a:tc>
                <a:tc>
                  <a:txBody>
                    <a:bodyPr/>
                    <a:lstStyle/>
                    <a:p>
                      <a:pPr algn="ctr" fontAlgn="ctr"/>
                      <a:r>
                        <a:rPr lang="es-CO" sz="800" b="0" i="0" u="none" strike="noStrike">
                          <a:solidFill>
                            <a:srgbClr val="1F497D"/>
                          </a:solidFill>
                          <a:effectLst/>
                          <a:latin typeface="Calibri"/>
                        </a:rPr>
                        <a:t>2014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88,6%</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76,7%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4,1%</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25,4%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46,1%</a:t>
                      </a:r>
                    </a:p>
                  </a:txBody>
                  <a:tcPr marL="8005" marR="8005" marT="8005" marB="0" anchor="ctr">
                    <a:lnL>
                      <a:noFill/>
                    </a:lnL>
                    <a:lnR>
                      <a:noFill/>
                    </a:lnR>
                    <a:lnT>
                      <a:noFill/>
                    </a:lnT>
                    <a:lnB>
                      <a:noFill/>
                    </a:lnB>
                  </a:tcPr>
                </a:tc>
              </a:tr>
              <a:tr h="130459">
                <a:tc>
                  <a:txBody>
                    <a:bodyPr/>
                    <a:lstStyle/>
                    <a:p>
                      <a:pPr algn="l" fontAlgn="ctr"/>
                      <a:endParaRPr lang="es-CO" sz="800" b="0" i="0" u="none" strike="noStrike" dirty="0">
                        <a:solidFill>
                          <a:srgbClr val="1F497D"/>
                        </a:solidFill>
                        <a:effectLst/>
                        <a:latin typeface="Calibri"/>
                      </a:endParaRP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r>
              <a:tr h="136271">
                <a:tc rowSpan="2">
                  <a:txBody>
                    <a:bodyPr/>
                    <a:lstStyle/>
                    <a:p>
                      <a:pPr algn="ctr" fontAlgn="ctr"/>
                      <a:r>
                        <a:rPr lang="es-CO" sz="800" b="0" i="0" u="none" strike="noStrike" dirty="0">
                          <a:solidFill>
                            <a:srgbClr val="1F497D"/>
                          </a:solidFill>
                          <a:effectLst/>
                          <a:latin typeface="Calibri"/>
                        </a:rPr>
                        <a:t>Televisión Nacional</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2013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82,5%</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20,0%</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27,5%</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35,0%</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17,5%</a:t>
                      </a:r>
                    </a:p>
                  </a:txBody>
                  <a:tcPr marL="8005" marR="8005" marT="8005" marB="0" anchor="ctr">
                    <a:lnL>
                      <a:noFill/>
                    </a:lnL>
                    <a:lnR>
                      <a:noFill/>
                    </a:lnR>
                    <a:lnT>
                      <a:noFill/>
                    </a:lnT>
                    <a:lnB>
                      <a:noFill/>
                    </a:lnB>
                  </a:tcPr>
                </a:tc>
              </a:tr>
              <a:tr h="136271">
                <a:tc vMerge="1">
                  <a:txBody>
                    <a:bodyPr/>
                    <a:lstStyle/>
                    <a:p>
                      <a:endParaRPr lang="es-CO"/>
                    </a:p>
                  </a:txBody>
                  <a:tcPr/>
                </a:tc>
                <a:tc>
                  <a:txBody>
                    <a:bodyPr/>
                    <a:lstStyle/>
                    <a:p>
                      <a:pPr algn="ctr" fontAlgn="ctr"/>
                      <a:r>
                        <a:rPr lang="es-CO" sz="800" b="0" i="0" u="none" strike="noStrike">
                          <a:solidFill>
                            <a:srgbClr val="1F497D"/>
                          </a:solidFill>
                          <a:effectLst/>
                          <a:latin typeface="Calibri"/>
                        </a:rPr>
                        <a:t>2014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84,4%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33,3%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15,6%</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24,4%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24,4%</a:t>
                      </a:r>
                    </a:p>
                  </a:txBody>
                  <a:tcPr marL="8005" marR="8005" marT="8005" marB="0" anchor="ctr">
                    <a:lnL>
                      <a:noFill/>
                    </a:lnL>
                    <a:lnR>
                      <a:noFill/>
                    </a:lnR>
                    <a:lnT>
                      <a:noFill/>
                    </a:lnT>
                    <a:lnB>
                      <a:noFill/>
                    </a:lnB>
                  </a:tcPr>
                </a:tc>
              </a:tr>
              <a:tr h="130459">
                <a:tc>
                  <a:txBody>
                    <a:bodyPr/>
                    <a:lstStyle/>
                    <a:p>
                      <a:pPr algn="l" fontAlgn="ctr"/>
                      <a:endParaRPr lang="es-CO" sz="800" b="0" i="0" u="none" strike="noStrike" dirty="0">
                        <a:solidFill>
                          <a:srgbClr val="1F497D"/>
                        </a:solidFill>
                        <a:effectLst/>
                        <a:latin typeface="Calibri"/>
                      </a:endParaRP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c>
                  <a:txBody>
                    <a:bodyPr/>
                    <a:lstStyle/>
                    <a:p>
                      <a:pPr algn="ctr" fontAlgn="ctr"/>
                      <a:r>
                        <a:rPr lang="es-CO" sz="800" b="0" i="0" u="none" strike="noStrike">
                          <a:solidFill>
                            <a:srgbClr val="1F497D"/>
                          </a:solidFill>
                          <a:effectLst/>
                          <a:latin typeface="Calibri"/>
                        </a:rPr>
                        <a:t> </a:t>
                      </a:r>
                    </a:p>
                  </a:txBody>
                  <a:tcPr marL="8005" marR="8005" marT="8005" marB="0" anchor="ctr">
                    <a:lnL>
                      <a:noFill/>
                    </a:lnL>
                    <a:lnR>
                      <a:noFill/>
                    </a:lnR>
                    <a:lnT>
                      <a:noFill/>
                    </a:lnT>
                    <a:lnB>
                      <a:noFill/>
                    </a:lnB>
                    <a:solidFill>
                      <a:srgbClr val="BFBFBF"/>
                    </a:solidFill>
                  </a:tcPr>
                </a:tc>
              </a:tr>
              <a:tr h="136271">
                <a:tc rowSpan="2">
                  <a:txBody>
                    <a:bodyPr/>
                    <a:lstStyle/>
                    <a:p>
                      <a:pPr algn="ctr" fontAlgn="ctr"/>
                      <a:r>
                        <a:rPr lang="es-CO" sz="800" b="0" i="0" u="none" strike="noStrike" dirty="0">
                          <a:solidFill>
                            <a:srgbClr val="1F497D"/>
                          </a:solidFill>
                          <a:effectLst/>
                          <a:latin typeface="Calibri"/>
                        </a:rPr>
                        <a:t>Televisión por cable</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2013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86,7%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6,7%</a:t>
                      </a:r>
                    </a:p>
                  </a:txBody>
                  <a:tcPr marL="8005" marR="8005" marT="800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26,7%</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13,3%</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20,0%</a:t>
                      </a:r>
                    </a:p>
                  </a:txBody>
                  <a:tcPr marL="8005" marR="8005" marT="8005" marB="0" anchor="ctr">
                    <a:lnL>
                      <a:noFill/>
                    </a:lnL>
                    <a:lnR>
                      <a:noFill/>
                    </a:lnR>
                    <a:lnT>
                      <a:noFill/>
                    </a:lnT>
                    <a:lnB>
                      <a:noFill/>
                    </a:lnB>
                  </a:tcPr>
                </a:tc>
              </a:tr>
              <a:tr h="136271">
                <a:tc vMerge="1">
                  <a:txBody>
                    <a:bodyPr/>
                    <a:lstStyle/>
                    <a:p>
                      <a:endParaRPr lang="es-CO"/>
                    </a:p>
                  </a:txBody>
                  <a:tcPr/>
                </a:tc>
                <a:tc>
                  <a:txBody>
                    <a:bodyPr/>
                    <a:lstStyle/>
                    <a:p>
                      <a:pPr algn="ctr" fontAlgn="ctr"/>
                      <a:r>
                        <a:rPr lang="es-CO" sz="800" b="0" i="0" u="none" strike="noStrike">
                          <a:solidFill>
                            <a:srgbClr val="1F497D"/>
                          </a:solidFill>
                          <a:effectLst/>
                          <a:latin typeface="Calibri"/>
                        </a:rPr>
                        <a:t>2014</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86,5%</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56,8%</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13,5%</a:t>
                      </a:r>
                    </a:p>
                  </a:txBody>
                  <a:tcPr marL="8005" marR="8005" marT="800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18,9%</a:t>
                      </a:r>
                    </a:p>
                  </a:txBody>
                  <a:tcPr marL="8005" marR="8005" marT="800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16,2%</a:t>
                      </a:r>
                    </a:p>
                  </a:txBody>
                  <a:tcPr marL="8005" marR="8005" marT="8005" marB="0" anchor="ctr">
                    <a:lnL>
                      <a:noFill/>
                    </a:lnL>
                    <a:lnR>
                      <a:noFill/>
                    </a:lnR>
                    <a:lnT>
                      <a:noFill/>
                    </a:lnT>
                    <a:lnB>
                      <a:noFill/>
                    </a:lnB>
                  </a:tcPr>
                </a:tc>
              </a:tr>
            </a:tbl>
          </a:graphicData>
        </a:graphic>
      </p:graphicFrame>
      <p:sp>
        <p:nvSpPr>
          <p:cNvPr id="41" name="40 Rectángulo"/>
          <p:cNvSpPr/>
          <p:nvPr/>
        </p:nvSpPr>
        <p:spPr>
          <a:xfrm>
            <a:off x="3203847" y="1057300"/>
            <a:ext cx="2664297"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Uso a los diferentes medios</a:t>
            </a:r>
            <a:endParaRPr lang="es-CO" sz="1200" b="1" dirty="0">
              <a:solidFill>
                <a:schemeClr val="tx2">
                  <a:lumMod val="50000"/>
                </a:schemeClr>
              </a:solidFill>
              <a:latin typeface="+mj-lt"/>
              <a:ea typeface="Verdana" pitchFamily="34" charset="0"/>
              <a:cs typeface="Verdana" pitchFamily="34" charset="0"/>
            </a:endParaRPr>
          </a:p>
        </p:txBody>
      </p:sp>
      <p:sp>
        <p:nvSpPr>
          <p:cNvPr id="46" name="45 CuadroTexto"/>
          <p:cNvSpPr txBox="1"/>
          <p:nvPr/>
        </p:nvSpPr>
        <p:spPr>
          <a:xfrm>
            <a:off x="8683335" y="1813046"/>
            <a:ext cx="300082" cy="230832"/>
          </a:xfrm>
          <a:prstGeom prst="rect">
            <a:avLst/>
          </a:prstGeom>
          <a:noFill/>
        </p:spPr>
        <p:txBody>
          <a:bodyPr wrap="none" rtlCol="0">
            <a:spAutoFit/>
          </a:bodyPr>
          <a:lstStyle/>
          <a:p>
            <a:r>
              <a:rPr lang="es-CO" sz="900" dirty="0" smtClean="0">
                <a:solidFill>
                  <a:schemeClr val="bg1">
                    <a:lumMod val="50000"/>
                  </a:schemeClr>
                </a:solidFill>
              </a:rPr>
              <a:t>82</a:t>
            </a:r>
            <a:endParaRPr lang="es-CO" sz="900" dirty="0">
              <a:solidFill>
                <a:schemeClr val="bg1">
                  <a:lumMod val="50000"/>
                </a:schemeClr>
              </a:solidFill>
            </a:endParaRPr>
          </a:p>
        </p:txBody>
      </p:sp>
      <p:sp>
        <p:nvSpPr>
          <p:cNvPr id="47" name="46 CuadroTexto"/>
          <p:cNvSpPr txBox="1"/>
          <p:nvPr/>
        </p:nvSpPr>
        <p:spPr>
          <a:xfrm>
            <a:off x="8654481" y="1956851"/>
            <a:ext cx="357790" cy="230832"/>
          </a:xfrm>
          <a:prstGeom prst="rect">
            <a:avLst/>
          </a:prstGeom>
          <a:noFill/>
        </p:spPr>
        <p:txBody>
          <a:bodyPr wrap="none" rtlCol="0">
            <a:spAutoFit/>
          </a:bodyPr>
          <a:lstStyle/>
          <a:p>
            <a:r>
              <a:rPr lang="es-CO" sz="900" dirty="0" smtClean="0">
                <a:solidFill>
                  <a:schemeClr val="bg1">
                    <a:lumMod val="50000"/>
                  </a:schemeClr>
                </a:solidFill>
              </a:rPr>
              <a:t>296</a:t>
            </a:r>
            <a:endParaRPr lang="es-CO" sz="900" dirty="0">
              <a:solidFill>
                <a:schemeClr val="bg1">
                  <a:lumMod val="50000"/>
                </a:schemeClr>
              </a:solidFill>
            </a:endParaRPr>
          </a:p>
        </p:txBody>
      </p:sp>
      <p:sp>
        <p:nvSpPr>
          <p:cNvPr id="48" name="47 Rectángulo"/>
          <p:cNvSpPr/>
          <p:nvPr/>
        </p:nvSpPr>
        <p:spPr>
          <a:xfrm>
            <a:off x="8582474" y="2270885"/>
            <a:ext cx="105019" cy="87445"/>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p>
        </p:txBody>
      </p:sp>
      <p:sp>
        <p:nvSpPr>
          <p:cNvPr id="49" name="48 Rectángulo"/>
          <p:cNvSpPr/>
          <p:nvPr/>
        </p:nvSpPr>
        <p:spPr>
          <a:xfrm>
            <a:off x="8585801" y="2410330"/>
            <a:ext cx="98365" cy="87445"/>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50" name="49 CuadroTexto"/>
          <p:cNvSpPr txBox="1"/>
          <p:nvPr/>
        </p:nvSpPr>
        <p:spPr>
          <a:xfrm>
            <a:off x="8683335" y="2205464"/>
            <a:ext cx="300082" cy="230832"/>
          </a:xfrm>
          <a:prstGeom prst="rect">
            <a:avLst/>
          </a:prstGeom>
          <a:noFill/>
        </p:spPr>
        <p:txBody>
          <a:bodyPr wrap="none" rtlCol="0">
            <a:spAutoFit/>
          </a:bodyPr>
          <a:lstStyle/>
          <a:p>
            <a:r>
              <a:rPr lang="es-CO" sz="900" dirty="0" smtClean="0">
                <a:solidFill>
                  <a:schemeClr val="bg1">
                    <a:lumMod val="50000"/>
                  </a:schemeClr>
                </a:solidFill>
              </a:rPr>
              <a:t>46</a:t>
            </a:r>
            <a:endParaRPr lang="es-CO" sz="900" dirty="0">
              <a:solidFill>
                <a:schemeClr val="bg1">
                  <a:lumMod val="50000"/>
                </a:schemeClr>
              </a:solidFill>
            </a:endParaRPr>
          </a:p>
        </p:txBody>
      </p:sp>
      <p:sp>
        <p:nvSpPr>
          <p:cNvPr id="51" name="50 CuadroTexto"/>
          <p:cNvSpPr txBox="1"/>
          <p:nvPr/>
        </p:nvSpPr>
        <p:spPr>
          <a:xfrm>
            <a:off x="8683335" y="2349269"/>
            <a:ext cx="300082" cy="230832"/>
          </a:xfrm>
          <a:prstGeom prst="rect">
            <a:avLst/>
          </a:prstGeom>
          <a:noFill/>
        </p:spPr>
        <p:txBody>
          <a:bodyPr wrap="none" rtlCol="0">
            <a:spAutoFit/>
          </a:bodyPr>
          <a:lstStyle/>
          <a:p>
            <a:r>
              <a:rPr lang="es-CO" sz="900" dirty="0" smtClean="0">
                <a:solidFill>
                  <a:schemeClr val="bg1">
                    <a:lumMod val="50000"/>
                  </a:schemeClr>
                </a:solidFill>
              </a:rPr>
              <a:t>80</a:t>
            </a:r>
            <a:endParaRPr lang="es-CO" sz="900" dirty="0">
              <a:solidFill>
                <a:schemeClr val="bg1">
                  <a:lumMod val="50000"/>
                </a:schemeClr>
              </a:solidFill>
            </a:endParaRPr>
          </a:p>
        </p:txBody>
      </p:sp>
      <p:sp>
        <p:nvSpPr>
          <p:cNvPr id="52" name="51 Rectángulo"/>
          <p:cNvSpPr/>
          <p:nvPr/>
        </p:nvSpPr>
        <p:spPr>
          <a:xfrm>
            <a:off x="8582474" y="2692300"/>
            <a:ext cx="105019" cy="87445"/>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p>
        </p:txBody>
      </p:sp>
      <p:sp>
        <p:nvSpPr>
          <p:cNvPr id="53" name="52 Rectángulo"/>
          <p:cNvSpPr/>
          <p:nvPr/>
        </p:nvSpPr>
        <p:spPr>
          <a:xfrm>
            <a:off x="8585801" y="2831745"/>
            <a:ext cx="98365" cy="87445"/>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54" name="53 CuadroTexto"/>
          <p:cNvSpPr txBox="1"/>
          <p:nvPr/>
        </p:nvSpPr>
        <p:spPr>
          <a:xfrm>
            <a:off x="8683335" y="2626879"/>
            <a:ext cx="300082" cy="230832"/>
          </a:xfrm>
          <a:prstGeom prst="rect">
            <a:avLst/>
          </a:prstGeom>
          <a:noFill/>
        </p:spPr>
        <p:txBody>
          <a:bodyPr wrap="none" rtlCol="0">
            <a:spAutoFit/>
          </a:bodyPr>
          <a:lstStyle/>
          <a:p>
            <a:r>
              <a:rPr lang="es-CO" sz="900" dirty="0" smtClean="0">
                <a:solidFill>
                  <a:schemeClr val="bg1">
                    <a:lumMod val="50000"/>
                  </a:schemeClr>
                </a:solidFill>
              </a:rPr>
              <a:t>45</a:t>
            </a:r>
            <a:endParaRPr lang="es-CO" sz="900" dirty="0">
              <a:solidFill>
                <a:schemeClr val="bg1">
                  <a:lumMod val="50000"/>
                </a:schemeClr>
              </a:solidFill>
            </a:endParaRPr>
          </a:p>
        </p:txBody>
      </p:sp>
      <p:sp>
        <p:nvSpPr>
          <p:cNvPr id="55" name="54 CuadroTexto"/>
          <p:cNvSpPr txBox="1"/>
          <p:nvPr/>
        </p:nvSpPr>
        <p:spPr>
          <a:xfrm>
            <a:off x="8683335" y="2770684"/>
            <a:ext cx="300082" cy="230832"/>
          </a:xfrm>
          <a:prstGeom prst="rect">
            <a:avLst/>
          </a:prstGeom>
          <a:noFill/>
        </p:spPr>
        <p:txBody>
          <a:bodyPr wrap="none" rtlCol="0">
            <a:spAutoFit/>
          </a:bodyPr>
          <a:lstStyle/>
          <a:p>
            <a:r>
              <a:rPr lang="es-CO" sz="900" dirty="0" smtClean="0">
                <a:solidFill>
                  <a:schemeClr val="bg1">
                    <a:lumMod val="50000"/>
                  </a:schemeClr>
                </a:solidFill>
              </a:rPr>
              <a:t>63</a:t>
            </a:r>
            <a:endParaRPr lang="es-CO" sz="900" dirty="0">
              <a:solidFill>
                <a:schemeClr val="bg1">
                  <a:lumMod val="50000"/>
                </a:schemeClr>
              </a:solidFill>
            </a:endParaRPr>
          </a:p>
        </p:txBody>
      </p:sp>
      <p:sp>
        <p:nvSpPr>
          <p:cNvPr id="56" name="55 Rectángulo"/>
          <p:cNvSpPr/>
          <p:nvPr/>
        </p:nvSpPr>
        <p:spPr>
          <a:xfrm>
            <a:off x="8582474" y="3103082"/>
            <a:ext cx="105019" cy="87445"/>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p>
        </p:txBody>
      </p:sp>
      <p:sp>
        <p:nvSpPr>
          <p:cNvPr id="57" name="56 Rectángulo"/>
          <p:cNvSpPr/>
          <p:nvPr/>
        </p:nvSpPr>
        <p:spPr>
          <a:xfrm>
            <a:off x="8585801" y="3242527"/>
            <a:ext cx="98365" cy="87445"/>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58" name="57 CuadroTexto"/>
          <p:cNvSpPr txBox="1"/>
          <p:nvPr/>
        </p:nvSpPr>
        <p:spPr>
          <a:xfrm>
            <a:off x="8683335" y="3037661"/>
            <a:ext cx="300082" cy="230832"/>
          </a:xfrm>
          <a:prstGeom prst="rect">
            <a:avLst/>
          </a:prstGeom>
          <a:noFill/>
        </p:spPr>
        <p:txBody>
          <a:bodyPr wrap="none" rtlCol="0">
            <a:spAutoFit/>
          </a:bodyPr>
          <a:lstStyle/>
          <a:p>
            <a:r>
              <a:rPr lang="es-CO" sz="900" dirty="0" smtClean="0">
                <a:solidFill>
                  <a:schemeClr val="bg1">
                    <a:lumMod val="50000"/>
                  </a:schemeClr>
                </a:solidFill>
              </a:rPr>
              <a:t>28</a:t>
            </a:r>
            <a:endParaRPr lang="es-CO" sz="900" dirty="0">
              <a:solidFill>
                <a:schemeClr val="bg1">
                  <a:lumMod val="50000"/>
                </a:schemeClr>
              </a:solidFill>
            </a:endParaRPr>
          </a:p>
        </p:txBody>
      </p:sp>
      <p:sp>
        <p:nvSpPr>
          <p:cNvPr id="59" name="58 CuadroTexto"/>
          <p:cNvSpPr txBox="1"/>
          <p:nvPr/>
        </p:nvSpPr>
        <p:spPr>
          <a:xfrm>
            <a:off x="8683335" y="3181466"/>
            <a:ext cx="300082" cy="230832"/>
          </a:xfrm>
          <a:prstGeom prst="rect">
            <a:avLst/>
          </a:prstGeom>
          <a:noFill/>
        </p:spPr>
        <p:txBody>
          <a:bodyPr wrap="none" rtlCol="0">
            <a:spAutoFit/>
          </a:bodyPr>
          <a:lstStyle/>
          <a:p>
            <a:r>
              <a:rPr lang="es-CO" sz="900" dirty="0" smtClean="0">
                <a:solidFill>
                  <a:schemeClr val="bg1">
                    <a:lumMod val="50000"/>
                  </a:schemeClr>
                </a:solidFill>
              </a:rPr>
              <a:t>36</a:t>
            </a:r>
            <a:endParaRPr lang="es-CO" sz="900" dirty="0">
              <a:solidFill>
                <a:schemeClr val="bg1">
                  <a:lumMod val="50000"/>
                </a:schemeClr>
              </a:solidFill>
            </a:endParaRPr>
          </a:p>
        </p:txBody>
      </p:sp>
      <p:sp>
        <p:nvSpPr>
          <p:cNvPr id="60" name="59 Rectángulo"/>
          <p:cNvSpPr/>
          <p:nvPr/>
        </p:nvSpPr>
        <p:spPr>
          <a:xfrm>
            <a:off x="8582474" y="3484388"/>
            <a:ext cx="105019" cy="87445"/>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p>
        </p:txBody>
      </p:sp>
      <p:sp>
        <p:nvSpPr>
          <p:cNvPr id="61" name="60 Rectángulo"/>
          <p:cNvSpPr/>
          <p:nvPr/>
        </p:nvSpPr>
        <p:spPr>
          <a:xfrm>
            <a:off x="8585801" y="3623833"/>
            <a:ext cx="98365" cy="87445"/>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62" name="61 CuadroTexto"/>
          <p:cNvSpPr txBox="1"/>
          <p:nvPr/>
        </p:nvSpPr>
        <p:spPr>
          <a:xfrm>
            <a:off x="8683335" y="3418967"/>
            <a:ext cx="300082" cy="230832"/>
          </a:xfrm>
          <a:prstGeom prst="rect">
            <a:avLst/>
          </a:prstGeom>
          <a:noFill/>
        </p:spPr>
        <p:txBody>
          <a:bodyPr wrap="none" rtlCol="0">
            <a:spAutoFit/>
          </a:bodyPr>
          <a:lstStyle/>
          <a:p>
            <a:r>
              <a:rPr lang="es-CO" sz="900" dirty="0" smtClean="0">
                <a:solidFill>
                  <a:schemeClr val="bg1">
                    <a:lumMod val="50000"/>
                  </a:schemeClr>
                </a:solidFill>
              </a:rPr>
              <a:t>45</a:t>
            </a:r>
            <a:endParaRPr lang="es-CO" sz="900" dirty="0">
              <a:solidFill>
                <a:schemeClr val="bg1">
                  <a:lumMod val="50000"/>
                </a:schemeClr>
              </a:solidFill>
            </a:endParaRPr>
          </a:p>
        </p:txBody>
      </p:sp>
      <p:sp>
        <p:nvSpPr>
          <p:cNvPr id="63" name="62 CuadroTexto"/>
          <p:cNvSpPr txBox="1"/>
          <p:nvPr/>
        </p:nvSpPr>
        <p:spPr>
          <a:xfrm>
            <a:off x="8654481" y="3562772"/>
            <a:ext cx="357790" cy="230832"/>
          </a:xfrm>
          <a:prstGeom prst="rect">
            <a:avLst/>
          </a:prstGeom>
          <a:noFill/>
        </p:spPr>
        <p:txBody>
          <a:bodyPr wrap="none" rtlCol="0">
            <a:spAutoFit/>
          </a:bodyPr>
          <a:lstStyle/>
          <a:p>
            <a:r>
              <a:rPr lang="es-CO" sz="900" dirty="0" smtClean="0">
                <a:solidFill>
                  <a:schemeClr val="bg1">
                    <a:lumMod val="50000"/>
                  </a:schemeClr>
                </a:solidFill>
              </a:rPr>
              <a:t>198</a:t>
            </a:r>
            <a:endParaRPr lang="es-CO" sz="900" dirty="0">
              <a:solidFill>
                <a:schemeClr val="bg1">
                  <a:lumMod val="50000"/>
                </a:schemeClr>
              </a:solidFill>
            </a:endParaRPr>
          </a:p>
        </p:txBody>
      </p:sp>
      <p:sp>
        <p:nvSpPr>
          <p:cNvPr id="64" name="63 Rectángulo"/>
          <p:cNvSpPr/>
          <p:nvPr/>
        </p:nvSpPr>
        <p:spPr>
          <a:xfrm>
            <a:off x="8582474" y="3884537"/>
            <a:ext cx="105019" cy="87445"/>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p>
        </p:txBody>
      </p:sp>
      <p:sp>
        <p:nvSpPr>
          <p:cNvPr id="65" name="64 Rectángulo"/>
          <p:cNvSpPr/>
          <p:nvPr/>
        </p:nvSpPr>
        <p:spPr>
          <a:xfrm>
            <a:off x="8585801" y="4023982"/>
            <a:ext cx="98365" cy="87445"/>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70" name="69 CuadroTexto"/>
          <p:cNvSpPr txBox="1"/>
          <p:nvPr/>
        </p:nvSpPr>
        <p:spPr>
          <a:xfrm>
            <a:off x="8683335" y="3819116"/>
            <a:ext cx="300082" cy="230832"/>
          </a:xfrm>
          <a:prstGeom prst="rect">
            <a:avLst/>
          </a:prstGeom>
          <a:noFill/>
        </p:spPr>
        <p:txBody>
          <a:bodyPr wrap="none" rtlCol="0">
            <a:spAutoFit/>
          </a:bodyPr>
          <a:lstStyle/>
          <a:p>
            <a:r>
              <a:rPr lang="es-CO" sz="900" dirty="0" smtClean="0">
                <a:solidFill>
                  <a:schemeClr val="bg1">
                    <a:lumMod val="50000"/>
                  </a:schemeClr>
                </a:solidFill>
              </a:rPr>
              <a:t>45</a:t>
            </a:r>
            <a:endParaRPr lang="es-CO" sz="900" dirty="0">
              <a:solidFill>
                <a:schemeClr val="bg1">
                  <a:lumMod val="50000"/>
                </a:schemeClr>
              </a:solidFill>
            </a:endParaRPr>
          </a:p>
        </p:txBody>
      </p:sp>
      <p:sp>
        <p:nvSpPr>
          <p:cNvPr id="71" name="70 CuadroTexto"/>
          <p:cNvSpPr txBox="1"/>
          <p:nvPr/>
        </p:nvSpPr>
        <p:spPr>
          <a:xfrm>
            <a:off x="8654481" y="3962921"/>
            <a:ext cx="357790" cy="230832"/>
          </a:xfrm>
          <a:prstGeom prst="rect">
            <a:avLst/>
          </a:prstGeom>
          <a:noFill/>
        </p:spPr>
        <p:txBody>
          <a:bodyPr wrap="none" rtlCol="0">
            <a:spAutoFit/>
          </a:bodyPr>
          <a:lstStyle/>
          <a:p>
            <a:r>
              <a:rPr lang="es-CO" sz="900" dirty="0" smtClean="0">
                <a:solidFill>
                  <a:schemeClr val="bg1">
                    <a:lumMod val="50000"/>
                  </a:schemeClr>
                </a:solidFill>
              </a:rPr>
              <a:t>193</a:t>
            </a:r>
            <a:endParaRPr lang="es-CO" sz="900" dirty="0">
              <a:solidFill>
                <a:schemeClr val="bg1">
                  <a:lumMod val="50000"/>
                </a:schemeClr>
              </a:solidFill>
            </a:endParaRPr>
          </a:p>
        </p:txBody>
      </p:sp>
      <p:sp>
        <p:nvSpPr>
          <p:cNvPr id="72" name="71 Rectángulo"/>
          <p:cNvSpPr/>
          <p:nvPr/>
        </p:nvSpPr>
        <p:spPr>
          <a:xfrm>
            <a:off x="8582474" y="4287109"/>
            <a:ext cx="105019" cy="87445"/>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p>
        </p:txBody>
      </p:sp>
      <p:sp>
        <p:nvSpPr>
          <p:cNvPr id="73" name="72 Rectángulo"/>
          <p:cNvSpPr/>
          <p:nvPr/>
        </p:nvSpPr>
        <p:spPr>
          <a:xfrm>
            <a:off x="8585801" y="4426554"/>
            <a:ext cx="98365" cy="87445"/>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74" name="73 CuadroTexto"/>
          <p:cNvSpPr txBox="1"/>
          <p:nvPr/>
        </p:nvSpPr>
        <p:spPr>
          <a:xfrm>
            <a:off x="8683335" y="4221688"/>
            <a:ext cx="300082" cy="230832"/>
          </a:xfrm>
          <a:prstGeom prst="rect">
            <a:avLst/>
          </a:prstGeom>
          <a:noFill/>
        </p:spPr>
        <p:txBody>
          <a:bodyPr wrap="none" rtlCol="0">
            <a:spAutoFit/>
          </a:bodyPr>
          <a:lstStyle/>
          <a:p>
            <a:r>
              <a:rPr lang="es-CO" sz="900" dirty="0" smtClean="0">
                <a:solidFill>
                  <a:schemeClr val="bg1">
                    <a:lumMod val="50000"/>
                  </a:schemeClr>
                </a:solidFill>
              </a:rPr>
              <a:t>40</a:t>
            </a:r>
            <a:endParaRPr lang="es-CO" sz="900" dirty="0">
              <a:solidFill>
                <a:schemeClr val="bg1">
                  <a:lumMod val="50000"/>
                </a:schemeClr>
              </a:solidFill>
            </a:endParaRPr>
          </a:p>
        </p:txBody>
      </p:sp>
      <p:sp>
        <p:nvSpPr>
          <p:cNvPr id="75" name="74 CuadroTexto"/>
          <p:cNvSpPr txBox="1"/>
          <p:nvPr/>
        </p:nvSpPr>
        <p:spPr>
          <a:xfrm>
            <a:off x="8683335" y="4365493"/>
            <a:ext cx="300082" cy="230832"/>
          </a:xfrm>
          <a:prstGeom prst="rect">
            <a:avLst/>
          </a:prstGeom>
          <a:noFill/>
        </p:spPr>
        <p:txBody>
          <a:bodyPr wrap="none" rtlCol="0">
            <a:spAutoFit/>
          </a:bodyPr>
          <a:lstStyle/>
          <a:p>
            <a:r>
              <a:rPr lang="es-CO" sz="900" dirty="0" smtClean="0">
                <a:solidFill>
                  <a:schemeClr val="bg1">
                    <a:lumMod val="50000"/>
                  </a:schemeClr>
                </a:solidFill>
              </a:rPr>
              <a:t>45</a:t>
            </a:r>
            <a:endParaRPr lang="es-CO" sz="900" dirty="0">
              <a:solidFill>
                <a:schemeClr val="bg1">
                  <a:lumMod val="50000"/>
                </a:schemeClr>
              </a:solidFill>
            </a:endParaRPr>
          </a:p>
        </p:txBody>
      </p:sp>
      <p:sp>
        <p:nvSpPr>
          <p:cNvPr id="76" name="75 Rectángulo"/>
          <p:cNvSpPr/>
          <p:nvPr/>
        </p:nvSpPr>
        <p:spPr>
          <a:xfrm>
            <a:off x="8582474" y="4687258"/>
            <a:ext cx="105019" cy="87445"/>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p>
        </p:txBody>
      </p:sp>
      <p:sp>
        <p:nvSpPr>
          <p:cNvPr id="77" name="76 Rectángulo"/>
          <p:cNvSpPr/>
          <p:nvPr/>
        </p:nvSpPr>
        <p:spPr>
          <a:xfrm>
            <a:off x="8585801" y="4826703"/>
            <a:ext cx="98365" cy="87445"/>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78" name="77 CuadroTexto"/>
          <p:cNvSpPr txBox="1"/>
          <p:nvPr/>
        </p:nvSpPr>
        <p:spPr>
          <a:xfrm>
            <a:off x="8683335" y="4621837"/>
            <a:ext cx="300082" cy="230832"/>
          </a:xfrm>
          <a:prstGeom prst="rect">
            <a:avLst/>
          </a:prstGeom>
          <a:noFill/>
        </p:spPr>
        <p:txBody>
          <a:bodyPr wrap="none" rtlCol="0">
            <a:spAutoFit/>
          </a:bodyPr>
          <a:lstStyle/>
          <a:p>
            <a:r>
              <a:rPr lang="es-CO" sz="900" dirty="0" smtClean="0">
                <a:solidFill>
                  <a:schemeClr val="bg1">
                    <a:lumMod val="50000"/>
                  </a:schemeClr>
                </a:solidFill>
              </a:rPr>
              <a:t>15</a:t>
            </a:r>
            <a:endParaRPr lang="es-CO" sz="900" dirty="0">
              <a:solidFill>
                <a:schemeClr val="bg1">
                  <a:lumMod val="50000"/>
                </a:schemeClr>
              </a:solidFill>
            </a:endParaRPr>
          </a:p>
        </p:txBody>
      </p:sp>
      <p:sp>
        <p:nvSpPr>
          <p:cNvPr id="79" name="78 CuadroTexto"/>
          <p:cNvSpPr txBox="1"/>
          <p:nvPr/>
        </p:nvSpPr>
        <p:spPr>
          <a:xfrm>
            <a:off x="8683335" y="4765642"/>
            <a:ext cx="300082" cy="230832"/>
          </a:xfrm>
          <a:prstGeom prst="rect">
            <a:avLst/>
          </a:prstGeom>
          <a:noFill/>
        </p:spPr>
        <p:txBody>
          <a:bodyPr wrap="none" rtlCol="0">
            <a:spAutoFit/>
          </a:bodyPr>
          <a:lstStyle/>
          <a:p>
            <a:r>
              <a:rPr lang="es-CO" sz="900" dirty="0" smtClean="0">
                <a:solidFill>
                  <a:schemeClr val="bg1">
                    <a:lumMod val="50000"/>
                  </a:schemeClr>
                </a:solidFill>
              </a:rPr>
              <a:t>37</a:t>
            </a:r>
            <a:endParaRPr lang="es-CO" sz="900" dirty="0">
              <a:solidFill>
                <a:schemeClr val="bg1">
                  <a:lumMod val="50000"/>
                </a:schemeClr>
              </a:solidFill>
            </a:endParaRPr>
          </a:p>
        </p:txBody>
      </p:sp>
      <p:sp>
        <p:nvSpPr>
          <p:cNvPr id="80" name="79 Rectángulo redondeado">
            <a:hlinkClick r:id="rId4" action="ppaction://hlinksldjump"/>
          </p:cNvPr>
          <p:cNvSpPr/>
          <p:nvPr/>
        </p:nvSpPr>
        <p:spPr>
          <a:xfrm>
            <a:off x="35497" y="2010657"/>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81" name="80 Rectángulo redondeado">
            <a:hlinkClick r:id="rId7" action="ppaction://hlinksldjump"/>
          </p:cNvPr>
          <p:cNvSpPr/>
          <p:nvPr/>
        </p:nvSpPr>
        <p:spPr>
          <a:xfrm>
            <a:off x="35497" y="2332482"/>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82" name="81 Rectángulo redondeado">
            <a:hlinkClick r:id="rId8" action="ppaction://hlinksldjump"/>
          </p:cNvPr>
          <p:cNvSpPr/>
          <p:nvPr/>
        </p:nvSpPr>
        <p:spPr>
          <a:xfrm>
            <a:off x="683568" y="2017912"/>
            <a:ext cx="576064"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4 de 5</a:t>
            </a:r>
          </a:p>
        </p:txBody>
      </p:sp>
      <p:sp>
        <p:nvSpPr>
          <p:cNvPr id="83" name="82 Rectángulo redondeado">
            <a:hlinkClick r:id="rId9" action="ppaction://hlinksldjump"/>
          </p:cNvPr>
          <p:cNvSpPr/>
          <p:nvPr/>
        </p:nvSpPr>
        <p:spPr>
          <a:xfrm>
            <a:off x="35497" y="2683237"/>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84" name="83 Rectángulo redondeado">
            <a:hlinkClick r:id="rId10" action="ppaction://hlinksldjump"/>
          </p:cNvPr>
          <p:cNvSpPr/>
          <p:nvPr/>
        </p:nvSpPr>
        <p:spPr>
          <a:xfrm>
            <a:off x="683568" y="2369061"/>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5 de 5</a:t>
            </a:r>
          </a:p>
        </p:txBody>
      </p:sp>
      <p:sp>
        <p:nvSpPr>
          <p:cNvPr id="89" name="88 Rectángulo redondeado">
            <a:hlinkClick r:id="rId11" action="ppaction://hlinksldjump"/>
          </p:cNvPr>
          <p:cNvSpPr/>
          <p:nvPr/>
        </p:nvSpPr>
        <p:spPr>
          <a:xfrm>
            <a:off x="35497" y="301905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Conocimiento Urna de Cristal</a:t>
            </a:r>
            <a:endParaRPr lang="es-CO" sz="1000" b="1" dirty="0">
              <a:solidFill>
                <a:schemeClr val="accent5">
                  <a:lumMod val="75000"/>
                </a:schemeClr>
              </a:solidFill>
              <a:latin typeface="+mj-lt"/>
              <a:ea typeface="Verdana" pitchFamily="34" charset="0"/>
              <a:cs typeface="Verdana" pitchFamily="34" charset="0"/>
            </a:endParaRPr>
          </a:p>
        </p:txBody>
      </p:sp>
      <p:sp>
        <p:nvSpPr>
          <p:cNvPr id="97" name="96 Rectángulo redondeado">
            <a:hlinkClick r:id="rId12" action="ppaction://hlinksldjump"/>
          </p:cNvPr>
          <p:cNvSpPr/>
          <p:nvPr/>
        </p:nvSpPr>
        <p:spPr>
          <a:xfrm>
            <a:off x="35497" y="3372570"/>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98" name="97 Rectángulo redondeado">
            <a:hlinkClick r:id="rId13" action="ppaction://hlinksldjump"/>
          </p:cNvPr>
          <p:cNvSpPr/>
          <p:nvPr/>
        </p:nvSpPr>
        <p:spPr>
          <a:xfrm>
            <a:off x="35497" y="3726082"/>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99" name="98 Rectángulo redondeado">
            <a:hlinkClick r:id="rId14" action="ppaction://hlinksldjump"/>
          </p:cNvPr>
          <p:cNvSpPr/>
          <p:nvPr/>
        </p:nvSpPr>
        <p:spPr>
          <a:xfrm>
            <a:off x="35496" y="4071747"/>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100" name="99 Cheurón">
            <a:hlinkClick r:id="rId15"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101" name="100 Cheurón">
            <a:hlinkClick r:id="rId16"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03" name="Picture 2" descr="http://58533534ea9b6562bf3c-029f06cbf668e558ffb5306597309f00.r0.cf1.rackcdn.com/2012/10/Like.jpg"/>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 name="103 Cheurón">
            <a:hlinkClick r:id="rId18"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68" name="67 Cheurón">
            <a:hlinkClick r:id="rId19"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4266967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15</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42" name="41 Rectángulo"/>
          <p:cNvSpPr/>
          <p:nvPr/>
        </p:nvSpPr>
        <p:spPr>
          <a:xfrm>
            <a:off x="3203847" y="1057300"/>
            <a:ext cx="4076586"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Actividades que promueve la entidad</a:t>
            </a:r>
            <a:endParaRPr lang="es-CO" sz="1200" b="1" dirty="0">
              <a:solidFill>
                <a:schemeClr val="tx2">
                  <a:lumMod val="50000"/>
                </a:schemeClr>
              </a:solidFill>
              <a:latin typeface="+mj-lt"/>
              <a:ea typeface="Verdana" pitchFamily="34" charset="0"/>
              <a:cs typeface="Verdana" pitchFamily="34" charset="0"/>
            </a:endParaRPr>
          </a:p>
        </p:txBody>
      </p:sp>
      <p:sp>
        <p:nvSpPr>
          <p:cNvPr id="69" name="68 Rectángulo"/>
          <p:cNvSpPr/>
          <p:nvPr/>
        </p:nvSpPr>
        <p:spPr>
          <a:xfrm>
            <a:off x="2836700" y="723608"/>
            <a:ext cx="6858000" cy="246221"/>
          </a:xfrm>
          <a:prstGeom prst="rect">
            <a:avLst/>
          </a:prstGeom>
        </p:spPr>
        <p:txBody>
          <a:bodyPr wrap="square">
            <a:spAutoFit/>
          </a:bodyPr>
          <a:lstStyle/>
          <a:p>
            <a:r>
              <a:rPr lang="es-CO" sz="1000" b="1" dirty="0" err="1" smtClean="0">
                <a:solidFill>
                  <a:schemeClr val="bg1">
                    <a:lumMod val="50000"/>
                  </a:schemeClr>
                </a:solidFill>
              </a:rPr>
              <a:t>P2B</a:t>
            </a:r>
            <a:r>
              <a:rPr lang="es-CO" sz="1000" b="1" dirty="0">
                <a:solidFill>
                  <a:schemeClr val="bg1">
                    <a:lumMod val="50000"/>
                  </a:schemeClr>
                </a:solidFill>
              </a:rPr>
              <a:t>.</a:t>
            </a:r>
            <a:r>
              <a:rPr lang="es-CO" sz="1000" dirty="0">
                <a:solidFill>
                  <a:schemeClr val="bg1">
                    <a:lumMod val="50000"/>
                  </a:schemeClr>
                </a:solidFill>
              </a:rPr>
              <a:t> ¿Qué actividades de participación son las que su entidad más promueve?</a:t>
            </a:r>
          </a:p>
        </p:txBody>
      </p:sp>
      <p:sp>
        <p:nvSpPr>
          <p:cNvPr id="66" name="65 Rectángulo"/>
          <p:cNvSpPr/>
          <p:nvPr/>
        </p:nvSpPr>
        <p:spPr>
          <a:xfrm>
            <a:off x="6084168" y="5328567"/>
            <a:ext cx="144016" cy="128029"/>
          </a:xfrm>
          <a:prstGeom prst="rect">
            <a:avLst/>
          </a:prstGeom>
          <a:solidFill>
            <a:schemeClr val="accent3">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CO">
              <a:ln>
                <a:solidFill>
                  <a:schemeClr val="accent3"/>
                </a:solidFill>
              </a:ln>
              <a:solidFill>
                <a:schemeClr val="accent3"/>
              </a:solidFill>
            </a:endParaRPr>
          </a:p>
        </p:txBody>
      </p:sp>
      <p:sp>
        <p:nvSpPr>
          <p:cNvPr id="67" name="66 Rectángulo"/>
          <p:cNvSpPr/>
          <p:nvPr/>
        </p:nvSpPr>
        <p:spPr>
          <a:xfrm>
            <a:off x="7191584" y="5328567"/>
            <a:ext cx="144016" cy="128029"/>
          </a:xfrm>
          <a:prstGeom prst="rect">
            <a:avLst/>
          </a:prstGeom>
          <a:solidFill>
            <a:schemeClr val="accent4">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90" name="89 CuadroTexto"/>
          <p:cNvSpPr txBox="1"/>
          <p:nvPr/>
        </p:nvSpPr>
        <p:spPr>
          <a:xfrm>
            <a:off x="6187240" y="5267730"/>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91" name="90 CuadroTexto"/>
          <p:cNvSpPr txBox="1"/>
          <p:nvPr/>
        </p:nvSpPr>
        <p:spPr>
          <a:xfrm>
            <a:off x="7313505" y="5267730"/>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92" name="91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93" name="92 CuadroTexto"/>
          <p:cNvSpPr txBox="1"/>
          <p:nvPr/>
        </p:nvSpPr>
        <p:spPr>
          <a:xfrm>
            <a:off x="6265700" y="5460821"/>
            <a:ext cx="322524" cy="253916"/>
          </a:xfrm>
          <a:prstGeom prst="rect">
            <a:avLst/>
          </a:prstGeom>
          <a:noFill/>
        </p:spPr>
        <p:txBody>
          <a:bodyPr wrap="none" rtlCol="0">
            <a:spAutoFit/>
          </a:bodyPr>
          <a:lstStyle/>
          <a:p>
            <a:r>
              <a:rPr lang="es-CO" sz="1050" dirty="0" smtClean="0">
                <a:solidFill>
                  <a:schemeClr val="bg1">
                    <a:lumMod val="50000"/>
                  </a:schemeClr>
                </a:solidFill>
              </a:rPr>
              <a:t>90</a:t>
            </a:r>
            <a:endParaRPr lang="es-CO" sz="1050" dirty="0">
              <a:solidFill>
                <a:schemeClr val="bg1">
                  <a:lumMod val="50000"/>
                </a:schemeClr>
              </a:solidFill>
            </a:endParaRPr>
          </a:p>
        </p:txBody>
      </p:sp>
      <p:sp>
        <p:nvSpPr>
          <p:cNvPr id="94" name="93 CuadroTexto"/>
          <p:cNvSpPr txBox="1"/>
          <p:nvPr/>
        </p:nvSpPr>
        <p:spPr>
          <a:xfrm>
            <a:off x="7380312" y="5450941"/>
            <a:ext cx="391454" cy="253916"/>
          </a:xfrm>
          <a:prstGeom prst="rect">
            <a:avLst/>
          </a:prstGeom>
          <a:noFill/>
        </p:spPr>
        <p:txBody>
          <a:bodyPr wrap="none" rtlCol="0">
            <a:spAutoFit/>
          </a:bodyPr>
          <a:lstStyle/>
          <a:p>
            <a:r>
              <a:rPr lang="es-CO" sz="1050" dirty="0" smtClean="0">
                <a:solidFill>
                  <a:schemeClr val="bg1">
                    <a:lumMod val="50000"/>
                  </a:schemeClr>
                </a:solidFill>
              </a:rPr>
              <a:t>374</a:t>
            </a:r>
            <a:endParaRPr lang="es-CO" sz="1050" dirty="0">
              <a:solidFill>
                <a:schemeClr val="bg1">
                  <a:lumMod val="50000"/>
                </a:schemeClr>
              </a:solidFill>
            </a:endParaRPr>
          </a:p>
        </p:txBody>
      </p:sp>
      <p:sp>
        <p:nvSpPr>
          <p:cNvPr id="32" name="31 Rectángulo redondeado">
            <a:hlinkClick r:id="rId4" action="ppaction://hlinksldjump"/>
          </p:cNvPr>
          <p:cNvSpPr/>
          <p:nvPr/>
        </p:nvSpPr>
        <p:spPr>
          <a:xfrm>
            <a:off x="35497" y="1770108"/>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Uso de medios e interacción</a:t>
            </a:r>
          </a:p>
        </p:txBody>
      </p:sp>
      <p:sp>
        <p:nvSpPr>
          <p:cNvPr id="36" name="35 Rectángulo redondeado">
            <a:hlinkClick r:id="rId4" action="ppaction://hlinksldjump"/>
          </p:cNvPr>
          <p:cNvSpPr/>
          <p:nvPr/>
        </p:nvSpPr>
        <p:spPr>
          <a:xfrm>
            <a:off x="35497" y="2087268"/>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37" name="36 Rectángulo redondeado">
            <a:hlinkClick r:id="rId5" action="ppaction://hlinksldjump"/>
          </p:cNvPr>
          <p:cNvSpPr/>
          <p:nvPr/>
        </p:nvSpPr>
        <p:spPr>
          <a:xfrm>
            <a:off x="35497" y="2409093"/>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38" name="37 Rectángulo redondeado">
            <a:hlinkClick r:id="rId6" action="ppaction://hlinksldjump"/>
          </p:cNvPr>
          <p:cNvSpPr/>
          <p:nvPr/>
        </p:nvSpPr>
        <p:spPr>
          <a:xfrm>
            <a:off x="683568" y="2094523"/>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5</a:t>
            </a:r>
          </a:p>
        </p:txBody>
      </p:sp>
      <p:sp>
        <p:nvSpPr>
          <p:cNvPr id="39" name="38 Rectángulo redondeado">
            <a:hlinkClick r:id="rId7" action="ppaction://hlinksldjump"/>
          </p:cNvPr>
          <p:cNvSpPr/>
          <p:nvPr/>
        </p:nvSpPr>
        <p:spPr>
          <a:xfrm>
            <a:off x="35497" y="2759848"/>
            <a:ext cx="576064"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 de </a:t>
            </a:r>
            <a:r>
              <a:rPr lang="es-CO" sz="1000" b="1" dirty="0" smtClean="0">
                <a:solidFill>
                  <a:schemeClr val="accent5">
                    <a:lumMod val="75000"/>
                  </a:schemeClr>
                </a:solidFill>
                <a:latin typeface="+mj-lt"/>
                <a:ea typeface="Verdana" pitchFamily="34" charset="0"/>
                <a:cs typeface="Verdana" pitchFamily="34" charset="0"/>
              </a:rPr>
              <a:t>5</a:t>
            </a:r>
            <a:endParaRPr lang="es-CO" sz="1000" b="1" dirty="0">
              <a:solidFill>
                <a:schemeClr val="accent5">
                  <a:lumMod val="75000"/>
                </a:schemeClr>
              </a:solidFill>
              <a:latin typeface="+mj-lt"/>
              <a:ea typeface="Verdana" pitchFamily="34" charset="0"/>
              <a:cs typeface="Verdana" pitchFamily="34" charset="0"/>
            </a:endParaRPr>
          </a:p>
        </p:txBody>
      </p:sp>
      <p:sp>
        <p:nvSpPr>
          <p:cNvPr id="43" name="42 Rectángulo redondeado">
            <a:hlinkClick r:id="rId8" action="ppaction://hlinksldjump"/>
          </p:cNvPr>
          <p:cNvSpPr/>
          <p:nvPr/>
        </p:nvSpPr>
        <p:spPr>
          <a:xfrm>
            <a:off x="35497" y="140350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pic>
        <p:nvPicPr>
          <p:cNvPr id="44"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6" name="45 Gráfico"/>
          <p:cNvGraphicFramePr/>
          <p:nvPr>
            <p:extLst>
              <p:ext uri="{D42A27DB-BD31-4B8C-83A1-F6EECF244321}">
                <p14:modId xmlns:p14="http://schemas.microsoft.com/office/powerpoint/2010/main" val="3610297959"/>
              </p:ext>
            </p:extLst>
          </p:nvPr>
        </p:nvGraphicFramePr>
        <p:xfrm>
          <a:off x="4825262" y="1357302"/>
          <a:ext cx="4104456" cy="357190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47" name="46 Tabla"/>
          <p:cNvGraphicFramePr>
            <a:graphicFrameLocks noGrp="1"/>
          </p:cNvGraphicFramePr>
          <p:nvPr>
            <p:extLst>
              <p:ext uri="{D42A27DB-BD31-4B8C-83A1-F6EECF244321}">
                <p14:modId xmlns:p14="http://schemas.microsoft.com/office/powerpoint/2010/main" val="1432427165"/>
              </p:ext>
            </p:extLst>
          </p:nvPr>
        </p:nvGraphicFramePr>
        <p:xfrm>
          <a:off x="1928794" y="1500184"/>
          <a:ext cx="4765270" cy="3286140"/>
        </p:xfrm>
        <a:graphic>
          <a:graphicData uri="http://schemas.openxmlformats.org/drawingml/2006/table">
            <a:tbl>
              <a:tblPr>
                <a:tableStyleId>{2D5ABB26-0587-4C30-8999-92F81FD0307C}</a:tableStyleId>
              </a:tblPr>
              <a:tblGrid>
                <a:gridCol w="4765270"/>
              </a:tblGrid>
              <a:tr h="252780">
                <a:tc>
                  <a:txBody>
                    <a:bodyPr/>
                    <a:lstStyle/>
                    <a:p>
                      <a:pPr algn="r" rtl="0" fontAlgn="ctr"/>
                      <a:r>
                        <a:rPr lang="es-ES" sz="900" b="0" i="0" u="none" strike="noStrike" dirty="0">
                          <a:solidFill>
                            <a:srgbClr val="1F497D"/>
                          </a:solidFill>
                          <a:latin typeface="Calibri"/>
                        </a:rPr>
                        <a:t>Adelantar un trámite </a:t>
                      </a:r>
                    </a:p>
                  </a:txBody>
                  <a:tcPr marL="9525" marR="9525" marT="9525" marB="0" anchor="ctr"/>
                </a:tc>
              </a:tr>
              <a:tr h="252780">
                <a:tc>
                  <a:txBody>
                    <a:bodyPr/>
                    <a:lstStyle/>
                    <a:p>
                      <a:pPr algn="r" rtl="0" fontAlgn="ctr"/>
                      <a:r>
                        <a:rPr lang="es-ES" sz="900" b="0" i="0" u="none" strike="noStrike">
                          <a:solidFill>
                            <a:srgbClr val="1F497D"/>
                          </a:solidFill>
                          <a:latin typeface="Calibri"/>
                        </a:rPr>
                        <a:t>Conocer los resultados, avances e iniciativas del gobierno </a:t>
                      </a:r>
                    </a:p>
                  </a:txBody>
                  <a:tcPr marL="9525" marR="9525" marT="9525" marB="0" anchor="ctr"/>
                </a:tc>
              </a:tr>
              <a:tr h="252780">
                <a:tc>
                  <a:txBody>
                    <a:bodyPr/>
                    <a:lstStyle/>
                    <a:p>
                      <a:pPr algn="r" rtl="0" fontAlgn="ctr"/>
                      <a:r>
                        <a:rPr lang="es-ES" sz="900" b="0" i="0" u="none" strike="noStrike">
                          <a:solidFill>
                            <a:srgbClr val="1F497D"/>
                          </a:solidFill>
                          <a:latin typeface="Calibri"/>
                        </a:rPr>
                        <a:t>Aportar en la construcción de las  políticas públicas / Formular planes de desarrollo</a:t>
                      </a:r>
                    </a:p>
                  </a:txBody>
                  <a:tcPr marL="9525" marR="9525" marT="9525" marB="0" anchor="ctr"/>
                </a:tc>
              </a:tr>
              <a:tr h="252780">
                <a:tc>
                  <a:txBody>
                    <a:bodyPr/>
                    <a:lstStyle/>
                    <a:p>
                      <a:pPr algn="r" rtl="0" fontAlgn="ctr"/>
                      <a:r>
                        <a:rPr lang="es-ES" sz="900" b="0" i="0" u="none" strike="noStrike">
                          <a:solidFill>
                            <a:srgbClr val="1F497D"/>
                          </a:solidFill>
                          <a:latin typeface="Calibri"/>
                        </a:rPr>
                        <a:t>Hacer llegar propuestas y/o iniciativas al gobierno/ Proponer soluciones de problemas que lo afectan </a:t>
                      </a:r>
                    </a:p>
                  </a:txBody>
                  <a:tcPr marL="9525" marR="9525" marT="9525" marB="0" anchor="ctr"/>
                </a:tc>
              </a:tr>
              <a:tr h="252780">
                <a:tc>
                  <a:txBody>
                    <a:bodyPr/>
                    <a:lstStyle/>
                    <a:p>
                      <a:pPr algn="r" rtl="0" fontAlgn="ctr"/>
                      <a:r>
                        <a:rPr lang="es-ES" sz="900" b="0" i="0" u="none" strike="noStrike">
                          <a:solidFill>
                            <a:srgbClr val="1F497D"/>
                          </a:solidFill>
                          <a:latin typeface="Calibri"/>
                        </a:rPr>
                        <a:t>Consultar un informe de rendición de cuentas </a:t>
                      </a:r>
                    </a:p>
                  </a:txBody>
                  <a:tcPr marL="9525" marR="9525" marT="9525" marB="0" anchor="ctr"/>
                </a:tc>
              </a:tr>
              <a:tr h="252780">
                <a:tc>
                  <a:txBody>
                    <a:bodyPr/>
                    <a:lstStyle/>
                    <a:p>
                      <a:pPr algn="r" rtl="0" fontAlgn="ctr"/>
                      <a:r>
                        <a:rPr lang="es-ES" sz="900" b="0" i="0" u="none" strike="noStrike">
                          <a:solidFill>
                            <a:srgbClr val="1F497D"/>
                          </a:solidFill>
                          <a:latin typeface="Calibri"/>
                        </a:rPr>
                        <a:t>Debatir los temas que son de interés para los colombianos </a:t>
                      </a:r>
                    </a:p>
                  </a:txBody>
                  <a:tcPr marL="9525" marR="9525" marT="9525" marB="0" anchor="ctr"/>
                </a:tc>
              </a:tr>
              <a:tr h="252780">
                <a:tc>
                  <a:txBody>
                    <a:bodyPr/>
                    <a:lstStyle/>
                    <a:p>
                      <a:pPr algn="r" rtl="0" fontAlgn="ctr"/>
                      <a:r>
                        <a:rPr lang="es-ES" sz="900" b="0" i="0" u="none" strike="noStrike">
                          <a:solidFill>
                            <a:srgbClr val="1F497D"/>
                          </a:solidFill>
                          <a:latin typeface="Calibri"/>
                        </a:rPr>
                        <a:t>Hacer seguimiento / vigilar / controlar las acciones del gobierno </a:t>
                      </a:r>
                    </a:p>
                  </a:txBody>
                  <a:tcPr marL="9525" marR="9525" marT="9525" marB="0" anchor="ctr"/>
                </a:tc>
              </a:tr>
              <a:tr h="252780">
                <a:tc>
                  <a:txBody>
                    <a:bodyPr/>
                    <a:lstStyle/>
                    <a:p>
                      <a:pPr algn="r" rtl="0" fontAlgn="ctr"/>
                      <a:r>
                        <a:rPr lang="es-ES" sz="900" b="0" i="0" u="none" strike="noStrike">
                          <a:solidFill>
                            <a:srgbClr val="1F497D"/>
                          </a:solidFill>
                          <a:latin typeface="Calibri"/>
                        </a:rPr>
                        <a:t>Asistir a una audiencia pública de rendición de cuentas en vivo </a:t>
                      </a:r>
                    </a:p>
                  </a:txBody>
                  <a:tcPr marL="9525" marR="9525" marT="9525" marB="0" anchor="ctr"/>
                </a:tc>
              </a:tr>
              <a:tr h="252780">
                <a:tc>
                  <a:txBody>
                    <a:bodyPr/>
                    <a:lstStyle/>
                    <a:p>
                      <a:pPr algn="r" rtl="0" fontAlgn="ctr"/>
                      <a:r>
                        <a:rPr lang="es-ES" sz="900" b="0" i="0" u="none" strike="noStrike">
                          <a:solidFill>
                            <a:srgbClr val="1F497D"/>
                          </a:solidFill>
                          <a:latin typeface="Calibri"/>
                        </a:rPr>
                        <a:t>Plantear inquietudes al gobierno </a:t>
                      </a:r>
                    </a:p>
                  </a:txBody>
                  <a:tcPr marL="9525" marR="9525" marT="9525" marB="0" anchor="ctr"/>
                </a:tc>
              </a:tr>
              <a:tr h="252780">
                <a:tc>
                  <a:txBody>
                    <a:bodyPr/>
                    <a:lstStyle/>
                    <a:p>
                      <a:pPr algn="r" rtl="0" fontAlgn="ctr"/>
                      <a:r>
                        <a:rPr lang="es-ES" sz="900" b="0" i="0" u="none" strike="noStrike">
                          <a:solidFill>
                            <a:srgbClr val="1F497D"/>
                          </a:solidFill>
                          <a:latin typeface="Calibri"/>
                        </a:rPr>
                        <a:t>Votar en la toma de decisiones que consulta la entidad </a:t>
                      </a:r>
                    </a:p>
                  </a:txBody>
                  <a:tcPr marL="9525" marR="9525" marT="9525" marB="0" anchor="ctr"/>
                </a:tc>
              </a:tr>
              <a:tr h="252780">
                <a:tc>
                  <a:txBody>
                    <a:bodyPr/>
                    <a:lstStyle/>
                    <a:p>
                      <a:pPr algn="r" rtl="0" fontAlgn="ctr"/>
                      <a:r>
                        <a:rPr lang="es-ES" sz="900" b="0" i="0" u="none" strike="noStrike">
                          <a:solidFill>
                            <a:srgbClr val="1F497D"/>
                          </a:solidFill>
                          <a:latin typeface="Calibri"/>
                        </a:rPr>
                        <a:t>Conocer las aspiraciones del ciudadano</a:t>
                      </a:r>
                    </a:p>
                  </a:txBody>
                  <a:tcPr marL="9525" marR="9525" marT="9525" marB="0" anchor="ctr"/>
                </a:tc>
              </a:tr>
              <a:tr h="252780">
                <a:tc>
                  <a:txBody>
                    <a:bodyPr/>
                    <a:lstStyle/>
                    <a:p>
                      <a:pPr algn="r" rtl="0" fontAlgn="ctr"/>
                      <a:r>
                        <a:rPr lang="es-ES" sz="900" b="0" i="0" u="none" strike="noStrike">
                          <a:solidFill>
                            <a:srgbClr val="1F497D"/>
                          </a:solidFill>
                          <a:latin typeface="Calibri"/>
                        </a:rPr>
                        <a:t>Manifestar necesidades para que la entidad las priorice</a:t>
                      </a:r>
                    </a:p>
                  </a:txBody>
                  <a:tcPr marL="9525" marR="9525" marT="9525" marB="0" anchor="ctr"/>
                </a:tc>
              </a:tr>
              <a:tr h="252780">
                <a:tc>
                  <a:txBody>
                    <a:bodyPr/>
                    <a:lstStyle/>
                    <a:p>
                      <a:pPr algn="r" rtl="0" fontAlgn="ctr"/>
                      <a:r>
                        <a:rPr lang="es-ES" sz="900" b="0" i="0" u="none" strike="noStrike" dirty="0">
                          <a:solidFill>
                            <a:srgbClr val="1F497D"/>
                          </a:solidFill>
                          <a:latin typeface="Calibri"/>
                        </a:rPr>
                        <a:t>Opinar sobre proyectos normativos o regulatorios/ Formulación de reglamentación</a:t>
                      </a:r>
                    </a:p>
                  </a:txBody>
                  <a:tcPr marL="9525" marR="9525" marT="9525" marB="0" anchor="ctr"/>
                </a:tc>
              </a:tr>
            </a:tbl>
          </a:graphicData>
        </a:graphic>
      </p:graphicFrame>
      <p:sp>
        <p:nvSpPr>
          <p:cNvPr id="54" name="53 Rectángulo redondeado">
            <a:hlinkClick r:id="rId11" action="ppaction://hlinksldjump"/>
          </p:cNvPr>
          <p:cNvSpPr/>
          <p:nvPr/>
        </p:nvSpPr>
        <p:spPr>
          <a:xfrm>
            <a:off x="683568" y="2445672"/>
            <a:ext cx="576064"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5</a:t>
            </a:r>
            <a:r>
              <a:rPr lang="es-CO" sz="10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a:t>
            </a: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de </a:t>
            </a:r>
            <a:r>
              <a:rPr lang="es-CO" sz="10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5</a:t>
            </a:r>
            <a:endPar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59" name="58 Rectángulo redondeado">
            <a:hlinkClick r:id="rId12" action="ppaction://hlinksldjump"/>
          </p:cNvPr>
          <p:cNvSpPr/>
          <p:nvPr/>
        </p:nvSpPr>
        <p:spPr>
          <a:xfrm>
            <a:off x="35497" y="3095669"/>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Conocimiento Urna de Cristal</a:t>
            </a:r>
            <a:endParaRPr lang="es-CO" sz="1000" b="1" dirty="0">
              <a:solidFill>
                <a:schemeClr val="accent5">
                  <a:lumMod val="75000"/>
                </a:schemeClr>
              </a:solidFill>
              <a:latin typeface="+mj-lt"/>
              <a:ea typeface="Verdana" pitchFamily="34" charset="0"/>
              <a:cs typeface="Verdana" pitchFamily="34" charset="0"/>
            </a:endParaRPr>
          </a:p>
        </p:txBody>
      </p:sp>
      <p:sp>
        <p:nvSpPr>
          <p:cNvPr id="60" name="59 Rectángulo redondeado">
            <a:hlinkClick r:id="rId13" action="ppaction://hlinksldjump"/>
          </p:cNvPr>
          <p:cNvSpPr/>
          <p:nvPr/>
        </p:nvSpPr>
        <p:spPr>
          <a:xfrm>
            <a:off x="35497" y="3449181"/>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61" name="60 Rectángulo redondeado">
            <a:hlinkClick r:id="rId14" action="ppaction://hlinksldjump"/>
          </p:cNvPr>
          <p:cNvSpPr/>
          <p:nvPr/>
        </p:nvSpPr>
        <p:spPr>
          <a:xfrm>
            <a:off x="35497" y="3726082"/>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62" name="61 Rectángulo redondeado">
            <a:hlinkClick r:id="rId15" action="ppaction://hlinksldjump"/>
          </p:cNvPr>
          <p:cNvSpPr/>
          <p:nvPr/>
        </p:nvSpPr>
        <p:spPr>
          <a:xfrm>
            <a:off x="35496" y="4071747"/>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63" name="62 Cheurón">
            <a:hlinkClick r:id="rId16"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64" name="63 Cheurón">
            <a:hlinkClick r:id="rId17"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70" name="Picture 2" descr="http://58533534ea9b6562bf3c-029f06cbf668e558ffb5306597309f00.r0.cf1.rackcdn.com/2012/10/Like.jpg"/>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70 Cheurón">
            <a:hlinkClick r:id="rId19"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cxnSp>
        <p:nvCxnSpPr>
          <p:cNvPr id="45" name="44 Conector recto"/>
          <p:cNvCxnSpPr/>
          <p:nvPr/>
        </p:nvCxnSpPr>
        <p:spPr>
          <a:xfrm rot="10800000">
            <a:off x="2143108" y="1761992"/>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47 Conector recto"/>
          <p:cNvCxnSpPr/>
          <p:nvPr/>
        </p:nvCxnSpPr>
        <p:spPr>
          <a:xfrm rot="10800000">
            <a:off x="2143109" y="2012120"/>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rot="10800000">
            <a:off x="2143109" y="2260657"/>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49 Conector recto"/>
          <p:cNvCxnSpPr/>
          <p:nvPr/>
        </p:nvCxnSpPr>
        <p:spPr>
          <a:xfrm rot="10800000">
            <a:off x="2143110" y="2510785"/>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rot="10800000">
            <a:off x="2143109" y="2761935"/>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rot="10800000">
            <a:off x="2143110" y="3012063"/>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rot="10800000">
            <a:off x="2143110" y="3260600"/>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rot="10800000">
            <a:off x="2143111" y="3510728"/>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rot="10800000">
            <a:off x="2143109" y="3773942"/>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rot="10800000">
            <a:off x="2143110" y="4024070"/>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3" name="72 Conector recto"/>
          <p:cNvCxnSpPr/>
          <p:nvPr/>
        </p:nvCxnSpPr>
        <p:spPr>
          <a:xfrm rot="10800000">
            <a:off x="2143110" y="4272607"/>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73 Conector recto"/>
          <p:cNvCxnSpPr/>
          <p:nvPr/>
        </p:nvCxnSpPr>
        <p:spPr>
          <a:xfrm rot="10800000">
            <a:off x="2143111" y="4522735"/>
            <a:ext cx="7000892" cy="1588"/>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50 Cheurón">
            <a:hlinkClick r:id="rId20"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961550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16</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69" name="68 Rectángulo"/>
          <p:cNvSpPr/>
          <p:nvPr/>
        </p:nvSpPr>
        <p:spPr>
          <a:xfrm>
            <a:off x="1403648" y="722034"/>
            <a:ext cx="6858000" cy="246221"/>
          </a:xfrm>
          <a:prstGeom prst="rect">
            <a:avLst/>
          </a:prstGeom>
        </p:spPr>
        <p:txBody>
          <a:bodyPr wrap="square">
            <a:spAutoFit/>
          </a:bodyPr>
          <a:lstStyle/>
          <a:p>
            <a:r>
              <a:rPr lang="es-CO" sz="1000" b="1" dirty="0" smtClean="0">
                <a:solidFill>
                  <a:schemeClr val="bg1">
                    <a:lumMod val="50000"/>
                  </a:schemeClr>
                </a:solidFill>
              </a:rPr>
              <a:t>P6.</a:t>
            </a:r>
            <a:r>
              <a:rPr lang="es-CO" sz="1000" dirty="0" smtClean="0">
                <a:solidFill>
                  <a:schemeClr val="bg1">
                    <a:lumMod val="50000"/>
                  </a:schemeClr>
                </a:solidFill>
              </a:rPr>
              <a:t> </a:t>
            </a:r>
            <a:r>
              <a:rPr lang="es-CO" sz="1000" dirty="0">
                <a:solidFill>
                  <a:schemeClr val="bg1">
                    <a:lumMod val="50000"/>
                  </a:schemeClr>
                </a:solidFill>
              </a:rPr>
              <a:t>¿Usted ha visto, leído o escuchado sobre la herramienta del Gobierno Nacional llamada Urna de Cristal?</a:t>
            </a:r>
          </a:p>
        </p:txBody>
      </p:sp>
      <p:sp>
        <p:nvSpPr>
          <p:cNvPr id="32" name="31 Rectángulo redondeado">
            <a:hlinkClick r:id="rId4"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43" name="42 Rectángulo redondeado">
            <a:hlinkClick r:id="rId5"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pic>
        <p:nvPicPr>
          <p:cNvPr id="4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44 Rectángulo"/>
          <p:cNvSpPr/>
          <p:nvPr/>
        </p:nvSpPr>
        <p:spPr>
          <a:xfrm>
            <a:off x="3227596" y="1057300"/>
            <a:ext cx="6120682"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¿Conocimiento de la herramienta del Gobierno llamada Urna de Cristal?</a:t>
            </a:r>
            <a:endParaRPr lang="es-CO" sz="1200" b="1" dirty="0">
              <a:solidFill>
                <a:schemeClr val="tx2">
                  <a:lumMod val="50000"/>
                </a:schemeClr>
              </a:solidFill>
              <a:latin typeface="+mj-lt"/>
              <a:ea typeface="Verdana" pitchFamily="34" charset="0"/>
              <a:cs typeface="Verdana" pitchFamily="34" charset="0"/>
            </a:endParaRPr>
          </a:p>
        </p:txBody>
      </p:sp>
      <p:sp>
        <p:nvSpPr>
          <p:cNvPr id="53" name="52 CuadroTexto"/>
          <p:cNvSpPr txBox="1"/>
          <p:nvPr/>
        </p:nvSpPr>
        <p:spPr>
          <a:xfrm>
            <a:off x="3512206" y="1908518"/>
            <a:ext cx="550151" cy="307777"/>
          </a:xfrm>
          <a:prstGeom prst="rect">
            <a:avLst/>
          </a:prstGeom>
          <a:noFill/>
        </p:spPr>
        <p:txBody>
          <a:bodyPr wrap="none" rtlCol="0">
            <a:spAutoFit/>
          </a:bodyPr>
          <a:lstStyle/>
          <a:p>
            <a:pPr algn="ctr"/>
            <a:r>
              <a:rPr lang="es-CO" sz="1400" b="1" dirty="0" smtClean="0">
                <a:solidFill>
                  <a:schemeClr val="bg1">
                    <a:lumMod val="50000"/>
                  </a:schemeClr>
                </a:solidFill>
              </a:rPr>
              <a:t>2013</a:t>
            </a:r>
            <a:endParaRPr lang="es-CO" sz="1400" b="1" dirty="0">
              <a:solidFill>
                <a:schemeClr val="bg1">
                  <a:lumMod val="50000"/>
                </a:schemeClr>
              </a:solidFill>
            </a:endParaRPr>
          </a:p>
        </p:txBody>
      </p:sp>
      <p:sp>
        <p:nvSpPr>
          <p:cNvPr id="54" name="53 CuadroTexto"/>
          <p:cNvSpPr txBox="1"/>
          <p:nvPr/>
        </p:nvSpPr>
        <p:spPr>
          <a:xfrm>
            <a:off x="3000611" y="2297430"/>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5" name="54 CuadroTexto"/>
          <p:cNvSpPr txBox="1"/>
          <p:nvPr/>
        </p:nvSpPr>
        <p:spPr>
          <a:xfrm>
            <a:off x="3635896" y="2301277"/>
            <a:ext cx="322524" cy="253916"/>
          </a:xfrm>
          <a:prstGeom prst="rect">
            <a:avLst/>
          </a:prstGeom>
          <a:noFill/>
        </p:spPr>
        <p:txBody>
          <a:bodyPr wrap="none" rtlCol="0">
            <a:spAutoFit/>
          </a:bodyPr>
          <a:lstStyle/>
          <a:p>
            <a:r>
              <a:rPr lang="es-CO" sz="1050" dirty="0" smtClean="0">
                <a:solidFill>
                  <a:schemeClr val="bg1">
                    <a:lumMod val="50000"/>
                  </a:schemeClr>
                </a:solidFill>
              </a:rPr>
              <a:t>90</a:t>
            </a:r>
            <a:endParaRPr lang="es-CO" sz="1050" dirty="0">
              <a:solidFill>
                <a:schemeClr val="bg1">
                  <a:lumMod val="50000"/>
                </a:schemeClr>
              </a:solidFill>
            </a:endParaRPr>
          </a:p>
        </p:txBody>
      </p:sp>
      <p:graphicFrame>
        <p:nvGraphicFramePr>
          <p:cNvPr id="56" name="55 Gráfico"/>
          <p:cNvGraphicFramePr/>
          <p:nvPr>
            <p:extLst>
              <p:ext uri="{D42A27DB-BD31-4B8C-83A1-F6EECF244321}">
                <p14:modId xmlns:p14="http://schemas.microsoft.com/office/powerpoint/2010/main" val="2652942276"/>
              </p:ext>
            </p:extLst>
          </p:nvPr>
        </p:nvGraphicFramePr>
        <p:xfrm>
          <a:off x="5364088" y="1110316"/>
          <a:ext cx="3573851" cy="2392040"/>
        </p:xfrm>
        <a:graphic>
          <a:graphicData uri="http://schemas.openxmlformats.org/drawingml/2006/chart">
            <c:chart xmlns:c="http://schemas.openxmlformats.org/drawingml/2006/chart" xmlns:r="http://schemas.openxmlformats.org/officeDocument/2006/relationships" r:id="rId7"/>
          </a:graphicData>
        </a:graphic>
      </p:graphicFrame>
      <p:sp>
        <p:nvSpPr>
          <p:cNvPr id="57" name="56 CuadroTexto"/>
          <p:cNvSpPr txBox="1"/>
          <p:nvPr/>
        </p:nvSpPr>
        <p:spPr>
          <a:xfrm>
            <a:off x="3661808" y="4081636"/>
            <a:ext cx="550152" cy="307777"/>
          </a:xfrm>
          <a:prstGeom prst="rect">
            <a:avLst/>
          </a:prstGeom>
          <a:noFill/>
        </p:spPr>
        <p:txBody>
          <a:bodyPr wrap="none" rtlCol="0">
            <a:spAutoFit/>
          </a:bodyPr>
          <a:lstStyle/>
          <a:p>
            <a:pPr algn="ctr"/>
            <a:r>
              <a:rPr lang="es-CO" sz="1400" b="1" dirty="0" smtClean="0">
                <a:solidFill>
                  <a:schemeClr val="bg1">
                    <a:lumMod val="50000"/>
                  </a:schemeClr>
                </a:solidFill>
              </a:rPr>
              <a:t>2014</a:t>
            </a:r>
            <a:endParaRPr lang="es-CO" sz="1400" b="1" dirty="0">
              <a:solidFill>
                <a:schemeClr val="bg1">
                  <a:lumMod val="50000"/>
                </a:schemeClr>
              </a:solidFill>
            </a:endParaRPr>
          </a:p>
        </p:txBody>
      </p:sp>
      <p:sp>
        <p:nvSpPr>
          <p:cNvPr id="58" name="57 CuadroTexto"/>
          <p:cNvSpPr txBox="1"/>
          <p:nvPr/>
        </p:nvSpPr>
        <p:spPr>
          <a:xfrm>
            <a:off x="3149301" y="4369668"/>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9" name="58 CuadroTexto"/>
          <p:cNvSpPr txBox="1"/>
          <p:nvPr/>
        </p:nvSpPr>
        <p:spPr>
          <a:xfrm>
            <a:off x="3724123" y="4373515"/>
            <a:ext cx="391454" cy="253916"/>
          </a:xfrm>
          <a:prstGeom prst="rect">
            <a:avLst/>
          </a:prstGeom>
          <a:noFill/>
        </p:spPr>
        <p:txBody>
          <a:bodyPr wrap="none" rtlCol="0">
            <a:spAutoFit/>
          </a:bodyPr>
          <a:lstStyle/>
          <a:p>
            <a:r>
              <a:rPr lang="es-CO" sz="1050" smtClean="0">
                <a:solidFill>
                  <a:schemeClr val="bg1">
                    <a:lumMod val="50000"/>
                  </a:schemeClr>
                </a:solidFill>
              </a:rPr>
              <a:t>374</a:t>
            </a:r>
            <a:endParaRPr lang="es-CO" sz="1050" dirty="0">
              <a:solidFill>
                <a:schemeClr val="bg1">
                  <a:lumMod val="50000"/>
                </a:schemeClr>
              </a:solidFill>
            </a:endParaRPr>
          </a:p>
        </p:txBody>
      </p:sp>
      <p:sp>
        <p:nvSpPr>
          <p:cNvPr id="60" name="59 Rectángulo"/>
          <p:cNvSpPr/>
          <p:nvPr/>
        </p:nvSpPr>
        <p:spPr>
          <a:xfrm>
            <a:off x="3346735" y="1396983"/>
            <a:ext cx="144016" cy="128029"/>
          </a:xfrm>
          <a:prstGeom prst="rect">
            <a:avLst/>
          </a:prstGeom>
          <a:solidFill>
            <a:schemeClr val="accent3">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CO">
              <a:ln>
                <a:solidFill>
                  <a:schemeClr val="accent3"/>
                </a:solidFill>
              </a:ln>
              <a:solidFill>
                <a:schemeClr val="accent3"/>
              </a:solidFill>
            </a:endParaRPr>
          </a:p>
        </p:txBody>
      </p:sp>
      <p:sp>
        <p:nvSpPr>
          <p:cNvPr id="61" name="60 Rectángulo"/>
          <p:cNvSpPr/>
          <p:nvPr/>
        </p:nvSpPr>
        <p:spPr>
          <a:xfrm>
            <a:off x="3851920" y="1396983"/>
            <a:ext cx="144016" cy="128029"/>
          </a:xfrm>
          <a:prstGeom prst="rect">
            <a:avLst/>
          </a:prstGeom>
          <a:solidFill>
            <a:schemeClr val="accent4">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62" name="61 CuadroTexto"/>
          <p:cNvSpPr txBox="1"/>
          <p:nvPr/>
        </p:nvSpPr>
        <p:spPr>
          <a:xfrm>
            <a:off x="3449807" y="1336146"/>
            <a:ext cx="277640" cy="253916"/>
          </a:xfrm>
          <a:prstGeom prst="rect">
            <a:avLst/>
          </a:prstGeom>
          <a:noFill/>
        </p:spPr>
        <p:txBody>
          <a:bodyPr wrap="none" rtlCol="0">
            <a:spAutoFit/>
          </a:bodyPr>
          <a:lstStyle/>
          <a:p>
            <a:r>
              <a:rPr lang="es-CO" sz="1050" dirty="0" smtClean="0">
                <a:solidFill>
                  <a:schemeClr val="bg1">
                    <a:lumMod val="50000"/>
                  </a:schemeClr>
                </a:solidFill>
              </a:rPr>
              <a:t>Si</a:t>
            </a:r>
            <a:endParaRPr lang="es-CO" sz="1050" dirty="0">
              <a:solidFill>
                <a:schemeClr val="bg1">
                  <a:lumMod val="50000"/>
                </a:schemeClr>
              </a:solidFill>
            </a:endParaRPr>
          </a:p>
        </p:txBody>
      </p:sp>
      <p:sp>
        <p:nvSpPr>
          <p:cNvPr id="63" name="62 CuadroTexto"/>
          <p:cNvSpPr txBox="1"/>
          <p:nvPr/>
        </p:nvSpPr>
        <p:spPr>
          <a:xfrm>
            <a:off x="3973841" y="1336146"/>
            <a:ext cx="341760" cy="253916"/>
          </a:xfrm>
          <a:prstGeom prst="rect">
            <a:avLst/>
          </a:prstGeom>
          <a:noFill/>
        </p:spPr>
        <p:txBody>
          <a:bodyPr wrap="none" rtlCol="0">
            <a:spAutoFit/>
          </a:bodyPr>
          <a:lstStyle/>
          <a:p>
            <a:r>
              <a:rPr lang="es-CO" sz="1050" dirty="0" smtClean="0">
                <a:solidFill>
                  <a:schemeClr val="bg1">
                    <a:lumMod val="50000"/>
                  </a:schemeClr>
                </a:solidFill>
              </a:rPr>
              <a:t>No</a:t>
            </a:r>
            <a:endParaRPr lang="es-CO" sz="1050" dirty="0">
              <a:solidFill>
                <a:schemeClr val="bg1">
                  <a:lumMod val="50000"/>
                </a:schemeClr>
              </a:solidFill>
            </a:endParaRPr>
          </a:p>
        </p:txBody>
      </p:sp>
      <p:graphicFrame>
        <p:nvGraphicFramePr>
          <p:cNvPr id="41" name="40 Gráfico"/>
          <p:cNvGraphicFramePr/>
          <p:nvPr>
            <p:extLst>
              <p:ext uri="{D42A27DB-BD31-4B8C-83A1-F6EECF244321}">
                <p14:modId xmlns:p14="http://schemas.microsoft.com/office/powerpoint/2010/main" val="908559125"/>
              </p:ext>
            </p:extLst>
          </p:nvPr>
        </p:nvGraphicFramePr>
        <p:xfrm>
          <a:off x="5390637" y="2985740"/>
          <a:ext cx="3573851" cy="2392040"/>
        </p:xfrm>
        <a:graphic>
          <a:graphicData uri="http://schemas.openxmlformats.org/drawingml/2006/chart">
            <c:chart xmlns:c="http://schemas.openxmlformats.org/drawingml/2006/chart" xmlns:r="http://schemas.openxmlformats.org/officeDocument/2006/relationships" r:id="rId8"/>
          </a:graphicData>
        </a:graphic>
      </p:graphicFrame>
      <p:cxnSp>
        <p:nvCxnSpPr>
          <p:cNvPr id="64" name="63 Conector recto"/>
          <p:cNvCxnSpPr/>
          <p:nvPr/>
        </p:nvCxnSpPr>
        <p:spPr>
          <a:xfrm flipH="1">
            <a:off x="2123727" y="3228173"/>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5" name="64 Rectángulo redondeado">
            <a:hlinkClick r:id="rId9" action="ppaction://hlinksldjump"/>
          </p:cNvPr>
          <p:cNvSpPr/>
          <p:nvPr/>
        </p:nvSpPr>
        <p:spPr>
          <a:xfrm>
            <a:off x="35497" y="206541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Conocimiento Urna de Cristal</a:t>
            </a:r>
          </a:p>
        </p:txBody>
      </p:sp>
      <p:sp>
        <p:nvSpPr>
          <p:cNvPr id="73" name="Freeform 13"/>
          <p:cNvSpPr>
            <a:spLocks/>
          </p:cNvSpPr>
          <p:nvPr/>
        </p:nvSpPr>
        <p:spPr bwMode="auto">
          <a:xfrm>
            <a:off x="4689285" y="1687711"/>
            <a:ext cx="1029155" cy="1027815"/>
          </a:xfrm>
          <a:custGeom>
            <a:avLst/>
            <a:gdLst/>
            <a:ahLst/>
            <a:cxnLst>
              <a:cxn ang="0">
                <a:pos x="1306" y="164"/>
              </a:cxn>
              <a:cxn ang="0">
                <a:pos x="1124" y="64"/>
              </a:cxn>
              <a:cxn ang="0">
                <a:pos x="843" y="5"/>
              </a:cxn>
              <a:cxn ang="0">
                <a:pos x="648" y="29"/>
              </a:cxn>
              <a:cxn ang="0">
                <a:pos x="336" y="168"/>
              </a:cxn>
              <a:cxn ang="0">
                <a:pos x="165" y="447"/>
              </a:cxn>
              <a:cxn ang="0">
                <a:pos x="239" y="370"/>
              </a:cxn>
              <a:cxn ang="0">
                <a:pos x="146" y="571"/>
              </a:cxn>
              <a:cxn ang="0">
                <a:pos x="157" y="720"/>
              </a:cxn>
              <a:cxn ang="0">
                <a:pos x="122" y="852"/>
              </a:cxn>
              <a:cxn ang="0">
                <a:pos x="73" y="920"/>
              </a:cxn>
              <a:cxn ang="0">
                <a:pos x="1" y="1025"/>
              </a:cxn>
              <a:cxn ang="0">
                <a:pos x="77" y="1081"/>
              </a:cxn>
              <a:cxn ang="0">
                <a:pos x="112" y="1126"/>
              </a:cxn>
              <a:cxn ang="0">
                <a:pos x="123" y="1197"/>
              </a:cxn>
              <a:cxn ang="0">
                <a:pos x="141" y="1222"/>
              </a:cxn>
              <a:cxn ang="0">
                <a:pos x="153" y="1296"/>
              </a:cxn>
              <a:cxn ang="0">
                <a:pos x="188" y="1347"/>
              </a:cxn>
              <a:cxn ang="0">
                <a:pos x="173" y="1455"/>
              </a:cxn>
              <a:cxn ang="0">
                <a:pos x="265" y="1546"/>
              </a:cxn>
              <a:cxn ang="0">
                <a:pos x="433" y="1564"/>
              </a:cxn>
              <a:cxn ang="0">
                <a:pos x="604" y="1639"/>
              </a:cxn>
              <a:cxn ang="0">
                <a:pos x="643" y="1783"/>
              </a:cxn>
              <a:cxn ang="0">
                <a:pos x="1277" y="1856"/>
              </a:cxn>
              <a:cxn ang="0">
                <a:pos x="1272" y="1375"/>
              </a:cxn>
              <a:cxn ang="0">
                <a:pos x="1295" y="1331"/>
              </a:cxn>
              <a:cxn ang="0">
                <a:pos x="1384" y="1214"/>
              </a:cxn>
              <a:cxn ang="0">
                <a:pos x="1515" y="990"/>
              </a:cxn>
              <a:cxn ang="0">
                <a:pos x="1561" y="800"/>
              </a:cxn>
              <a:cxn ang="0">
                <a:pos x="1570" y="698"/>
              </a:cxn>
              <a:cxn ang="0">
                <a:pos x="1587" y="732"/>
              </a:cxn>
              <a:cxn ang="0">
                <a:pos x="1469" y="383"/>
              </a:cxn>
              <a:cxn ang="0">
                <a:pos x="1377" y="319"/>
              </a:cxn>
              <a:cxn ang="0">
                <a:pos x="1383" y="210"/>
              </a:cxn>
              <a:cxn ang="0">
                <a:pos x="1347" y="126"/>
              </a:cxn>
              <a:cxn ang="0">
                <a:pos x="1335" y="191"/>
              </a:cxn>
            </a:cxnLst>
            <a:rect l="0" t="0" r="r" b="b"/>
            <a:pathLst>
              <a:path w="1590" h="1856">
                <a:moveTo>
                  <a:pt x="1335" y="191"/>
                </a:moveTo>
                <a:cubicBezTo>
                  <a:pt x="1325" y="182"/>
                  <a:pt x="1317" y="172"/>
                  <a:pt x="1306" y="164"/>
                </a:cubicBezTo>
                <a:cubicBezTo>
                  <a:pt x="1275" y="138"/>
                  <a:pt x="1240" y="118"/>
                  <a:pt x="1203" y="98"/>
                </a:cubicBezTo>
                <a:cubicBezTo>
                  <a:pt x="1179" y="85"/>
                  <a:pt x="1152" y="74"/>
                  <a:pt x="1124" y="64"/>
                </a:cubicBezTo>
                <a:cubicBezTo>
                  <a:pt x="1096" y="53"/>
                  <a:pt x="1067" y="45"/>
                  <a:pt x="1036" y="38"/>
                </a:cubicBezTo>
                <a:cubicBezTo>
                  <a:pt x="977" y="25"/>
                  <a:pt x="913" y="11"/>
                  <a:pt x="843" y="5"/>
                </a:cubicBezTo>
                <a:cubicBezTo>
                  <a:pt x="772" y="0"/>
                  <a:pt x="698" y="5"/>
                  <a:pt x="625" y="9"/>
                </a:cubicBezTo>
                <a:cubicBezTo>
                  <a:pt x="635" y="13"/>
                  <a:pt x="644" y="18"/>
                  <a:pt x="648" y="29"/>
                </a:cubicBezTo>
                <a:cubicBezTo>
                  <a:pt x="582" y="38"/>
                  <a:pt x="524" y="56"/>
                  <a:pt x="472" y="78"/>
                </a:cubicBezTo>
                <a:cubicBezTo>
                  <a:pt x="419" y="100"/>
                  <a:pt x="375" y="131"/>
                  <a:pt x="336" y="168"/>
                </a:cubicBezTo>
                <a:cubicBezTo>
                  <a:pt x="298" y="203"/>
                  <a:pt x="264" y="246"/>
                  <a:pt x="235" y="292"/>
                </a:cubicBezTo>
                <a:cubicBezTo>
                  <a:pt x="207" y="339"/>
                  <a:pt x="179" y="389"/>
                  <a:pt x="165" y="447"/>
                </a:cubicBezTo>
                <a:cubicBezTo>
                  <a:pt x="181" y="427"/>
                  <a:pt x="198" y="404"/>
                  <a:pt x="217" y="386"/>
                </a:cubicBezTo>
                <a:cubicBezTo>
                  <a:pt x="223" y="380"/>
                  <a:pt x="230" y="373"/>
                  <a:pt x="239" y="370"/>
                </a:cubicBezTo>
                <a:cubicBezTo>
                  <a:pt x="225" y="397"/>
                  <a:pt x="209" y="420"/>
                  <a:pt x="195" y="445"/>
                </a:cubicBezTo>
                <a:cubicBezTo>
                  <a:pt x="175" y="482"/>
                  <a:pt x="157" y="525"/>
                  <a:pt x="146" y="571"/>
                </a:cubicBezTo>
                <a:cubicBezTo>
                  <a:pt x="142" y="586"/>
                  <a:pt x="139" y="603"/>
                  <a:pt x="138" y="622"/>
                </a:cubicBezTo>
                <a:cubicBezTo>
                  <a:pt x="136" y="658"/>
                  <a:pt x="150" y="687"/>
                  <a:pt x="157" y="720"/>
                </a:cubicBezTo>
                <a:cubicBezTo>
                  <a:pt x="161" y="736"/>
                  <a:pt x="163" y="758"/>
                  <a:pt x="161" y="773"/>
                </a:cubicBezTo>
                <a:cubicBezTo>
                  <a:pt x="156" y="807"/>
                  <a:pt x="138" y="829"/>
                  <a:pt x="122" y="852"/>
                </a:cubicBezTo>
                <a:cubicBezTo>
                  <a:pt x="118" y="858"/>
                  <a:pt x="115" y="864"/>
                  <a:pt x="110" y="870"/>
                </a:cubicBezTo>
                <a:cubicBezTo>
                  <a:pt x="98" y="887"/>
                  <a:pt x="86" y="903"/>
                  <a:pt x="73" y="920"/>
                </a:cubicBezTo>
                <a:cubicBezTo>
                  <a:pt x="56" y="942"/>
                  <a:pt x="38" y="963"/>
                  <a:pt x="21" y="987"/>
                </a:cubicBezTo>
                <a:cubicBezTo>
                  <a:pt x="14" y="996"/>
                  <a:pt x="0" y="1011"/>
                  <a:pt x="1" y="1025"/>
                </a:cubicBezTo>
                <a:cubicBezTo>
                  <a:pt x="2" y="1034"/>
                  <a:pt x="15" y="1046"/>
                  <a:pt x="20" y="1050"/>
                </a:cubicBezTo>
                <a:cubicBezTo>
                  <a:pt x="37" y="1065"/>
                  <a:pt x="56" y="1072"/>
                  <a:pt x="77" y="1081"/>
                </a:cubicBezTo>
                <a:cubicBezTo>
                  <a:pt x="88" y="1085"/>
                  <a:pt x="100" y="1089"/>
                  <a:pt x="106" y="1096"/>
                </a:cubicBezTo>
                <a:cubicBezTo>
                  <a:pt x="113" y="1104"/>
                  <a:pt x="115" y="1117"/>
                  <a:pt x="112" y="1126"/>
                </a:cubicBezTo>
                <a:cubicBezTo>
                  <a:pt x="110" y="1131"/>
                  <a:pt x="106" y="1134"/>
                  <a:pt x="103" y="1140"/>
                </a:cubicBezTo>
                <a:cubicBezTo>
                  <a:pt x="95" y="1164"/>
                  <a:pt x="109" y="1186"/>
                  <a:pt x="123" y="1197"/>
                </a:cubicBezTo>
                <a:cubicBezTo>
                  <a:pt x="128" y="1201"/>
                  <a:pt x="144" y="1209"/>
                  <a:pt x="145" y="1216"/>
                </a:cubicBezTo>
                <a:cubicBezTo>
                  <a:pt x="145" y="1219"/>
                  <a:pt x="142" y="1221"/>
                  <a:pt x="141" y="1222"/>
                </a:cubicBezTo>
                <a:cubicBezTo>
                  <a:pt x="140" y="1224"/>
                  <a:pt x="139" y="1227"/>
                  <a:pt x="139" y="1229"/>
                </a:cubicBezTo>
                <a:cubicBezTo>
                  <a:pt x="132" y="1258"/>
                  <a:pt x="143" y="1280"/>
                  <a:pt x="153" y="1296"/>
                </a:cubicBezTo>
                <a:cubicBezTo>
                  <a:pt x="159" y="1304"/>
                  <a:pt x="164" y="1312"/>
                  <a:pt x="172" y="1320"/>
                </a:cubicBezTo>
                <a:cubicBezTo>
                  <a:pt x="179" y="1327"/>
                  <a:pt x="186" y="1337"/>
                  <a:pt x="188" y="1347"/>
                </a:cubicBezTo>
                <a:cubicBezTo>
                  <a:pt x="191" y="1366"/>
                  <a:pt x="183" y="1385"/>
                  <a:pt x="179" y="1399"/>
                </a:cubicBezTo>
                <a:cubicBezTo>
                  <a:pt x="174" y="1415"/>
                  <a:pt x="172" y="1434"/>
                  <a:pt x="173" y="1455"/>
                </a:cubicBezTo>
                <a:cubicBezTo>
                  <a:pt x="174" y="1473"/>
                  <a:pt x="180" y="1488"/>
                  <a:pt x="189" y="1500"/>
                </a:cubicBezTo>
                <a:cubicBezTo>
                  <a:pt x="211" y="1529"/>
                  <a:pt x="214" y="1530"/>
                  <a:pt x="265" y="1546"/>
                </a:cubicBezTo>
                <a:cubicBezTo>
                  <a:pt x="298" y="1557"/>
                  <a:pt x="333" y="1561"/>
                  <a:pt x="373" y="1562"/>
                </a:cubicBezTo>
                <a:cubicBezTo>
                  <a:pt x="393" y="1563"/>
                  <a:pt x="413" y="1562"/>
                  <a:pt x="433" y="1564"/>
                </a:cubicBezTo>
                <a:cubicBezTo>
                  <a:pt x="472" y="1567"/>
                  <a:pt x="504" y="1573"/>
                  <a:pt x="533" y="1586"/>
                </a:cubicBezTo>
                <a:cubicBezTo>
                  <a:pt x="562" y="1599"/>
                  <a:pt x="586" y="1615"/>
                  <a:pt x="604" y="1639"/>
                </a:cubicBezTo>
                <a:cubicBezTo>
                  <a:pt x="621" y="1661"/>
                  <a:pt x="637" y="1690"/>
                  <a:pt x="642" y="1724"/>
                </a:cubicBezTo>
                <a:cubicBezTo>
                  <a:pt x="644" y="1742"/>
                  <a:pt x="643" y="1763"/>
                  <a:pt x="643" y="1783"/>
                </a:cubicBezTo>
                <a:cubicBezTo>
                  <a:pt x="643" y="1802"/>
                  <a:pt x="634" y="1837"/>
                  <a:pt x="630" y="1856"/>
                </a:cubicBezTo>
                <a:cubicBezTo>
                  <a:pt x="717" y="1856"/>
                  <a:pt x="1206" y="1856"/>
                  <a:pt x="1277" y="1856"/>
                </a:cubicBezTo>
                <a:cubicBezTo>
                  <a:pt x="1237" y="1758"/>
                  <a:pt x="1225" y="1587"/>
                  <a:pt x="1252" y="1465"/>
                </a:cubicBezTo>
                <a:cubicBezTo>
                  <a:pt x="1258" y="1436"/>
                  <a:pt x="1266" y="1405"/>
                  <a:pt x="1272" y="1375"/>
                </a:cubicBezTo>
                <a:cubicBezTo>
                  <a:pt x="1274" y="1365"/>
                  <a:pt x="1277" y="1355"/>
                  <a:pt x="1280" y="1347"/>
                </a:cubicBezTo>
                <a:cubicBezTo>
                  <a:pt x="1283" y="1341"/>
                  <a:pt x="1289" y="1337"/>
                  <a:pt x="1295" y="1331"/>
                </a:cubicBezTo>
                <a:cubicBezTo>
                  <a:pt x="1300" y="1326"/>
                  <a:pt x="1304" y="1319"/>
                  <a:pt x="1308" y="1314"/>
                </a:cubicBezTo>
                <a:cubicBezTo>
                  <a:pt x="1334" y="1281"/>
                  <a:pt x="1360" y="1247"/>
                  <a:pt x="1384" y="1214"/>
                </a:cubicBezTo>
                <a:cubicBezTo>
                  <a:pt x="1401" y="1191"/>
                  <a:pt x="1418" y="1169"/>
                  <a:pt x="1433" y="1144"/>
                </a:cubicBezTo>
                <a:cubicBezTo>
                  <a:pt x="1462" y="1095"/>
                  <a:pt x="1492" y="1046"/>
                  <a:pt x="1515" y="990"/>
                </a:cubicBezTo>
                <a:cubicBezTo>
                  <a:pt x="1527" y="962"/>
                  <a:pt x="1536" y="932"/>
                  <a:pt x="1544" y="901"/>
                </a:cubicBezTo>
                <a:cubicBezTo>
                  <a:pt x="1552" y="870"/>
                  <a:pt x="1558" y="835"/>
                  <a:pt x="1561" y="800"/>
                </a:cubicBezTo>
                <a:cubicBezTo>
                  <a:pt x="1564" y="765"/>
                  <a:pt x="1569" y="725"/>
                  <a:pt x="1561" y="690"/>
                </a:cubicBezTo>
                <a:cubicBezTo>
                  <a:pt x="1567" y="689"/>
                  <a:pt x="1568" y="695"/>
                  <a:pt x="1570" y="698"/>
                </a:cubicBezTo>
                <a:cubicBezTo>
                  <a:pt x="1572" y="702"/>
                  <a:pt x="1575" y="705"/>
                  <a:pt x="1577" y="708"/>
                </a:cubicBezTo>
                <a:cubicBezTo>
                  <a:pt x="1581" y="716"/>
                  <a:pt x="1583" y="725"/>
                  <a:pt x="1587" y="732"/>
                </a:cubicBezTo>
                <a:cubicBezTo>
                  <a:pt x="1590" y="623"/>
                  <a:pt x="1569" y="543"/>
                  <a:pt x="1534" y="474"/>
                </a:cubicBezTo>
                <a:cubicBezTo>
                  <a:pt x="1516" y="441"/>
                  <a:pt x="1496" y="408"/>
                  <a:pt x="1469" y="383"/>
                </a:cubicBezTo>
                <a:cubicBezTo>
                  <a:pt x="1450" y="365"/>
                  <a:pt x="1426" y="348"/>
                  <a:pt x="1402" y="334"/>
                </a:cubicBezTo>
                <a:cubicBezTo>
                  <a:pt x="1393" y="329"/>
                  <a:pt x="1379" y="326"/>
                  <a:pt x="1377" y="319"/>
                </a:cubicBezTo>
                <a:cubicBezTo>
                  <a:pt x="1376" y="313"/>
                  <a:pt x="1380" y="301"/>
                  <a:pt x="1382" y="294"/>
                </a:cubicBezTo>
                <a:cubicBezTo>
                  <a:pt x="1386" y="268"/>
                  <a:pt x="1389" y="236"/>
                  <a:pt x="1383" y="210"/>
                </a:cubicBezTo>
                <a:cubicBezTo>
                  <a:pt x="1379" y="194"/>
                  <a:pt x="1373" y="180"/>
                  <a:pt x="1368" y="166"/>
                </a:cubicBezTo>
                <a:cubicBezTo>
                  <a:pt x="1362" y="152"/>
                  <a:pt x="1355" y="139"/>
                  <a:pt x="1347" y="126"/>
                </a:cubicBezTo>
                <a:cubicBezTo>
                  <a:pt x="1347" y="126"/>
                  <a:pt x="1347" y="125"/>
                  <a:pt x="1346" y="126"/>
                </a:cubicBezTo>
                <a:cubicBezTo>
                  <a:pt x="1350" y="149"/>
                  <a:pt x="1347" y="179"/>
                  <a:pt x="1335" y="191"/>
                </a:cubicBezTo>
                <a:close/>
              </a:path>
            </a:pathLst>
          </a:custGeom>
          <a:solidFill>
            <a:srgbClr val="1F497D"/>
          </a:solidFill>
          <a:ln w="12700" cap="flat">
            <a:solidFill>
              <a:srgbClr val="1F497D"/>
            </a:solidFill>
            <a:prstDash val="solid"/>
            <a:miter lim="800000"/>
            <a:headEnd/>
            <a:tailEnd/>
          </a:ln>
        </p:spPr>
        <p:txBody>
          <a:bodyPr vert="horz" wrap="square" lIns="91440" tIns="45720" rIns="91440" bIns="45720" numCol="1" anchor="t" anchorCtr="0" compatLnSpc="1">
            <a:prstTxWarp prst="textNoShape">
              <a:avLst/>
            </a:prstTxWarp>
          </a:bodyPr>
          <a:lstStyle/>
          <a:p>
            <a:pPr defTabSz="1217800" fontAlgn="auto">
              <a:spcBef>
                <a:spcPts val="0"/>
              </a:spcBef>
              <a:spcAft>
                <a:spcPts val="0"/>
              </a:spcAft>
              <a:defRPr/>
            </a:pPr>
            <a:endParaRPr lang="en-GB" sz="1800" kern="0" smtClean="0">
              <a:solidFill>
                <a:prstClr val="black"/>
              </a:solidFill>
              <a:latin typeface="Arial Rounded MT Bold" panose="020F0704030504030204" pitchFamily="34" charset="0"/>
              <a:ea typeface="+mn-ea"/>
            </a:endParaRPr>
          </a:p>
        </p:txBody>
      </p:sp>
      <p:sp>
        <p:nvSpPr>
          <p:cNvPr id="74" name="Freeform 13"/>
          <p:cNvSpPr>
            <a:spLocks/>
          </p:cNvSpPr>
          <p:nvPr/>
        </p:nvSpPr>
        <p:spPr bwMode="auto">
          <a:xfrm>
            <a:off x="4693826" y="3721616"/>
            <a:ext cx="1029155" cy="1027815"/>
          </a:xfrm>
          <a:custGeom>
            <a:avLst/>
            <a:gdLst/>
            <a:ahLst/>
            <a:cxnLst>
              <a:cxn ang="0">
                <a:pos x="1306" y="164"/>
              </a:cxn>
              <a:cxn ang="0">
                <a:pos x="1124" y="64"/>
              </a:cxn>
              <a:cxn ang="0">
                <a:pos x="843" y="5"/>
              </a:cxn>
              <a:cxn ang="0">
                <a:pos x="648" y="29"/>
              </a:cxn>
              <a:cxn ang="0">
                <a:pos x="336" y="168"/>
              </a:cxn>
              <a:cxn ang="0">
                <a:pos x="165" y="447"/>
              </a:cxn>
              <a:cxn ang="0">
                <a:pos x="239" y="370"/>
              </a:cxn>
              <a:cxn ang="0">
                <a:pos x="146" y="571"/>
              </a:cxn>
              <a:cxn ang="0">
                <a:pos x="157" y="720"/>
              </a:cxn>
              <a:cxn ang="0">
                <a:pos x="122" y="852"/>
              </a:cxn>
              <a:cxn ang="0">
                <a:pos x="73" y="920"/>
              </a:cxn>
              <a:cxn ang="0">
                <a:pos x="1" y="1025"/>
              </a:cxn>
              <a:cxn ang="0">
                <a:pos x="77" y="1081"/>
              </a:cxn>
              <a:cxn ang="0">
                <a:pos x="112" y="1126"/>
              </a:cxn>
              <a:cxn ang="0">
                <a:pos x="123" y="1197"/>
              </a:cxn>
              <a:cxn ang="0">
                <a:pos x="141" y="1222"/>
              </a:cxn>
              <a:cxn ang="0">
                <a:pos x="153" y="1296"/>
              </a:cxn>
              <a:cxn ang="0">
                <a:pos x="188" y="1347"/>
              </a:cxn>
              <a:cxn ang="0">
                <a:pos x="173" y="1455"/>
              </a:cxn>
              <a:cxn ang="0">
                <a:pos x="265" y="1546"/>
              </a:cxn>
              <a:cxn ang="0">
                <a:pos x="433" y="1564"/>
              </a:cxn>
              <a:cxn ang="0">
                <a:pos x="604" y="1639"/>
              </a:cxn>
              <a:cxn ang="0">
                <a:pos x="643" y="1783"/>
              </a:cxn>
              <a:cxn ang="0">
                <a:pos x="1277" y="1856"/>
              </a:cxn>
              <a:cxn ang="0">
                <a:pos x="1272" y="1375"/>
              </a:cxn>
              <a:cxn ang="0">
                <a:pos x="1295" y="1331"/>
              </a:cxn>
              <a:cxn ang="0">
                <a:pos x="1384" y="1214"/>
              </a:cxn>
              <a:cxn ang="0">
                <a:pos x="1515" y="990"/>
              </a:cxn>
              <a:cxn ang="0">
                <a:pos x="1561" y="800"/>
              </a:cxn>
              <a:cxn ang="0">
                <a:pos x="1570" y="698"/>
              </a:cxn>
              <a:cxn ang="0">
                <a:pos x="1587" y="732"/>
              </a:cxn>
              <a:cxn ang="0">
                <a:pos x="1469" y="383"/>
              </a:cxn>
              <a:cxn ang="0">
                <a:pos x="1377" y="319"/>
              </a:cxn>
              <a:cxn ang="0">
                <a:pos x="1383" y="210"/>
              </a:cxn>
              <a:cxn ang="0">
                <a:pos x="1347" y="126"/>
              </a:cxn>
              <a:cxn ang="0">
                <a:pos x="1335" y="191"/>
              </a:cxn>
            </a:cxnLst>
            <a:rect l="0" t="0" r="r" b="b"/>
            <a:pathLst>
              <a:path w="1590" h="1856">
                <a:moveTo>
                  <a:pt x="1335" y="191"/>
                </a:moveTo>
                <a:cubicBezTo>
                  <a:pt x="1325" y="182"/>
                  <a:pt x="1317" y="172"/>
                  <a:pt x="1306" y="164"/>
                </a:cubicBezTo>
                <a:cubicBezTo>
                  <a:pt x="1275" y="138"/>
                  <a:pt x="1240" y="118"/>
                  <a:pt x="1203" y="98"/>
                </a:cubicBezTo>
                <a:cubicBezTo>
                  <a:pt x="1179" y="85"/>
                  <a:pt x="1152" y="74"/>
                  <a:pt x="1124" y="64"/>
                </a:cubicBezTo>
                <a:cubicBezTo>
                  <a:pt x="1096" y="53"/>
                  <a:pt x="1067" y="45"/>
                  <a:pt x="1036" y="38"/>
                </a:cubicBezTo>
                <a:cubicBezTo>
                  <a:pt x="977" y="25"/>
                  <a:pt x="913" y="11"/>
                  <a:pt x="843" y="5"/>
                </a:cubicBezTo>
                <a:cubicBezTo>
                  <a:pt x="772" y="0"/>
                  <a:pt x="698" y="5"/>
                  <a:pt x="625" y="9"/>
                </a:cubicBezTo>
                <a:cubicBezTo>
                  <a:pt x="635" y="13"/>
                  <a:pt x="644" y="18"/>
                  <a:pt x="648" y="29"/>
                </a:cubicBezTo>
                <a:cubicBezTo>
                  <a:pt x="582" y="38"/>
                  <a:pt x="524" y="56"/>
                  <a:pt x="472" y="78"/>
                </a:cubicBezTo>
                <a:cubicBezTo>
                  <a:pt x="419" y="100"/>
                  <a:pt x="375" y="131"/>
                  <a:pt x="336" y="168"/>
                </a:cubicBezTo>
                <a:cubicBezTo>
                  <a:pt x="298" y="203"/>
                  <a:pt x="264" y="246"/>
                  <a:pt x="235" y="292"/>
                </a:cubicBezTo>
                <a:cubicBezTo>
                  <a:pt x="207" y="339"/>
                  <a:pt x="179" y="389"/>
                  <a:pt x="165" y="447"/>
                </a:cubicBezTo>
                <a:cubicBezTo>
                  <a:pt x="181" y="427"/>
                  <a:pt x="198" y="404"/>
                  <a:pt x="217" y="386"/>
                </a:cubicBezTo>
                <a:cubicBezTo>
                  <a:pt x="223" y="380"/>
                  <a:pt x="230" y="373"/>
                  <a:pt x="239" y="370"/>
                </a:cubicBezTo>
                <a:cubicBezTo>
                  <a:pt x="225" y="397"/>
                  <a:pt x="209" y="420"/>
                  <a:pt x="195" y="445"/>
                </a:cubicBezTo>
                <a:cubicBezTo>
                  <a:pt x="175" y="482"/>
                  <a:pt x="157" y="525"/>
                  <a:pt x="146" y="571"/>
                </a:cubicBezTo>
                <a:cubicBezTo>
                  <a:pt x="142" y="586"/>
                  <a:pt x="139" y="603"/>
                  <a:pt x="138" y="622"/>
                </a:cubicBezTo>
                <a:cubicBezTo>
                  <a:pt x="136" y="658"/>
                  <a:pt x="150" y="687"/>
                  <a:pt x="157" y="720"/>
                </a:cubicBezTo>
                <a:cubicBezTo>
                  <a:pt x="161" y="736"/>
                  <a:pt x="163" y="758"/>
                  <a:pt x="161" y="773"/>
                </a:cubicBezTo>
                <a:cubicBezTo>
                  <a:pt x="156" y="807"/>
                  <a:pt x="138" y="829"/>
                  <a:pt x="122" y="852"/>
                </a:cubicBezTo>
                <a:cubicBezTo>
                  <a:pt x="118" y="858"/>
                  <a:pt x="115" y="864"/>
                  <a:pt x="110" y="870"/>
                </a:cubicBezTo>
                <a:cubicBezTo>
                  <a:pt x="98" y="887"/>
                  <a:pt x="86" y="903"/>
                  <a:pt x="73" y="920"/>
                </a:cubicBezTo>
                <a:cubicBezTo>
                  <a:pt x="56" y="942"/>
                  <a:pt x="38" y="963"/>
                  <a:pt x="21" y="987"/>
                </a:cubicBezTo>
                <a:cubicBezTo>
                  <a:pt x="14" y="996"/>
                  <a:pt x="0" y="1011"/>
                  <a:pt x="1" y="1025"/>
                </a:cubicBezTo>
                <a:cubicBezTo>
                  <a:pt x="2" y="1034"/>
                  <a:pt x="15" y="1046"/>
                  <a:pt x="20" y="1050"/>
                </a:cubicBezTo>
                <a:cubicBezTo>
                  <a:pt x="37" y="1065"/>
                  <a:pt x="56" y="1072"/>
                  <a:pt x="77" y="1081"/>
                </a:cubicBezTo>
                <a:cubicBezTo>
                  <a:pt x="88" y="1085"/>
                  <a:pt x="100" y="1089"/>
                  <a:pt x="106" y="1096"/>
                </a:cubicBezTo>
                <a:cubicBezTo>
                  <a:pt x="113" y="1104"/>
                  <a:pt x="115" y="1117"/>
                  <a:pt x="112" y="1126"/>
                </a:cubicBezTo>
                <a:cubicBezTo>
                  <a:pt x="110" y="1131"/>
                  <a:pt x="106" y="1134"/>
                  <a:pt x="103" y="1140"/>
                </a:cubicBezTo>
                <a:cubicBezTo>
                  <a:pt x="95" y="1164"/>
                  <a:pt x="109" y="1186"/>
                  <a:pt x="123" y="1197"/>
                </a:cubicBezTo>
                <a:cubicBezTo>
                  <a:pt x="128" y="1201"/>
                  <a:pt x="144" y="1209"/>
                  <a:pt x="145" y="1216"/>
                </a:cubicBezTo>
                <a:cubicBezTo>
                  <a:pt x="145" y="1219"/>
                  <a:pt x="142" y="1221"/>
                  <a:pt x="141" y="1222"/>
                </a:cubicBezTo>
                <a:cubicBezTo>
                  <a:pt x="140" y="1224"/>
                  <a:pt x="139" y="1227"/>
                  <a:pt x="139" y="1229"/>
                </a:cubicBezTo>
                <a:cubicBezTo>
                  <a:pt x="132" y="1258"/>
                  <a:pt x="143" y="1280"/>
                  <a:pt x="153" y="1296"/>
                </a:cubicBezTo>
                <a:cubicBezTo>
                  <a:pt x="159" y="1304"/>
                  <a:pt x="164" y="1312"/>
                  <a:pt x="172" y="1320"/>
                </a:cubicBezTo>
                <a:cubicBezTo>
                  <a:pt x="179" y="1327"/>
                  <a:pt x="186" y="1337"/>
                  <a:pt x="188" y="1347"/>
                </a:cubicBezTo>
                <a:cubicBezTo>
                  <a:pt x="191" y="1366"/>
                  <a:pt x="183" y="1385"/>
                  <a:pt x="179" y="1399"/>
                </a:cubicBezTo>
                <a:cubicBezTo>
                  <a:pt x="174" y="1415"/>
                  <a:pt x="172" y="1434"/>
                  <a:pt x="173" y="1455"/>
                </a:cubicBezTo>
                <a:cubicBezTo>
                  <a:pt x="174" y="1473"/>
                  <a:pt x="180" y="1488"/>
                  <a:pt x="189" y="1500"/>
                </a:cubicBezTo>
                <a:cubicBezTo>
                  <a:pt x="211" y="1529"/>
                  <a:pt x="214" y="1530"/>
                  <a:pt x="265" y="1546"/>
                </a:cubicBezTo>
                <a:cubicBezTo>
                  <a:pt x="298" y="1557"/>
                  <a:pt x="333" y="1561"/>
                  <a:pt x="373" y="1562"/>
                </a:cubicBezTo>
                <a:cubicBezTo>
                  <a:pt x="393" y="1563"/>
                  <a:pt x="413" y="1562"/>
                  <a:pt x="433" y="1564"/>
                </a:cubicBezTo>
                <a:cubicBezTo>
                  <a:pt x="472" y="1567"/>
                  <a:pt x="504" y="1573"/>
                  <a:pt x="533" y="1586"/>
                </a:cubicBezTo>
                <a:cubicBezTo>
                  <a:pt x="562" y="1599"/>
                  <a:pt x="586" y="1615"/>
                  <a:pt x="604" y="1639"/>
                </a:cubicBezTo>
                <a:cubicBezTo>
                  <a:pt x="621" y="1661"/>
                  <a:pt x="637" y="1690"/>
                  <a:pt x="642" y="1724"/>
                </a:cubicBezTo>
                <a:cubicBezTo>
                  <a:pt x="644" y="1742"/>
                  <a:pt x="643" y="1763"/>
                  <a:pt x="643" y="1783"/>
                </a:cubicBezTo>
                <a:cubicBezTo>
                  <a:pt x="643" y="1802"/>
                  <a:pt x="634" y="1837"/>
                  <a:pt x="630" y="1856"/>
                </a:cubicBezTo>
                <a:cubicBezTo>
                  <a:pt x="717" y="1856"/>
                  <a:pt x="1206" y="1856"/>
                  <a:pt x="1277" y="1856"/>
                </a:cubicBezTo>
                <a:cubicBezTo>
                  <a:pt x="1237" y="1758"/>
                  <a:pt x="1225" y="1587"/>
                  <a:pt x="1252" y="1465"/>
                </a:cubicBezTo>
                <a:cubicBezTo>
                  <a:pt x="1258" y="1436"/>
                  <a:pt x="1266" y="1405"/>
                  <a:pt x="1272" y="1375"/>
                </a:cubicBezTo>
                <a:cubicBezTo>
                  <a:pt x="1274" y="1365"/>
                  <a:pt x="1277" y="1355"/>
                  <a:pt x="1280" y="1347"/>
                </a:cubicBezTo>
                <a:cubicBezTo>
                  <a:pt x="1283" y="1341"/>
                  <a:pt x="1289" y="1337"/>
                  <a:pt x="1295" y="1331"/>
                </a:cubicBezTo>
                <a:cubicBezTo>
                  <a:pt x="1300" y="1326"/>
                  <a:pt x="1304" y="1319"/>
                  <a:pt x="1308" y="1314"/>
                </a:cubicBezTo>
                <a:cubicBezTo>
                  <a:pt x="1334" y="1281"/>
                  <a:pt x="1360" y="1247"/>
                  <a:pt x="1384" y="1214"/>
                </a:cubicBezTo>
                <a:cubicBezTo>
                  <a:pt x="1401" y="1191"/>
                  <a:pt x="1418" y="1169"/>
                  <a:pt x="1433" y="1144"/>
                </a:cubicBezTo>
                <a:cubicBezTo>
                  <a:pt x="1462" y="1095"/>
                  <a:pt x="1492" y="1046"/>
                  <a:pt x="1515" y="990"/>
                </a:cubicBezTo>
                <a:cubicBezTo>
                  <a:pt x="1527" y="962"/>
                  <a:pt x="1536" y="932"/>
                  <a:pt x="1544" y="901"/>
                </a:cubicBezTo>
                <a:cubicBezTo>
                  <a:pt x="1552" y="870"/>
                  <a:pt x="1558" y="835"/>
                  <a:pt x="1561" y="800"/>
                </a:cubicBezTo>
                <a:cubicBezTo>
                  <a:pt x="1564" y="765"/>
                  <a:pt x="1569" y="725"/>
                  <a:pt x="1561" y="690"/>
                </a:cubicBezTo>
                <a:cubicBezTo>
                  <a:pt x="1567" y="689"/>
                  <a:pt x="1568" y="695"/>
                  <a:pt x="1570" y="698"/>
                </a:cubicBezTo>
                <a:cubicBezTo>
                  <a:pt x="1572" y="702"/>
                  <a:pt x="1575" y="705"/>
                  <a:pt x="1577" y="708"/>
                </a:cubicBezTo>
                <a:cubicBezTo>
                  <a:pt x="1581" y="716"/>
                  <a:pt x="1583" y="725"/>
                  <a:pt x="1587" y="732"/>
                </a:cubicBezTo>
                <a:cubicBezTo>
                  <a:pt x="1590" y="623"/>
                  <a:pt x="1569" y="543"/>
                  <a:pt x="1534" y="474"/>
                </a:cubicBezTo>
                <a:cubicBezTo>
                  <a:pt x="1516" y="441"/>
                  <a:pt x="1496" y="408"/>
                  <a:pt x="1469" y="383"/>
                </a:cubicBezTo>
                <a:cubicBezTo>
                  <a:pt x="1450" y="365"/>
                  <a:pt x="1426" y="348"/>
                  <a:pt x="1402" y="334"/>
                </a:cubicBezTo>
                <a:cubicBezTo>
                  <a:pt x="1393" y="329"/>
                  <a:pt x="1379" y="326"/>
                  <a:pt x="1377" y="319"/>
                </a:cubicBezTo>
                <a:cubicBezTo>
                  <a:pt x="1376" y="313"/>
                  <a:pt x="1380" y="301"/>
                  <a:pt x="1382" y="294"/>
                </a:cubicBezTo>
                <a:cubicBezTo>
                  <a:pt x="1386" y="268"/>
                  <a:pt x="1389" y="236"/>
                  <a:pt x="1383" y="210"/>
                </a:cubicBezTo>
                <a:cubicBezTo>
                  <a:pt x="1379" y="194"/>
                  <a:pt x="1373" y="180"/>
                  <a:pt x="1368" y="166"/>
                </a:cubicBezTo>
                <a:cubicBezTo>
                  <a:pt x="1362" y="152"/>
                  <a:pt x="1355" y="139"/>
                  <a:pt x="1347" y="126"/>
                </a:cubicBezTo>
                <a:cubicBezTo>
                  <a:pt x="1347" y="126"/>
                  <a:pt x="1347" y="125"/>
                  <a:pt x="1346" y="126"/>
                </a:cubicBezTo>
                <a:cubicBezTo>
                  <a:pt x="1350" y="149"/>
                  <a:pt x="1347" y="179"/>
                  <a:pt x="1335" y="191"/>
                </a:cubicBezTo>
                <a:close/>
              </a:path>
            </a:pathLst>
          </a:custGeom>
          <a:solidFill>
            <a:srgbClr val="1F497D"/>
          </a:solidFill>
          <a:ln w="12700" cap="flat">
            <a:solidFill>
              <a:srgbClr val="1F497D"/>
            </a:solidFill>
            <a:prstDash val="solid"/>
            <a:miter lim="800000"/>
            <a:headEnd/>
            <a:tailEnd/>
          </a:ln>
        </p:spPr>
        <p:txBody>
          <a:bodyPr vert="horz" wrap="square" lIns="91440" tIns="45720" rIns="91440" bIns="45720" numCol="1" anchor="t" anchorCtr="0" compatLnSpc="1">
            <a:prstTxWarp prst="textNoShape">
              <a:avLst/>
            </a:prstTxWarp>
          </a:bodyPr>
          <a:lstStyle/>
          <a:p>
            <a:pPr defTabSz="1217800" fontAlgn="auto">
              <a:spcBef>
                <a:spcPts val="0"/>
              </a:spcBef>
              <a:spcAft>
                <a:spcPts val="0"/>
              </a:spcAft>
              <a:defRPr/>
            </a:pPr>
            <a:endParaRPr lang="en-GB" sz="1800" kern="0" smtClean="0">
              <a:solidFill>
                <a:prstClr val="black"/>
              </a:solidFill>
              <a:latin typeface="Arial Rounded MT Bold" panose="020F0704030504030204" pitchFamily="34" charset="0"/>
              <a:ea typeface="+mn-ea"/>
            </a:endParaRPr>
          </a:p>
        </p:txBody>
      </p:sp>
      <p:sp>
        <p:nvSpPr>
          <p:cNvPr id="75" name="Freeform 25"/>
          <p:cNvSpPr>
            <a:spLocks noChangeAspect="1" noEditPoints="1"/>
          </p:cNvSpPr>
          <p:nvPr/>
        </p:nvSpPr>
        <p:spPr bwMode="auto">
          <a:xfrm>
            <a:off x="8145631" y="2094914"/>
            <a:ext cx="504056" cy="485825"/>
          </a:xfrm>
          <a:custGeom>
            <a:avLst/>
            <a:gdLst/>
            <a:ahLst/>
            <a:cxnLst>
              <a:cxn ang="0">
                <a:pos x="206" y="139"/>
              </a:cxn>
              <a:cxn ang="0">
                <a:pos x="261" y="69"/>
              </a:cxn>
              <a:cxn ang="0">
                <a:pos x="304" y="0"/>
              </a:cxn>
              <a:cxn ang="0">
                <a:pos x="290" y="159"/>
              </a:cxn>
              <a:cxn ang="0">
                <a:pos x="420" y="159"/>
              </a:cxn>
              <a:cxn ang="0">
                <a:pos x="452" y="193"/>
              </a:cxn>
              <a:cxn ang="0">
                <a:pos x="433" y="228"/>
              </a:cxn>
              <a:cxn ang="0">
                <a:pos x="457" y="262"/>
              </a:cxn>
              <a:cxn ang="0">
                <a:pos x="431" y="296"/>
              </a:cxn>
              <a:cxn ang="0">
                <a:pos x="453" y="330"/>
              </a:cxn>
              <a:cxn ang="0">
                <a:pos x="420" y="364"/>
              </a:cxn>
              <a:cxn ang="0">
                <a:pos x="439" y="388"/>
              </a:cxn>
              <a:cxn ang="0">
                <a:pos x="389" y="434"/>
              </a:cxn>
              <a:cxn ang="0">
                <a:pos x="294" y="438"/>
              </a:cxn>
              <a:cxn ang="0">
                <a:pos x="138" y="409"/>
              </a:cxn>
              <a:cxn ang="0">
                <a:pos x="138" y="218"/>
              </a:cxn>
              <a:cxn ang="0">
                <a:pos x="206" y="139"/>
              </a:cxn>
              <a:cxn ang="0">
                <a:pos x="0" y="430"/>
              </a:cxn>
              <a:cxn ang="0">
                <a:pos x="9" y="440"/>
              </a:cxn>
              <a:cxn ang="0">
                <a:pos x="108" y="440"/>
              </a:cxn>
              <a:cxn ang="0">
                <a:pos x="118" y="430"/>
              </a:cxn>
              <a:cxn ang="0">
                <a:pos x="118" y="198"/>
              </a:cxn>
              <a:cxn ang="0">
                <a:pos x="108" y="188"/>
              </a:cxn>
              <a:cxn ang="0">
                <a:pos x="9" y="188"/>
              </a:cxn>
              <a:cxn ang="0">
                <a:pos x="0" y="198"/>
              </a:cxn>
              <a:cxn ang="0">
                <a:pos x="0" y="430"/>
              </a:cxn>
            </a:cxnLst>
            <a:rect l="0" t="0" r="r" b="b"/>
            <a:pathLst>
              <a:path w="457" h="441">
                <a:moveTo>
                  <a:pt x="206" y="139"/>
                </a:moveTo>
                <a:cubicBezTo>
                  <a:pt x="214" y="121"/>
                  <a:pt x="253" y="83"/>
                  <a:pt x="261" y="69"/>
                </a:cubicBezTo>
                <a:cubicBezTo>
                  <a:pt x="277" y="40"/>
                  <a:pt x="264" y="0"/>
                  <a:pt x="304" y="0"/>
                </a:cubicBezTo>
                <a:cubicBezTo>
                  <a:pt x="321" y="0"/>
                  <a:pt x="375" y="44"/>
                  <a:pt x="290" y="159"/>
                </a:cubicBezTo>
                <a:cubicBezTo>
                  <a:pt x="340" y="153"/>
                  <a:pt x="397" y="154"/>
                  <a:pt x="420" y="159"/>
                </a:cubicBezTo>
                <a:cubicBezTo>
                  <a:pt x="434" y="162"/>
                  <a:pt x="452" y="176"/>
                  <a:pt x="452" y="193"/>
                </a:cubicBezTo>
                <a:cubicBezTo>
                  <a:pt x="452" y="211"/>
                  <a:pt x="444" y="221"/>
                  <a:pt x="433" y="228"/>
                </a:cubicBezTo>
                <a:cubicBezTo>
                  <a:pt x="448" y="232"/>
                  <a:pt x="457" y="245"/>
                  <a:pt x="457" y="262"/>
                </a:cubicBezTo>
                <a:cubicBezTo>
                  <a:pt x="457" y="280"/>
                  <a:pt x="446" y="290"/>
                  <a:pt x="431" y="296"/>
                </a:cubicBezTo>
                <a:cubicBezTo>
                  <a:pt x="442" y="301"/>
                  <a:pt x="453" y="313"/>
                  <a:pt x="453" y="330"/>
                </a:cubicBezTo>
                <a:cubicBezTo>
                  <a:pt x="453" y="347"/>
                  <a:pt x="439" y="361"/>
                  <a:pt x="420" y="364"/>
                </a:cubicBezTo>
                <a:cubicBezTo>
                  <a:pt x="433" y="370"/>
                  <a:pt x="439" y="378"/>
                  <a:pt x="439" y="388"/>
                </a:cubicBezTo>
                <a:cubicBezTo>
                  <a:pt x="439" y="420"/>
                  <a:pt x="412" y="428"/>
                  <a:pt x="389" y="434"/>
                </a:cubicBezTo>
                <a:cubicBezTo>
                  <a:pt x="367" y="440"/>
                  <a:pt x="336" y="441"/>
                  <a:pt x="294" y="438"/>
                </a:cubicBezTo>
                <a:cubicBezTo>
                  <a:pt x="252" y="435"/>
                  <a:pt x="198" y="416"/>
                  <a:pt x="138" y="409"/>
                </a:cubicBezTo>
                <a:cubicBezTo>
                  <a:pt x="138" y="357"/>
                  <a:pt x="138" y="218"/>
                  <a:pt x="138" y="218"/>
                </a:cubicBezTo>
                <a:cubicBezTo>
                  <a:pt x="138" y="218"/>
                  <a:pt x="181" y="193"/>
                  <a:pt x="206" y="139"/>
                </a:cubicBezTo>
                <a:close/>
                <a:moveTo>
                  <a:pt x="0" y="430"/>
                </a:moveTo>
                <a:cubicBezTo>
                  <a:pt x="0" y="435"/>
                  <a:pt x="4" y="440"/>
                  <a:pt x="9" y="440"/>
                </a:cubicBezTo>
                <a:cubicBezTo>
                  <a:pt x="108" y="440"/>
                  <a:pt x="108" y="440"/>
                  <a:pt x="108" y="440"/>
                </a:cubicBezTo>
                <a:cubicBezTo>
                  <a:pt x="113" y="440"/>
                  <a:pt x="118" y="435"/>
                  <a:pt x="118" y="430"/>
                </a:cubicBezTo>
                <a:cubicBezTo>
                  <a:pt x="118" y="198"/>
                  <a:pt x="118" y="198"/>
                  <a:pt x="118" y="198"/>
                </a:cubicBezTo>
                <a:cubicBezTo>
                  <a:pt x="118" y="193"/>
                  <a:pt x="113" y="188"/>
                  <a:pt x="108" y="188"/>
                </a:cubicBezTo>
                <a:cubicBezTo>
                  <a:pt x="9" y="188"/>
                  <a:pt x="9" y="188"/>
                  <a:pt x="9" y="188"/>
                </a:cubicBezTo>
                <a:cubicBezTo>
                  <a:pt x="4" y="188"/>
                  <a:pt x="0" y="193"/>
                  <a:pt x="0" y="198"/>
                </a:cubicBezTo>
                <a:lnTo>
                  <a:pt x="0" y="430"/>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a:lstStyle/>
          <a:p>
            <a:pPr fontAlgn="auto">
              <a:spcBef>
                <a:spcPts val="0"/>
              </a:spcBef>
              <a:spcAft>
                <a:spcPts val="0"/>
              </a:spcAft>
              <a:defRPr/>
            </a:pPr>
            <a:endParaRPr lang="en-GB" sz="1800" kern="0">
              <a:solidFill>
                <a:srgbClr val="1F497D"/>
              </a:solidFill>
              <a:latin typeface="Calibri"/>
              <a:ea typeface="+mn-ea"/>
            </a:endParaRPr>
          </a:p>
        </p:txBody>
      </p:sp>
      <p:sp>
        <p:nvSpPr>
          <p:cNvPr id="76" name="Freeform 25"/>
          <p:cNvSpPr>
            <a:spLocks noChangeAspect="1" noEditPoints="1"/>
          </p:cNvSpPr>
          <p:nvPr/>
        </p:nvSpPr>
        <p:spPr bwMode="auto">
          <a:xfrm>
            <a:off x="8161767" y="4297660"/>
            <a:ext cx="504056" cy="485825"/>
          </a:xfrm>
          <a:custGeom>
            <a:avLst/>
            <a:gdLst/>
            <a:ahLst/>
            <a:cxnLst>
              <a:cxn ang="0">
                <a:pos x="206" y="139"/>
              </a:cxn>
              <a:cxn ang="0">
                <a:pos x="261" y="69"/>
              </a:cxn>
              <a:cxn ang="0">
                <a:pos x="304" y="0"/>
              </a:cxn>
              <a:cxn ang="0">
                <a:pos x="290" y="159"/>
              </a:cxn>
              <a:cxn ang="0">
                <a:pos x="420" y="159"/>
              </a:cxn>
              <a:cxn ang="0">
                <a:pos x="452" y="193"/>
              </a:cxn>
              <a:cxn ang="0">
                <a:pos x="433" y="228"/>
              </a:cxn>
              <a:cxn ang="0">
                <a:pos x="457" y="262"/>
              </a:cxn>
              <a:cxn ang="0">
                <a:pos x="431" y="296"/>
              </a:cxn>
              <a:cxn ang="0">
                <a:pos x="453" y="330"/>
              </a:cxn>
              <a:cxn ang="0">
                <a:pos x="420" y="364"/>
              </a:cxn>
              <a:cxn ang="0">
                <a:pos x="439" y="388"/>
              </a:cxn>
              <a:cxn ang="0">
                <a:pos x="389" y="434"/>
              </a:cxn>
              <a:cxn ang="0">
                <a:pos x="294" y="438"/>
              </a:cxn>
              <a:cxn ang="0">
                <a:pos x="138" y="409"/>
              </a:cxn>
              <a:cxn ang="0">
                <a:pos x="138" y="218"/>
              </a:cxn>
              <a:cxn ang="0">
                <a:pos x="206" y="139"/>
              </a:cxn>
              <a:cxn ang="0">
                <a:pos x="0" y="430"/>
              </a:cxn>
              <a:cxn ang="0">
                <a:pos x="9" y="440"/>
              </a:cxn>
              <a:cxn ang="0">
                <a:pos x="108" y="440"/>
              </a:cxn>
              <a:cxn ang="0">
                <a:pos x="118" y="430"/>
              </a:cxn>
              <a:cxn ang="0">
                <a:pos x="118" y="198"/>
              </a:cxn>
              <a:cxn ang="0">
                <a:pos x="108" y="188"/>
              </a:cxn>
              <a:cxn ang="0">
                <a:pos x="9" y="188"/>
              </a:cxn>
              <a:cxn ang="0">
                <a:pos x="0" y="198"/>
              </a:cxn>
              <a:cxn ang="0">
                <a:pos x="0" y="430"/>
              </a:cxn>
            </a:cxnLst>
            <a:rect l="0" t="0" r="r" b="b"/>
            <a:pathLst>
              <a:path w="457" h="441">
                <a:moveTo>
                  <a:pt x="206" y="139"/>
                </a:moveTo>
                <a:cubicBezTo>
                  <a:pt x="214" y="121"/>
                  <a:pt x="253" y="83"/>
                  <a:pt x="261" y="69"/>
                </a:cubicBezTo>
                <a:cubicBezTo>
                  <a:pt x="277" y="40"/>
                  <a:pt x="264" y="0"/>
                  <a:pt x="304" y="0"/>
                </a:cubicBezTo>
                <a:cubicBezTo>
                  <a:pt x="321" y="0"/>
                  <a:pt x="375" y="44"/>
                  <a:pt x="290" y="159"/>
                </a:cubicBezTo>
                <a:cubicBezTo>
                  <a:pt x="340" y="153"/>
                  <a:pt x="397" y="154"/>
                  <a:pt x="420" y="159"/>
                </a:cubicBezTo>
                <a:cubicBezTo>
                  <a:pt x="434" y="162"/>
                  <a:pt x="452" y="176"/>
                  <a:pt x="452" y="193"/>
                </a:cubicBezTo>
                <a:cubicBezTo>
                  <a:pt x="452" y="211"/>
                  <a:pt x="444" y="221"/>
                  <a:pt x="433" y="228"/>
                </a:cubicBezTo>
                <a:cubicBezTo>
                  <a:pt x="448" y="232"/>
                  <a:pt x="457" y="245"/>
                  <a:pt x="457" y="262"/>
                </a:cubicBezTo>
                <a:cubicBezTo>
                  <a:pt x="457" y="280"/>
                  <a:pt x="446" y="290"/>
                  <a:pt x="431" y="296"/>
                </a:cubicBezTo>
                <a:cubicBezTo>
                  <a:pt x="442" y="301"/>
                  <a:pt x="453" y="313"/>
                  <a:pt x="453" y="330"/>
                </a:cubicBezTo>
                <a:cubicBezTo>
                  <a:pt x="453" y="347"/>
                  <a:pt x="439" y="361"/>
                  <a:pt x="420" y="364"/>
                </a:cubicBezTo>
                <a:cubicBezTo>
                  <a:pt x="433" y="370"/>
                  <a:pt x="439" y="378"/>
                  <a:pt x="439" y="388"/>
                </a:cubicBezTo>
                <a:cubicBezTo>
                  <a:pt x="439" y="420"/>
                  <a:pt x="412" y="428"/>
                  <a:pt x="389" y="434"/>
                </a:cubicBezTo>
                <a:cubicBezTo>
                  <a:pt x="367" y="440"/>
                  <a:pt x="336" y="441"/>
                  <a:pt x="294" y="438"/>
                </a:cubicBezTo>
                <a:cubicBezTo>
                  <a:pt x="252" y="435"/>
                  <a:pt x="198" y="416"/>
                  <a:pt x="138" y="409"/>
                </a:cubicBezTo>
                <a:cubicBezTo>
                  <a:pt x="138" y="357"/>
                  <a:pt x="138" y="218"/>
                  <a:pt x="138" y="218"/>
                </a:cubicBezTo>
                <a:cubicBezTo>
                  <a:pt x="138" y="218"/>
                  <a:pt x="181" y="193"/>
                  <a:pt x="206" y="139"/>
                </a:cubicBezTo>
                <a:close/>
                <a:moveTo>
                  <a:pt x="0" y="430"/>
                </a:moveTo>
                <a:cubicBezTo>
                  <a:pt x="0" y="435"/>
                  <a:pt x="4" y="440"/>
                  <a:pt x="9" y="440"/>
                </a:cubicBezTo>
                <a:cubicBezTo>
                  <a:pt x="108" y="440"/>
                  <a:pt x="108" y="440"/>
                  <a:pt x="108" y="440"/>
                </a:cubicBezTo>
                <a:cubicBezTo>
                  <a:pt x="113" y="440"/>
                  <a:pt x="118" y="435"/>
                  <a:pt x="118" y="430"/>
                </a:cubicBezTo>
                <a:cubicBezTo>
                  <a:pt x="118" y="198"/>
                  <a:pt x="118" y="198"/>
                  <a:pt x="118" y="198"/>
                </a:cubicBezTo>
                <a:cubicBezTo>
                  <a:pt x="118" y="193"/>
                  <a:pt x="113" y="188"/>
                  <a:pt x="108" y="188"/>
                </a:cubicBezTo>
                <a:cubicBezTo>
                  <a:pt x="9" y="188"/>
                  <a:pt x="9" y="188"/>
                  <a:pt x="9" y="188"/>
                </a:cubicBezTo>
                <a:cubicBezTo>
                  <a:pt x="4" y="188"/>
                  <a:pt x="0" y="193"/>
                  <a:pt x="0" y="198"/>
                </a:cubicBezTo>
                <a:lnTo>
                  <a:pt x="0" y="430"/>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a:lstStyle/>
          <a:p>
            <a:pPr fontAlgn="auto">
              <a:spcBef>
                <a:spcPts val="0"/>
              </a:spcBef>
              <a:spcAft>
                <a:spcPts val="0"/>
              </a:spcAft>
              <a:defRPr/>
            </a:pPr>
            <a:endParaRPr lang="en-GB" sz="1800" kern="0">
              <a:solidFill>
                <a:srgbClr val="1F497D"/>
              </a:solidFill>
              <a:latin typeface="Calibri"/>
              <a:ea typeface="+mn-ea"/>
            </a:endParaRPr>
          </a:p>
        </p:txBody>
      </p:sp>
      <p:sp>
        <p:nvSpPr>
          <p:cNvPr id="88" name="87 Rectángulo redondeado">
            <a:hlinkClick r:id="rId10" action="ppaction://hlinksldjump"/>
          </p:cNvPr>
          <p:cNvSpPr/>
          <p:nvPr/>
        </p:nvSpPr>
        <p:spPr>
          <a:xfrm>
            <a:off x="35497" y="355911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89" name="88 Rectángulo redondeado">
            <a:hlinkClick r:id="rId11" action="ppaction://hlinksldjump"/>
          </p:cNvPr>
          <p:cNvSpPr/>
          <p:nvPr/>
        </p:nvSpPr>
        <p:spPr>
          <a:xfrm>
            <a:off x="35497" y="3912630"/>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95" name="94 Rectángulo redondeado">
            <a:hlinkClick r:id="rId12" action="ppaction://hlinksldjump"/>
          </p:cNvPr>
          <p:cNvSpPr/>
          <p:nvPr/>
        </p:nvSpPr>
        <p:spPr>
          <a:xfrm>
            <a:off x="35496" y="4258295"/>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96" name="95 Rectángulo redondeado">
            <a:hlinkClick r:id="rId13" action="ppaction://hlinksldjump"/>
          </p:cNvPr>
          <p:cNvSpPr/>
          <p:nvPr/>
        </p:nvSpPr>
        <p:spPr>
          <a:xfrm>
            <a:off x="770628" y="302047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7 de 8</a:t>
            </a:r>
          </a:p>
        </p:txBody>
      </p:sp>
      <p:sp>
        <p:nvSpPr>
          <p:cNvPr id="97" name="96 Rectángulo redondeado">
            <a:hlinkClick r:id="rId9" action="ppaction://hlinksldjump"/>
          </p:cNvPr>
          <p:cNvSpPr/>
          <p:nvPr/>
        </p:nvSpPr>
        <p:spPr>
          <a:xfrm>
            <a:off x="59155" y="2446474"/>
            <a:ext cx="633020" cy="225136"/>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1 de 8</a:t>
            </a:r>
          </a:p>
        </p:txBody>
      </p:sp>
      <p:sp>
        <p:nvSpPr>
          <p:cNvPr id="98" name="97 Rectángulo redondeado">
            <a:hlinkClick r:id="rId14" action="ppaction://hlinksldjump"/>
          </p:cNvPr>
          <p:cNvSpPr/>
          <p:nvPr/>
        </p:nvSpPr>
        <p:spPr>
          <a:xfrm>
            <a:off x="59155" y="273275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8</a:t>
            </a:r>
          </a:p>
        </p:txBody>
      </p:sp>
      <p:sp>
        <p:nvSpPr>
          <p:cNvPr id="99" name="98 Rectángulo redondeado">
            <a:hlinkClick r:id="rId15" action="ppaction://hlinksldjump"/>
          </p:cNvPr>
          <p:cNvSpPr/>
          <p:nvPr/>
        </p:nvSpPr>
        <p:spPr>
          <a:xfrm>
            <a:off x="59155" y="299477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de 8</a:t>
            </a:r>
            <a:endParaRPr lang="es-CO" sz="1000" b="1" dirty="0">
              <a:solidFill>
                <a:schemeClr val="accent5">
                  <a:lumMod val="75000"/>
                </a:schemeClr>
              </a:solidFill>
              <a:latin typeface="+mj-lt"/>
              <a:ea typeface="Verdana" pitchFamily="34" charset="0"/>
              <a:cs typeface="Verdana" pitchFamily="34" charset="0"/>
            </a:endParaRPr>
          </a:p>
        </p:txBody>
      </p:sp>
      <p:sp>
        <p:nvSpPr>
          <p:cNvPr id="100" name="99 Rectángulo redondeado">
            <a:hlinkClick r:id="rId16" action="ppaction://hlinksldjump"/>
          </p:cNvPr>
          <p:cNvSpPr/>
          <p:nvPr/>
        </p:nvSpPr>
        <p:spPr>
          <a:xfrm>
            <a:off x="59155" y="328091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8</a:t>
            </a:r>
          </a:p>
        </p:txBody>
      </p:sp>
      <p:sp>
        <p:nvSpPr>
          <p:cNvPr id="101" name="100 Rectángulo redondeado">
            <a:hlinkClick r:id="rId17" action="ppaction://hlinksldjump"/>
          </p:cNvPr>
          <p:cNvSpPr/>
          <p:nvPr/>
        </p:nvSpPr>
        <p:spPr>
          <a:xfrm>
            <a:off x="770628" y="2434944"/>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5 de 8</a:t>
            </a:r>
          </a:p>
        </p:txBody>
      </p:sp>
      <p:sp>
        <p:nvSpPr>
          <p:cNvPr id="102" name="101 Rectángulo redondeado">
            <a:hlinkClick r:id="rId18" action="ppaction://hlinksldjump"/>
          </p:cNvPr>
          <p:cNvSpPr/>
          <p:nvPr/>
        </p:nvSpPr>
        <p:spPr>
          <a:xfrm>
            <a:off x="770628" y="2743661"/>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6 de 8</a:t>
            </a:r>
          </a:p>
        </p:txBody>
      </p:sp>
      <p:sp>
        <p:nvSpPr>
          <p:cNvPr id="103" name="102 Rectángulo redondeado">
            <a:hlinkClick r:id="rId19" action="ppaction://hlinksldjump"/>
          </p:cNvPr>
          <p:cNvSpPr/>
          <p:nvPr/>
        </p:nvSpPr>
        <p:spPr>
          <a:xfrm>
            <a:off x="770628" y="329729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8 de 8</a:t>
            </a:r>
          </a:p>
        </p:txBody>
      </p:sp>
      <p:sp>
        <p:nvSpPr>
          <p:cNvPr id="104" name="103 Cheurón">
            <a:hlinkClick r:id="rId20"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105" name="104 Cheurón">
            <a:hlinkClick r:id="rId21"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07" name="Picture 2" descr="http://58533534ea9b6562bf3c-029f06cbf668e558ffb5306597309f00.r0.cf1.rackcdn.com/2012/10/Like.jpg"/>
          <p:cNvPicPr>
            <a:picLocks noChangeAspect="1" noChangeArrowheads="1"/>
          </p:cNvPicPr>
          <p:nvPr/>
        </p:nvPicPr>
        <p:blipFill>
          <a:blip r:embed="rId2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 name="107 Cheurón">
            <a:hlinkClick r:id="rId23"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46" name="45 Cheurón">
            <a:hlinkClick r:id="rId24"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5788249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17</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69" name="68 Rectángulo"/>
          <p:cNvSpPr/>
          <p:nvPr/>
        </p:nvSpPr>
        <p:spPr>
          <a:xfrm>
            <a:off x="-12762" y="5013343"/>
            <a:ext cx="6858000" cy="246221"/>
          </a:xfrm>
          <a:prstGeom prst="rect">
            <a:avLst/>
          </a:prstGeom>
        </p:spPr>
        <p:txBody>
          <a:bodyPr wrap="square">
            <a:spAutoFit/>
          </a:bodyPr>
          <a:lstStyle/>
          <a:p>
            <a:r>
              <a:rPr lang="es-CO" sz="1000" b="1" dirty="0" smtClean="0">
                <a:solidFill>
                  <a:schemeClr val="bg1">
                    <a:lumMod val="50000"/>
                  </a:schemeClr>
                </a:solidFill>
              </a:rPr>
              <a:t>P8.</a:t>
            </a:r>
            <a:r>
              <a:rPr lang="es-CO" sz="1000" dirty="0" smtClean="0">
                <a:solidFill>
                  <a:schemeClr val="bg1">
                    <a:lumMod val="50000"/>
                  </a:schemeClr>
                </a:solidFill>
              </a:rPr>
              <a:t> </a:t>
            </a:r>
            <a:r>
              <a:rPr lang="es-CO" sz="1000" dirty="0">
                <a:solidFill>
                  <a:schemeClr val="bg1">
                    <a:lumMod val="50000"/>
                  </a:schemeClr>
                </a:solidFill>
              </a:rPr>
              <a:t>De las siguientes opciones, por favor señale aquellas que considera describen la Urna de Cristal “LA URNA DE CRISTAL ES…”</a:t>
            </a:r>
          </a:p>
        </p:txBody>
      </p:sp>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2 Tabla"/>
          <p:cNvGraphicFramePr>
            <a:graphicFrameLocks noGrp="1"/>
          </p:cNvGraphicFramePr>
          <p:nvPr>
            <p:extLst>
              <p:ext uri="{D42A27DB-BD31-4B8C-83A1-F6EECF244321}">
                <p14:modId xmlns:p14="http://schemas.microsoft.com/office/powerpoint/2010/main" val="3844502264"/>
              </p:ext>
            </p:extLst>
          </p:nvPr>
        </p:nvGraphicFramePr>
        <p:xfrm>
          <a:off x="2699792" y="1463104"/>
          <a:ext cx="2573040" cy="3533370"/>
        </p:xfrm>
        <a:graphic>
          <a:graphicData uri="http://schemas.openxmlformats.org/drawingml/2006/table">
            <a:tbl>
              <a:tblPr/>
              <a:tblGrid>
                <a:gridCol w="2573040"/>
              </a:tblGrid>
              <a:tr h="353337">
                <a:tc>
                  <a:txBody>
                    <a:bodyPr/>
                    <a:lstStyle/>
                    <a:p>
                      <a:pPr algn="r" rtl="0" fontAlgn="ctr"/>
                      <a:r>
                        <a:rPr lang="es-ES" sz="900" b="0" i="0" u="none" strike="noStrike" dirty="0">
                          <a:solidFill>
                            <a:srgbClr val="1F497D"/>
                          </a:solidFill>
                          <a:latin typeface="Calibri"/>
                        </a:rPr>
                        <a:t>Un medio de comunicación del gobierno con la ciudadanía</a:t>
                      </a:r>
                    </a:p>
                  </a:txBody>
                  <a:tcPr marL="9525" marR="9525" marT="9525" marB="0" anchor="ctr">
                    <a:lnL>
                      <a:noFill/>
                    </a:lnL>
                    <a:lnR>
                      <a:noFill/>
                    </a:lnR>
                    <a:lnT>
                      <a:noFill/>
                    </a:lnT>
                    <a:lnB>
                      <a:noFill/>
                    </a:lnB>
                  </a:tcPr>
                </a:tc>
              </a:tr>
              <a:tr h="353337">
                <a:tc>
                  <a:txBody>
                    <a:bodyPr/>
                    <a:lstStyle/>
                    <a:p>
                      <a:pPr algn="r" rtl="0" fontAlgn="ctr"/>
                      <a:r>
                        <a:rPr lang="es-ES" sz="900" b="0" i="0" u="none" strike="noStrike">
                          <a:solidFill>
                            <a:srgbClr val="1F497D"/>
                          </a:solidFill>
                          <a:latin typeface="Calibri"/>
                        </a:rPr>
                        <a:t>Una herramienta de participación ciudadana</a:t>
                      </a:r>
                    </a:p>
                  </a:txBody>
                  <a:tcPr marL="9525" marR="9525" marT="9525" marB="0" anchor="ctr">
                    <a:lnL>
                      <a:noFill/>
                    </a:lnL>
                    <a:lnR>
                      <a:noFill/>
                    </a:lnR>
                    <a:lnT>
                      <a:noFill/>
                    </a:lnT>
                    <a:lnB>
                      <a:noFill/>
                    </a:lnB>
                  </a:tcPr>
                </a:tc>
              </a:tr>
              <a:tr h="353337">
                <a:tc>
                  <a:txBody>
                    <a:bodyPr/>
                    <a:lstStyle/>
                    <a:p>
                      <a:pPr algn="r" rtl="0" fontAlgn="ctr"/>
                      <a:r>
                        <a:rPr lang="es-ES" sz="900" b="0" i="0" u="none" strike="noStrike">
                          <a:solidFill>
                            <a:srgbClr val="1F497D"/>
                          </a:solidFill>
                          <a:latin typeface="Calibri"/>
                        </a:rPr>
                        <a:t>Un mecanismo de información de lo que hace el gobierno</a:t>
                      </a:r>
                    </a:p>
                  </a:txBody>
                  <a:tcPr marL="9525" marR="9525" marT="9525" marB="0" anchor="ctr">
                    <a:lnL>
                      <a:noFill/>
                    </a:lnL>
                    <a:lnR>
                      <a:noFill/>
                    </a:lnR>
                    <a:lnT>
                      <a:noFill/>
                    </a:lnT>
                    <a:lnB>
                      <a:noFill/>
                    </a:lnB>
                  </a:tcPr>
                </a:tc>
              </a:tr>
              <a:tr h="353337">
                <a:tc>
                  <a:txBody>
                    <a:bodyPr/>
                    <a:lstStyle/>
                    <a:p>
                      <a:pPr algn="r" rtl="0" fontAlgn="ctr"/>
                      <a:r>
                        <a:rPr lang="es-ES" sz="900" b="0" i="0" u="none" strike="noStrike">
                          <a:solidFill>
                            <a:srgbClr val="1F497D"/>
                          </a:solidFill>
                          <a:latin typeface="Calibri"/>
                        </a:rPr>
                        <a:t>Un medio en que se pueden realizar preguntas al gobierno</a:t>
                      </a:r>
                    </a:p>
                  </a:txBody>
                  <a:tcPr marL="9525" marR="9525" marT="9525" marB="0" anchor="ctr">
                    <a:lnL>
                      <a:noFill/>
                    </a:lnL>
                    <a:lnR>
                      <a:noFill/>
                    </a:lnR>
                    <a:lnT>
                      <a:noFill/>
                    </a:lnT>
                    <a:lnB>
                      <a:noFill/>
                    </a:lnB>
                  </a:tcPr>
                </a:tc>
              </a:tr>
              <a:tr h="353337">
                <a:tc>
                  <a:txBody>
                    <a:bodyPr/>
                    <a:lstStyle/>
                    <a:p>
                      <a:pPr algn="r" rtl="0" fontAlgn="ctr"/>
                      <a:r>
                        <a:rPr lang="es-ES" sz="900" b="0" i="0" u="none" strike="noStrike">
                          <a:solidFill>
                            <a:srgbClr val="1F497D"/>
                          </a:solidFill>
                          <a:latin typeface="Calibri"/>
                        </a:rPr>
                        <a:t>Un espacio para dar respuesta a las inquietudes de los ciudadanos</a:t>
                      </a:r>
                    </a:p>
                  </a:txBody>
                  <a:tcPr marL="9525" marR="9525" marT="9525" marB="0" anchor="ctr">
                    <a:lnL>
                      <a:noFill/>
                    </a:lnL>
                    <a:lnR>
                      <a:noFill/>
                    </a:lnR>
                    <a:lnT>
                      <a:noFill/>
                    </a:lnT>
                    <a:lnB>
                      <a:noFill/>
                    </a:lnB>
                  </a:tcPr>
                </a:tc>
              </a:tr>
              <a:tr h="353337">
                <a:tc>
                  <a:txBody>
                    <a:bodyPr/>
                    <a:lstStyle/>
                    <a:p>
                      <a:pPr algn="r" rtl="0" fontAlgn="ctr"/>
                      <a:r>
                        <a:rPr lang="es-ES" sz="900" b="0" i="0" u="none" strike="noStrike">
                          <a:solidFill>
                            <a:srgbClr val="1F497D"/>
                          </a:solidFill>
                          <a:latin typeface="Calibri"/>
                        </a:rPr>
                        <a:t>Un canal de participación directa con el gobierno</a:t>
                      </a:r>
                    </a:p>
                  </a:txBody>
                  <a:tcPr marL="9525" marR="9525" marT="9525" marB="0" anchor="ctr">
                    <a:lnL>
                      <a:noFill/>
                    </a:lnL>
                    <a:lnR>
                      <a:noFill/>
                    </a:lnR>
                    <a:lnT>
                      <a:noFill/>
                    </a:lnT>
                    <a:lnB>
                      <a:noFill/>
                    </a:lnB>
                  </a:tcPr>
                </a:tc>
              </a:tr>
              <a:tr h="353337">
                <a:tc>
                  <a:txBody>
                    <a:bodyPr/>
                    <a:lstStyle/>
                    <a:p>
                      <a:pPr algn="r" rtl="0" fontAlgn="ctr"/>
                      <a:r>
                        <a:rPr lang="es-ES" sz="900" b="0" i="0" u="none" strike="noStrike">
                          <a:solidFill>
                            <a:srgbClr val="1F497D"/>
                          </a:solidFill>
                          <a:latin typeface="Calibri"/>
                        </a:rPr>
                        <a:t>Un espacio para proponer iniciativas/soluciones</a:t>
                      </a:r>
                    </a:p>
                  </a:txBody>
                  <a:tcPr marL="9525" marR="9525" marT="9525" marB="0" anchor="ctr">
                    <a:lnL>
                      <a:noFill/>
                    </a:lnL>
                    <a:lnR>
                      <a:noFill/>
                    </a:lnR>
                    <a:lnT>
                      <a:noFill/>
                    </a:lnT>
                    <a:lnB>
                      <a:noFill/>
                    </a:lnB>
                  </a:tcPr>
                </a:tc>
              </a:tr>
              <a:tr h="353337">
                <a:tc>
                  <a:txBody>
                    <a:bodyPr/>
                    <a:lstStyle/>
                    <a:p>
                      <a:pPr algn="r" rtl="0" fontAlgn="ctr"/>
                      <a:r>
                        <a:rPr lang="es-ES" sz="900" b="0" i="0" u="none" strike="noStrike">
                          <a:solidFill>
                            <a:srgbClr val="1F497D"/>
                          </a:solidFill>
                          <a:latin typeface="Calibri"/>
                        </a:rPr>
                        <a:t>Un lugar para opinar sobre las acciones del gobierno</a:t>
                      </a:r>
                    </a:p>
                  </a:txBody>
                  <a:tcPr marL="9525" marR="9525" marT="9525" marB="0" anchor="ctr">
                    <a:lnL>
                      <a:noFill/>
                    </a:lnL>
                    <a:lnR>
                      <a:noFill/>
                    </a:lnR>
                    <a:lnT>
                      <a:noFill/>
                    </a:lnT>
                    <a:lnB>
                      <a:noFill/>
                    </a:lnB>
                  </a:tcPr>
                </a:tc>
              </a:tr>
              <a:tr h="353337">
                <a:tc>
                  <a:txBody>
                    <a:bodyPr/>
                    <a:lstStyle/>
                    <a:p>
                      <a:pPr algn="r" rtl="0" fontAlgn="ctr"/>
                      <a:r>
                        <a:rPr lang="es-ES" sz="900" b="0" i="0" u="none" strike="noStrike">
                          <a:solidFill>
                            <a:srgbClr val="1F497D"/>
                          </a:solidFill>
                          <a:latin typeface="Calibri"/>
                        </a:rPr>
                        <a:t>Una herramienta de control ciudadana</a:t>
                      </a:r>
                    </a:p>
                  </a:txBody>
                  <a:tcPr marL="9525" marR="9525" marT="9525" marB="0" anchor="ctr">
                    <a:lnL>
                      <a:noFill/>
                    </a:lnL>
                    <a:lnR>
                      <a:noFill/>
                    </a:lnR>
                    <a:lnT>
                      <a:noFill/>
                    </a:lnT>
                    <a:lnB>
                      <a:noFill/>
                    </a:lnB>
                  </a:tcPr>
                </a:tc>
              </a:tr>
              <a:tr h="353337">
                <a:tc>
                  <a:txBody>
                    <a:bodyPr/>
                    <a:lstStyle/>
                    <a:p>
                      <a:pPr algn="r" rtl="0" fontAlgn="ctr"/>
                      <a:r>
                        <a:rPr lang="es-ES" sz="900" b="0" i="0" u="none" strike="noStrike" dirty="0">
                          <a:solidFill>
                            <a:srgbClr val="1F497D"/>
                          </a:solidFill>
                          <a:latin typeface="Calibri"/>
                        </a:rPr>
                        <a:t>Un mecanismo de rendición de cuentas del gobierno</a:t>
                      </a:r>
                    </a:p>
                  </a:txBody>
                  <a:tcPr marL="9525" marR="9525" marT="9525" marB="0" anchor="ctr">
                    <a:lnL>
                      <a:noFill/>
                    </a:lnL>
                    <a:lnR>
                      <a:noFill/>
                    </a:lnR>
                    <a:lnT>
                      <a:noFill/>
                    </a:lnT>
                    <a:lnB>
                      <a:noFill/>
                    </a:lnB>
                  </a:tcPr>
                </a:tc>
              </a:tr>
            </a:tbl>
          </a:graphicData>
        </a:graphic>
      </p:graphicFrame>
      <p:graphicFrame>
        <p:nvGraphicFramePr>
          <p:cNvPr id="40" name="39 Gráfico"/>
          <p:cNvGraphicFramePr/>
          <p:nvPr>
            <p:extLst>
              <p:ext uri="{D42A27DB-BD31-4B8C-83A1-F6EECF244321}">
                <p14:modId xmlns:p14="http://schemas.microsoft.com/office/powerpoint/2010/main" val="3823098490"/>
              </p:ext>
            </p:extLst>
          </p:nvPr>
        </p:nvGraphicFramePr>
        <p:xfrm>
          <a:off x="4716017" y="1345332"/>
          <a:ext cx="3816423" cy="3744416"/>
        </p:xfrm>
        <a:graphic>
          <a:graphicData uri="http://schemas.openxmlformats.org/drawingml/2006/chart">
            <c:chart xmlns:c="http://schemas.openxmlformats.org/drawingml/2006/chart" xmlns:r="http://schemas.openxmlformats.org/officeDocument/2006/relationships" r:id="rId5"/>
          </a:graphicData>
        </a:graphic>
      </p:graphicFrame>
      <p:sp>
        <p:nvSpPr>
          <p:cNvPr id="47" name="46 CuadroTexto"/>
          <p:cNvSpPr txBox="1"/>
          <p:nvPr/>
        </p:nvSpPr>
        <p:spPr>
          <a:xfrm>
            <a:off x="6187240" y="5267730"/>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48" name="47 CuadroTexto"/>
          <p:cNvSpPr txBox="1"/>
          <p:nvPr/>
        </p:nvSpPr>
        <p:spPr>
          <a:xfrm>
            <a:off x="7313505" y="5267730"/>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49" name="48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0" name="49 CuadroTexto"/>
          <p:cNvSpPr txBox="1"/>
          <p:nvPr/>
        </p:nvSpPr>
        <p:spPr>
          <a:xfrm>
            <a:off x="6265700" y="5460821"/>
            <a:ext cx="322524" cy="253916"/>
          </a:xfrm>
          <a:prstGeom prst="rect">
            <a:avLst/>
          </a:prstGeom>
          <a:noFill/>
        </p:spPr>
        <p:txBody>
          <a:bodyPr wrap="none" rtlCol="0">
            <a:spAutoFit/>
          </a:bodyPr>
          <a:lstStyle/>
          <a:p>
            <a:r>
              <a:rPr lang="es-CO" sz="1050" dirty="0" smtClean="0">
                <a:solidFill>
                  <a:schemeClr val="bg1">
                    <a:lumMod val="50000"/>
                  </a:schemeClr>
                </a:solidFill>
              </a:rPr>
              <a:t>84</a:t>
            </a:r>
            <a:endParaRPr lang="es-CO" sz="1050" dirty="0">
              <a:solidFill>
                <a:schemeClr val="bg1">
                  <a:lumMod val="50000"/>
                </a:schemeClr>
              </a:solidFill>
            </a:endParaRPr>
          </a:p>
        </p:txBody>
      </p:sp>
      <p:sp>
        <p:nvSpPr>
          <p:cNvPr id="51" name="50 CuadroTexto"/>
          <p:cNvSpPr txBox="1"/>
          <p:nvPr/>
        </p:nvSpPr>
        <p:spPr>
          <a:xfrm>
            <a:off x="7350836" y="5450941"/>
            <a:ext cx="391454" cy="253916"/>
          </a:xfrm>
          <a:prstGeom prst="rect">
            <a:avLst/>
          </a:prstGeom>
          <a:noFill/>
        </p:spPr>
        <p:txBody>
          <a:bodyPr wrap="none" rtlCol="0">
            <a:spAutoFit/>
          </a:bodyPr>
          <a:lstStyle/>
          <a:p>
            <a:r>
              <a:rPr lang="es-CO" sz="1050" dirty="0" smtClean="0">
                <a:solidFill>
                  <a:schemeClr val="bg1">
                    <a:lumMod val="50000"/>
                  </a:schemeClr>
                </a:solidFill>
              </a:rPr>
              <a:t>297</a:t>
            </a:r>
            <a:endParaRPr lang="es-CO" sz="1050" dirty="0">
              <a:solidFill>
                <a:schemeClr val="bg1">
                  <a:lumMod val="50000"/>
                </a:schemeClr>
              </a:solidFill>
            </a:endParaRPr>
          </a:p>
        </p:txBody>
      </p:sp>
      <p:sp>
        <p:nvSpPr>
          <p:cNvPr id="52" name="51 Rectángulo"/>
          <p:cNvSpPr/>
          <p:nvPr/>
        </p:nvSpPr>
        <p:spPr>
          <a:xfrm>
            <a:off x="3227596" y="1057300"/>
            <a:ext cx="6120682"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Opinión acerca de la Urna de Cristal</a:t>
            </a:r>
            <a:endParaRPr lang="es-CO" sz="1200" b="1" dirty="0">
              <a:solidFill>
                <a:schemeClr val="tx2">
                  <a:lumMod val="50000"/>
                </a:schemeClr>
              </a:solidFill>
              <a:latin typeface="+mj-lt"/>
              <a:ea typeface="Verdana" pitchFamily="34" charset="0"/>
              <a:cs typeface="Verdana" pitchFamily="34" charset="0"/>
            </a:endParaRPr>
          </a:p>
        </p:txBody>
      </p:sp>
      <p:sp>
        <p:nvSpPr>
          <p:cNvPr id="64" name="63 Rectángulo"/>
          <p:cNvSpPr/>
          <p:nvPr/>
        </p:nvSpPr>
        <p:spPr>
          <a:xfrm>
            <a:off x="6181825" y="1148113"/>
            <a:ext cx="144016" cy="128029"/>
          </a:xfrm>
          <a:prstGeom prst="rect">
            <a:avLst/>
          </a:prstGeom>
          <a:gradFill>
            <a:gsLst>
              <a:gs pos="0">
                <a:schemeClr val="tx2">
                  <a:lumMod val="40000"/>
                  <a:lumOff val="60000"/>
                </a:schemeClr>
              </a:gs>
              <a:gs pos="80000">
                <a:schemeClr val="tx2">
                  <a:lumMod val="40000"/>
                  <a:lumOff val="60000"/>
                </a:schemeClr>
              </a:gs>
              <a:gs pos="100000">
                <a:schemeClr val="tx2">
                  <a:lumMod val="40000"/>
                  <a:lumOff val="6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p>
        </p:txBody>
      </p:sp>
      <p:sp>
        <p:nvSpPr>
          <p:cNvPr id="65" name="64 Rectángulo"/>
          <p:cNvSpPr/>
          <p:nvPr/>
        </p:nvSpPr>
        <p:spPr>
          <a:xfrm>
            <a:off x="7289241" y="1148113"/>
            <a:ext cx="144016" cy="128029"/>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s-CO"/>
          </a:p>
        </p:txBody>
      </p:sp>
      <p:sp>
        <p:nvSpPr>
          <p:cNvPr id="66" name="65 CuadroTexto"/>
          <p:cNvSpPr txBox="1"/>
          <p:nvPr/>
        </p:nvSpPr>
        <p:spPr>
          <a:xfrm>
            <a:off x="6284897" y="1087276"/>
            <a:ext cx="843501" cy="253916"/>
          </a:xfrm>
          <a:prstGeom prst="rect">
            <a:avLst/>
          </a:prstGeom>
          <a:noFill/>
        </p:spPr>
        <p:txBody>
          <a:bodyPr wrap="none" rtlCol="0">
            <a:spAutoFit/>
          </a:bodyPr>
          <a:lstStyle/>
          <a:p>
            <a:r>
              <a:rPr lang="es-CO" sz="1050" dirty="0" smtClean="0">
                <a:solidFill>
                  <a:schemeClr val="bg1">
                    <a:lumMod val="50000"/>
                  </a:schemeClr>
                </a:solidFill>
              </a:rPr>
              <a:t>De acuerdo </a:t>
            </a:r>
            <a:endParaRPr lang="es-CO" sz="1050" dirty="0">
              <a:solidFill>
                <a:schemeClr val="bg1">
                  <a:lumMod val="50000"/>
                </a:schemeClr>
              </a:solidFill>
            </a:endParaRPr>
          </a:p>
        </p:txBody>
      </p:sp>
      <p:sp>
        <p:nvSpPr>
          <p:cNvPr id="67" name="66 CuadroTexto"/>
          <p:cNvSpPr txBox="1"/>
          <p:nvPr/>
        </p:nvSpPr>
        <p:spPr>
          <a:xfrm>
            <a:off x="7411162" y="1087276"/>
            <a:ext cx="1002197" cy="253916"/>
          </a:xfrm>
          <a:prstGeom prst="rect">
            <a:avLst/>
          </a:prstGeom>
          <a:noFill/>
        </p:spPr>
        <p:txBody>
          <a:bodyPr wrap="none" rtlCol="0">
            <a:spAutoFit/>
          </a:bodyPr>
          <a:lstStyle/>
          <a:p>
            <a:r>
              <a:rPr lang="es-CO" sz="1050" dirty="0" smtClean="0">
                <a:solidFill>
                  <a:schemeClr val="bg1">
                    <a:lumMod val="50000"/>
                  </a:schemeClr>
                </a:solidFill>
              </a:rPr>
              <a:t>En Desacuerdo</a:t>
            </a:r>
            <a:endParaRPr lang="es-CO" sz="1050" dirty="0">
              <a:solidFill>
                <a:schemeClr val="bg1">
                  <a:lumMod val="50000"/>
                </a:schemeClr>
              </a:solidFill>
            </a:endParaRPr>
          </a:p>
        </p:txBody>
      </p:sp>
      <p:sp>
        <p:nvSpPr>
          <p:cNvPr id="76" name="75 Rectángulo redondeado">
            <a:hlinkClick r:id="rId6"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77" name="76 Rectángulo redondeado">
            <a:hlinkClick r:id="rId7"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90" name="89 Rectángulo redondeado">
            <a:hlinkClick r:id="rId8" action="ppaction://hlinksldjump"/>
          </p:cNvPr>
          <p:cNvSpPr/>
          <p:nvPr/>
        </p:nvSpPr>
        <p:spPr>
          <a:xfrm>
            <a:off x="35497" y="206541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Conocimiento Urna de Cristal</a:t>
            </a:r>
          </a:p>
        </p:txBody>
      </p:sp>
      <p:sp>
        <p:nvSpPr>
          <p:cNvPr id="91" name="90 Rectángulo redondeado">
            <a:hlinkClick r:id="rId9" action="ppaction://hlinksldjump"/>
          </p:cNvPr>
          <p:cNvSpPr/>
          <p:nvPr/>
        </p:nvSpPr>
        <p:spPr>
          <a:xfrm>
            <a:off x="35497" y="355911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92" name="91 Rectángulo redondeado">
            <a:hlinkClick r:id="rId10" action="ppaction://hlinksldjump"/>
          </p:cNvPr>
          <p:cNvSpPr/>
          <p:nvPr/>
        </p:nvSpPr>
        <p:spPr>
          <a:xfrm>
            <a:off x="35497" y="3912630"/>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93" name="92 Rectángulo redondeado">
            <a:hlinkClick r:id="rId11" action="ppaction://hlinksldjump"/>
          </p:cNvPr>
          <p:cNvSpPr/>
          <p:nvPr/>
        </p:nvSpPr>
        <p:spPr>
          <a:xfrm>
            <a:off x="35496" y="4258295"/>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94" name="93 Rectángulo redondeado">
            <a:hlinkClick r:id="rId12" action="ppaction://hlinksldjump"/>
          </p:cNvPr>
          <p:cNvSpPr/>
          <p:nvPr/>
        </p:nvSpPr>
        <p:spPr>
          <a:xfrm>
            <a:off x="770628" y="302047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7 de 8</a:t>
            </a:r>
          </a:p>
        </p:txBody>
      </p:sp>
      <p:sp>
        <p:nvSpPr>
          <p:cNvPr id="95" name="94 Rectángulo redondeado">
            <a:hlinkClick r:id="rId8" action="ppaction://hlinksldjump"/>
          </p:cNvPr>
          <p:cNvSpPr/>
          <p:nvPr/>
        </p:nvSpPr>
        <p:spPr>
          <a:xfrm>
            <a:off x="59155" y="2422835"/>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8</a:t>
            </a:r>
          </a:p>
        </p:txBody>
      </p:sp>
      <p:sp>
        <p:nvSpPr>
          <p:cNvPr id="96" name="95 Rectángulo redondeado">
            <a:hlinkClick r:id="rId13" action="ppaction://hlinksldjump"/>
          </p:cNvPr>
          <p:cNvSpPr/>
          <p:nvPr/>
        </p:nvSpPr>
        <p:spPr>
          <a:xfrm>
            <a:off x="59155" y="2745763"/>
            <a:ext cx="633020" cy="225136"/>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2 de 8</a:t>
            </a:r>
          </a:p>
        </p:txBody>
      </p:sp>
      <p:sp>
        <p:nvSpPr>
          <p:cNvPr id="97" name="96 Rectángulo redondeado">
            <a:hlinkClick r:id="rId14" action="ppaction://hlinksldjump"/>
          </p:cNvPr>
          <p:cNvSpPr/>
          <p:nvPr/>
        </p:nvSpPr>
        <p:spPr>
          <a:xfrm>
            <a:off x="59155" y="299477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de 8</a:t>
            </a:r>
            <a:endParaRPr lang="es-CO" sz="1000" b="1" dirty="0">
              <a:solidFill>
                <a:schemeClr val="accent5">
                  <a:lumMod val="75000"/>
                </a:schemeClr>
              </a:solidFill>
              <a:latin typeface="+mj-lt"/>
              <a:ea typeface="Verdana" pitchFamily="34" charset="0"/>
              <a:cs typeface="Verdana" pitchFamily="34" charset="0"/>
            </a:endParaRPr>
          </a:p>
        </p:txBody>
      </p:sp>
      <p:sp>
        <p:nvSpPr>
          <p:cNvPr id="98" name="97 Rectángulo redondeado">
            <a:hlinkClick r:id="rId15" action="ppaction://hlinksldjump"/>
          </p:cNvPr>
          <p:cNvSpPr/>
          <p:nvPr/>
        </p:nvSpPr>
        <p:spPr>
          <a:xfrm>
            <a:off x="59155" y="328091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8</a:t>
            </a:r>
          </a:p>
        </p:txBody>
      </p:sp>
      <p:sp>
        <p:nvSpPr>
          <p:cNvPr id="99" name="98 Rectángulo redondeado">
            <a:hlinkClick r:id="rId16" action="ppaction://hlinksldjump"/>
          </p:cNvPr>
          <p:cNvSpPr/>
          <p:nvPr/>
        </p:nvSpPr>
        <p:spPr>
          <a:xfrm>
            <a:off x="770628" y="2434944"/>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5 de 8</a:t>
            </a:r>
          </a:p>
        </p:txBody>
      </p:sp>
      <p:sp>
        <p:nvSpPr>
          <p:cNvPr id="100" name="99 Rectángulo redondeado">
            <a:hlinkClick r:id="rId17" action="ppaction://hlinksldjump"/>
          </p:cNvPr>
          <p:cNvSpPr/>
          <p:nvPr/>
        </p:nvSpPr>
        <p:spPr>
          <a:xfrm>
            <a:off x="770628" y="2743661"/>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6 de 8</a:t>
            </a:r>
          </a:p>
        </p:txBody>
      </p:sp>
      <p:sp>
        <p:nvSpPr>
          <p:cNvPr id="101" name="100 Rectángulo redondeado">
            <a:hlinkClick r:id="rId18" action="ppaction://hlinksldjump"/>
          </p:cNvPr>
          <p:cNvSpPr/>
          <p:nvPr/>
        </p:nvSpPr>
        <p:spPr>
          <a:xfrm>
            <a:off x="770628" y="329729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8 de 8</a:t>
            </a:r>
          </a:p>
        </p:txBody>
      </p:sp>
      <p:sp>
        <p:nvSpPr>
          <p:cNvPr id="102" name="101 Cheurón">
            <a:hlinkClick r:id="rId19"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103" name="102 Cheurón">
            <a:hlinkClick r:id="rId20"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05" name="Picture 2" descr="http://58533534ea9b6562bf3c-029f06cbf668e558ffb5306597309f00.r0.cf1.rackcdn.com/2012/10/Like.jpg"/>
          <p:cNvPicPr>
            <a:picLocks noChangeAspect="1" noChangeArrowheads="1"/>
          </p:cNvPicPr>
          <p:nvPr/>
        </p:nvPicPr>
        <p:blipFill>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 name="105 Cheurón">
            <a:hlinkClick r:id="rId22"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38" name="37 Cheurón">
            <a:hlinkClick r:id="rId23"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4241415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18</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69" name="68 Rectángulo"/>
          <p:cNvSpPr/>
          <p:nvPr/>
        </p:nvSpPr>
        <p:spPr>
          <a:xfrm>
            <a:off x="1191639" y="689867"/>
            <a:ext cx="6858000" cy="246221"/>
          </a:xfrm>
          <a:prstGeom prst="rect">
            <a:avLst/>
          </a:prstGeom>
        </p:spPr>
        <p:txBody>
          <a:bodyPr wrap="square">
            <a:spAutoFit/>
          </a:bodyPr>
          <a:lstStyle/>
          <a:p>
            <a:r>
              <a:rPr lang="es-CO" sz="1000" b="1" dirty="0" smtClean="0">
                <a:solidFill>
                  <a:schemeClr val="bg1">
                    <a:lumMod val="50000"/>
                  </a:schemeClr>
                </a:solidFill>
              </a:rPr>
              <a:t>P12.</a:t>
            </a:r>
            <a:r>
              <a:rPr lang="es-CO" sz="1000" dirty="0" smtClean="0">
                <a:solidFill>
                  <a:schemeClr val="bg1">
                    <a:lumMod val="50000"/>
                  </a:schemeClr>
                </a:solidFill>
              </a:rPr>
              <a:t> </a:t>
            </a:r>
            <a:r>
              <a:rPr lang="es-CO" sz="1000" dirty="0">
                <a:solidFill>
                  <a:schemeClr val="bg1">
                    <a:lumMod val="50000"/>
                  </a:schemeClr>
                </a:solidFill>
              </a:rPr>
              <a:t>Sin importar que haya o no participado, ¿le parece que es fácil participar en la Urna de Cristal a través de… </a:t>
            </a:r>
          </a:p>
        </p:txBody>
      </p:sp>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45 CuadroTexto"/>
          <p:cNvSpPr txBox="1"/>
          <p:nvPr/>
        </p:nvSpPr>
        <p:spPr>
          <a:xfrm>
            <a:off x="6187240" y="5267730"/>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47" name="46 CuadroTexto"/>
          <p:cNvSpPr txBox="1"/>
          <p:nvPr/>
        </p:nvSpPr>
        <p:spPr>
          <a:xfrm>
            <a:off x="7313505" y="5267730"/>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48" name="47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49" name="48 CuadroTexto"/>
          <p:cNvSpPr txBox="1"/>
          <p:nvPr/>
        </p:nvSpPr>
        <p:spPr>
          <a:xfrm>
            <a:off x="6255067" y="5460821"/>
            <a:ext cx="322524" cy="253916"/>
          </a:xfrm>
          <a:prstGeom prst="rect">
            <a:avLst/>
          </a:prstGeom>
          <a:noFill/>
        </p:spPr>
        <p:txBody>
          <a:bodyPr wrap="none" rtlCol="0">
            <a:spAutoFit/>
          </a:bodyPr>
          <a:lstStyle/>
          <a:p>
            <a:r>
              <a:rPr lang="es-CO" sz="1050" dirty="0" smtClean="0">
                <a:solidFill>
                  <a:schemeClr val="bg1">
                    <a:lumMod val="50000"/>
                  </a:schemeClr>
                </a:solidFill>
              </a:rPr>
              <a:t>84</a:t>
            </a:r>
            <a:endParaRPr lang="es-CO" sz="1050" dirty="0">
              <a:solidFill>
                <a:schemeClr val="bg1">
                  <a:lumMod val="50000"/>
                </a:schemeClr>
              </a:solidFill>
            </a:endParaRPr>
          </a:p>
        </p:txBody>
      </p:sp>
      <p:sp>
        <p:nvSpPr>
          <p:cNvPr id="50" name="49 CuadroTexto"/>
          <p:cNvSpPr txBox="1"/>
          <p:nvPr/>
        </p:nvSpPr>
        <p:spPr>
          <a:xfrm>
            <a:off x="7338265" y="5450941"/>
            <a:ext cx="391454" cy="253916"/>
          </a:xfrm>
          <a:prstGeom prst="rect">
            <a:avLst/>
          </a:prstGeom>
          <a:noFill/>
        </p:spPr>
        <p:txBody>
          <a:bodyPr wrap="none" rtlCol="0">
            <a:spAutoFit/>
          </a:bodyPr>
          <a:lstStyle/>
          <a:p>
            <a:r>
              <a:rPr lang="es-CO" sz="1050" dirty="0" smtClean="0">
                <a:solidFill>
                  <a:schemeClr val="bg1">
                    <a:lumMod val="50000"/>
                  </a:schemeClr>
                </a:solidFill>
              </a:rPr>
              <a:t>297</a:t>
            </a:r>
            <a:endParaRPr lang="es-CO" sz="1050" dirty="0">
              <a:solidFill>
                <a:schemeClr val="bg1">
                  <a:lumMod val="50000"/>
                </a:schemeClr>
              </a:solidFill>
            </a:endParaRPr>
          </a:p>
        </p:txBody>
      </p:sp>
      <p:graphicFrame>
        <p:nvGraphicFramePr>
          <p:cNvPr id="53" name="52 Gráfico"/>
          <p:cNvGraphicFramePr/>
          <p:nvPr>
            <p:extLst>
              <p:ext uri="{D42A27DB-BD31-4B8C-83A1-F6EECF244321}">
                <p14:modId xmlns:p14="http://schemas.microsoft.com/office/powerpoint/2010/main" val="3972796960"/>
              </p:ext>
            </p:extLst>
          </p:nvPr>
        </p:nvGraphicFramePr>
        <p:xfrm>
          <a:off x="4716016" y="1345332"/>
          <a:ext cx="4032448" cy="3744416"/>
        </p:xfrm>
        <a:graphic>
          <a:graphicData uri="http://schemas.openxmlformats.org/drawingml/2006/chart">
            <c:chart xmlns:c="http://schemas.openxmlformats.org/drawingml/2006/chart" xmlns:r="http://schemas.openxmlformats.org/officeDocument/2006/relationships" r:id="rId5"/>
          </a:graphicData>
        </a:graphic>
      </p:graphicFrame>
      <p:sp>
        <p:nvSpPr>
          <p:cNvPr id="54" name="53 Rectángulo"/>
          <p:cNvSpPr/>
          <p:nvPr/>
        </p:nvSpPr>
        <p:spPr>
          <a:xfrm>
            <a:off x="7753431" y="1148113"/>
            <a:ext cx="144016" cy="128029"/>
          </a:xfrm>
          <a:prstGeom prst="rect">
            <a:avLst/>
          </a:prstGeom>
          <a:gradFill>
            <a:gsLst>
              <a:gs pos="0">
                <a:schemeClr val="accent3">
                  <a:lumMod val="60000"/>
                  <a:lumOff val="40000"/>
                </a:schemeClr>
              </a:gs>
              <a:gs pos="80000">
                <a:schemeClr val="accent3">
                  <a:lumMod val="60000"/>
                  <a:lumOff val="40000"/>
                </a:schemeClr>
              </a:gs>
              <a:gs pos="100000">
                <a:schemeClr val="accent3">
                  <a:lumMod val="60000"/>
                  <a:lumOff val="40000"/>
                </a:schemeClr>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ln>
                <a:solidFill>
                  <a:schemeClr val="accent5">
                    <a:lumMod val="75000"/>
                  </a:schemeClr>
                </a:solidFill>
              </a:ln>
              <a:solidFill>
                <a:schemeClr val="accent5">
                  <a:lumMod val="75000"/>
                </a:schemeClr>
              </a:solidFill>
            </a:endParaRPr>
          </a:p>
        </p:txBody>
      </p:sp>
      <p:sp>
        <p:nvSpPr>
          <p:cNvPr id="55" name="54 Rectángulo"/>
          <p:cNvSpPr/>
          <p:nvPr/>
        </p:nvSpPr>
        <p:spPr>
          <a:xfrm>
            <a:off x="8244408" y="1148113"/>
            <a:ext cx="144016" cy="128029"/>
          </a:xfrm>
          <a:prstGeom prst="rect">
            <a:avLst/>
          </a:prstGeom>
          <a:gradFill>
            <a:gsLst>
              <a:gs pos="0">
                <a:schemeClr val="accent4">
                  <a:lumMod val="60000"/>
                  <a:lumOff val="40000"/>
                </a:schemeClr>
              </a:gs>
              <a:gs pos="80000">
                <a:schemeClr val="accent4">
                  <a:lumMod val="60000"/>
                  <a:lumOff val="40000"/>
                </a:schemeClr>
              </a:gs>
              <a:gs pos="100000">
                <a:schemeClr val="accent4">
                  <a:lumMod val="60000"/>
                  <a:lumOff val="4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ln>
                <a:solidFill>
                  <a:schemeClr val="accent5">
                    <a:lumMod val="75000"/>
                  </a:schemeClr>
                </a:solidFill>
              </a:ln>
              <a:solidFill>
                <a:schemeClr val="accent5">
                  <a:lumMod val="75000"/>
                </a:schemeClr>
              </a:solidFill>
            </a:endParaRPr>
          </a:p>
        </p:txBody>
      </p:sp>
      <p:sp>
        <p:nvSpPr>
          <p:cNvPr id="56" name="55 CuadroTexto"/>
          <p:cNvSpPr txBox="1"/>
          <p:nvPr/>
        </p:nvSpPr>
        <p:spPr>
          <a:xfrm>
            <a:off x="7856503" y="1087276"/>
            <a:ext cx="277640" cy="253916"/>
          </a:xfrm>
          <a:prstGeom prst="rect">
            <a:avLst/>
          </a:prstGeom>
          <a:noFill/>
        </p:spPr>
        <p:txBody>
          <a:bodyPr wrap="none" rtlCol="0">
            <a:spAutoFit/>
          </a:bodyPr>
          <a:lstStyle/>
          <a:p>
            <a:r>
              <a:rPr lang="es-CO" sz="1050" dirty="0" smtClean="0">
                <a:solidFill>
                  <a:schemeClr val="bg1">
                    <a:lumMod val="50000"/>
                  </a:schemeClr>
                </a:solidFill>
              </a:rPr>
              <a:t>Si</a:t>
            </a:r>
            <a:endParaRPr lang="es-CO" sz="1050" dirty="0">
              <a:solidFill>
                <a:schemeClr val="bg1">
                  <a:lumMod val="50000"/>
                </a:schemeClr>
              </a:solidFill>
            </a:endParaRPr>
          </a:p>
        </p:txBody>
      </p:sp>
      <p:sp>
        <p:nvSpPr>
          <p:cNvPr id="57" name="56 CuadroTexto"/>
          <p:cNvSpPr txBox="1"/>
          <p:nvPr/>
        </p:nvSpPr>
        <p:spPr>
          <a:xfrm>
            <a:off x="8366329" y="1087276"/>
            <a:ext cx="341760" cy="253916"/>
          </a:xfrm>
          <a:prstGeom prst="rect">
            <a:avLst/>
          </a:prstGeom>
          <a:noFill/>
        </p:spPr>
        <p:txBody>
          <a:bodyPr wrap="none" rtlCol="0">
            <a:spAutoFit/>
          </a:bodyPr>
          <a:lstStyle/>
          <a:p>
            <a:r>
              <a:rPr lang="es-CO" sz="1050" dirty="0" smtClean="0">
                <a:solidFill>
                  <a:schemeClr val="bg1">
                    <a:lumMod val="50000"/>
                  </a:schemeClr>
                </a:solidFill>
              </a:rPr>
              <a:t>No</a:t>
            </a:r>
            <a:endParaRPr lang="es-CO" sz="1050" dirty="0">
              <a:solidFill>
                <a:schemeClr val="bg1">
                  <a:lumMod val="50000"/>
                </a:schemeClr>
              </a:solidFill>
            </a:endParaRPr>
          </a:p>
        </p:txBody>
      </p:sp>
      <p:graphicFrame>
        <p:nvGraphicFramePr>
          <p:cNvPr id="3" name="2 Tabla"/>
          <p:cNvGraphicFramePr>
            <a:graphicFrameLocks noGrp="1"/>
          </p:cNvGraphicFramePr>
          <p:nvPr>
            <p:extLst>
              <p:ext uri="{D42A27DB-BD31-4B8C-83A1-F6EECF244321}">
                <p14:modId xmlns:p14="http://schemas.microsoft.com/office/powerpoint/2010/main" val="2838206264"/>
              </p:ext>
            </p:extLst>
          </p:nvPr>
        </p:nvGraphicFramePr>
        <p:xfrm>
          <a:off x="2143108" y="1427971"/>
          <a:ext cx="3214710" cy="3572673"/>
        </p:xfrm>
        <a:graphic>
          <a:graphicData uri="http://schemas.openxmlformats.org/drawingml/2006/table">
            <a:tbl>
              <a:tblPr/>
              <a:tblGrid>
                <a:gridCol w="3214710"/>
              </a:tblGrid>
              <a:tr h="274821">
                <a:tc>
                  <a:txBody>
                    <a:bodyPr/>
                    <a:lstStyle/>
                    <a:p>
                      <a:pPr algn="r" rtl="0" fontAlgn="ctr"/>
                      <a:r>
                        <a:rPr lang="es-ES" sz="1000" b="0" i="0" u="none" strike="noStrike" dirty="0">
                          <a:solidFill>
                            <a:srgbClr val="1F497D"/>
                          </a:solidFill>
                          <a:latin typeface="Calibri"/>
                        </a:rPr>
                        <a:t>A través de la página de Internet www.urnadecristal.gov.co</a:t>
                      </a:r>
                    </a:p>
                  </a:txBody>
                  <a:tcPr marL="9525" marR="9525" marT="9525" marB="0" anchor="ctr">
                    <a:lnL>
                      <a:noFill/>
                    </a:lnL>
                    <a:lnR>
                      <a:noFill/>
                    </a:lnR>
                    <a:lnT>
                      <a:noFill/>
                    </a:lnT>
                    <a:lnB>
                      <a:noFill/>
                    </a:lnB>
                  </a:tcPr>
                </a:tc>
              </a:tr>
              <a:tr h="274821">
                <a:tc>
                  <a:txBody>
                    <a:bodyPr/>
                    <a:lstStyle/>
                    <a:p>
                      <a:pPr algn="r" rtl="0" fontAlgn="ctr"/>
                      <a:r>
                        <a:rPr lang="es-ES" sz="1000" b="0" i="0" u="none" strike="noStrike" dirty="0" err="1">
                          <a:solidFill>
                            <a:srgbClr val="1F497D"/>
                          </a:solidFill>
                          <a:latin typeface="Calibri"/>
                        </a:rPr>
                        <a:t>Twitter</a:t>
                      </a:r>
                      <a:r>
                        <a:rPr lang="es-ES" sz="1000" b="0" i="0" u="none" strike="noStrike" dirty="0">
                          <a:solidFill>
                            <a:srgbClr val="1F497D"/>
                          </a:solidFill>
                          <a:latin typeface="Calibri"/>
                        </a:rPr>
                        <a:t> </a:t>
                      </a:r>
                    </a:p>
                  </a:txBody>
                  <a:tcPr marL="9525" marR="9525" marT="9525" marB="0" anchor="ctr">
                    <a:lnL>
                      <a:noFill/>
                    </a:lnL>
                    <a:lnR>
                      <a:noFill/>
                    </a:lnR>
                    <a:lnT>
                      <a:noFill/>
                    </a:lnT>
                    <a:lnB>
                      <a:noFill/>
                    </a:lnB>
                  </a:tcPr>
                </a:tc>
              </a:tr>
              <a:tr h="274821">
                <a:tc>
                  <a:txBody>
                    <a:bodyPr/>
                    <a:lstStyle/>
                    <a:p>
                      <a:pPr algn="r" rtl="0" fontAlgn="ctr"/>
                      <a:r>
                        <a:rPr lang="es-ES" sz="1000" b="0" i="0" u="none" strike="noStrike">
                          <a:solidFill>
                            <a:srgbClr val="1F497D"/>
                          </a:solidFill>
                          <a:latin typeface="Calibri"/>
                        </a:rPr>
                        <a:t>Televisión Nacional</a:t>
                      </a:r>
                    </a:p>
                  </a:txBody>
                  <a:tcPr marL="9525" marR="9525" marT="9525" marB="0" anchor="ctr">
                    <a:lnL>
                      <a:noFill/>
                    </a:lnL>
                    <a:lnR>
                      <a:noFill/>
                    </a:lnR>
                    <a:lnT>
                      <a:noFill/>
                    </a:lnT>
                    <a:lnB>
                      <a:noFill/>
                    </a:lnB>
                  </a:tcPr>
                </a:tc>
              </a:tr>
              <a:tr h="274821">
                <a:tc>
                  <a:txBody>
                    <a:bodyPr/>
                    <a:lstStyle/>
                    <a:p>
                      <a:pPr algn="r" rtl="0" fontAlgn="ctr"/>
                      <a:r>
                        <a:rPr lang="es-ES" sz="1000" b="0" i="0" u="none" strike="noStrike">
                          <a:solidFill>
                            <a:srgbClr val="1F497D"/>
                          </a:solidFill>
                          <a:latin typeface="Calibri"/>
                        </a:rPr>
                        <a:t>Facebook</a:t>
                      </a:r>
                    </a:p>
                  </a:txBody>
                  <a:tcPr marL="9525" marR="9525" marT="9525" marB="0" anchor="ctr">
                    <a:lnL>
                      <a:noFill/>
                    </a:lnL>
                    <a:lnR>
                      <a:noFill/>
                    </a:lnR>
                    <a:lnT>
                      <a:noFill/>
                    </a:lnT>
                    <a:lnB>
                      <a:noFill/>
                    </a:lnB>
                  </a:tcPr>
                </a:tc>
              </a:tr>
              <a:tr h="274821">
                <a:tc>
                  <a:txBody>
                    <a:bodyPr/>
                    <a:lstStyle/>
                    <a:p>
                      <a:pPr algn="r" rtl="0" fontAlgn="ctr"/>
                      <a:r>
                        <a:rPr lang="es-ES" sz="1000" b="0" i="0" u="none" strike="noStrike">
                          <a:solidFill>
                            <a:srgbClr val="1F497D"/>
                          </a:solidFill>
                          <a:latin typeface="Calibri"/>
                        </a:rPr>
                        <a:t>Teléfono Celular</a:t>
                      </a:r>
                    </a:p>
                  </a:txBody>
                  <a:tcPr marL="9525" marR="9525" marT="9525" marB="0" anchor="ctr">
                    <a:lnL>
                      <a:noFill/>
                    </a:lnL>
                    <a:lnR>
                      <a:noFill/>
                    </a:lnR>
                    <a:lnT>
                      <a:noFill/>
                    </a:lnT>
                    <a:lnB>
                      <a:noFill/>
                    </a:lnB>
                  </a:tcPr>
                </a:tc>
              </a:tr>
              <a:tr h="274821">
                <a:tc>
                  <a:txBody>
                    <a:bodyPr/>
                    <a:lstStyle/>
                    <a:p>
                      <a:pPr algn="r" rtl="0" fontAlgn="ctr"/>
                      <a:r>
                        <a:rPr lang="es-ES" sz="1000" b="0" i="0" u="none" strike="noStrike">
                          <a:solidFill>
                            <a:srgbClr val="1F497D"/>
                          </a:solidFill>
                          <a:latin typeface="Calibri"/>
                        </a:rPr>
                        <a:t>Youtube </a:t>
                      </a:r>
                    </a:p>
                  </a:txBody>
                  <a:tcPr marL="9525" marR="9525" marT="9525" marB="0" anchor="ctr">
                    <a:lnL>
                      <a:noFill/>
                    </a:lnL>
                    <a:lnR>
                      <a:noFill/>
                    </a:lnR>
                    <a:lnT>
                      <a:noFill/>
                    </a:lnT>
                    <a:lnB>
                      <a:noFill/>
                    </a:lnB>
                  </a:tcPr>
                </a:tc>
              </a:tr>
              <a:tr h="274821">
                <a:tc>
                  <a:txBody>
                    <a:bodyPr/>
                    <a:lstStyle/>
                    <a:p>
                      <a:pPr algn="r" rtl="0" fontAlgn="ctr"/>
                      <a:r>
                        <a:rPr lang="es-ES" sz="1000" b="0" i="0" u="none" strike="noStrike" dirty="0">
                          <a:solidFill>
                            <a:srgbClr val="1F497D"/>
                          </a:solidFill>
                          <a:latin typeface="Calibri"/>
                        </a:rPr>
                        <a:t>Mensaje de texto a través de Teléfono Celular</a:t>
                      </a:r>
                    </a:p>
                  </a:txBody>
                  <a:tcPr marL="9525" marR="9525" marT="9525" marB="0" anchor="ctr">
                    <a:lnL>
                      <a:noFill/>
                    </a:lnL>
                    <a:lnR>
                      <a:noFill/>
                    </a:lnR>
                    <a:lnT>
                      <a:noFill/>
                    </a:lnT>
                    <a:lnB>
                      <a:noFill/>
                    </a:lnB>
                  </a:tcPr>
                </a:tc>
              </a:tr>
              <a:tr h="274821">
                <a:tc>
                  <a:txBody>
                    <a:bodyPr/>
                    <a:lstStyle/>
                    <a:p>
                      <a:pPr algn="r" rtl="0" fontAlgn="ctr"/>
                      <a:r>
                        <a:rPr lang="es-ES" sz="1000" b="0" i="0" u="none" strike="noStrike">
                          <a:solidFill>
                            <a:srgbClr val="1F497D"/>
                          </a:solidFill>
                          <a:latin typeface="Calibri"/>
                        </a:rPr>
                        <a:t>Televisión por cable</a:t>
                      </a:r>
                    </a:p>
                  </a:txBody>
                  <a:tcPr marL="9525" marR="9525" marT="9525" marB="0" anchor="ctr">
                    <a:lnL>
                      <a:noFill/>
                    </a:lnL>
                    <a:lnR>
                      <a:noFill/>
                    </a:lnR>
                    <a:lnT>
                      <a:noFill/>
                    </a:lnT>
                    <a:lnB>
                      <a:noFill/>
                    </a:lnB>
                  </a:tcPr>
                </a:tc>
              </a:tr>
              <a:tr h="274821">
                <a:tc>
                  <a:txBody>
                    <a:bodyPr/>
                    <a:lstStyle/>
                    <a:p>
                      <a:pPr algn="r" rtl="0" fontAlgn="ctr"/>
                      <a:r>
                        <a:rPr lang="es-ES" sz="1000" b="0" i="0" u="none" strike="noStrike">
                          <a:solidFill>
                            <a:srgbClr val="1F497D"/>
                          </a:solidFill>
                          <a:latin typeface="Calibri"/>
                        </a:rPr>
                        <a:t>Teléfono Fijo</a:t>
                      </a:r>
                    </a:p>
                  </a:txBody>
                  <a:tcPr marL="9525" marR="9525" marT="9525" marB="0" anchor="ctr">
                    <a:lnL>
                      <a:noFill/>
                    </a:lnL>
                    <a:lnR>
                      <a:noFill/>
                    </a:lnR>
                    <a:lnT>
                      <a:noFill/>
                    </a:lnT>
                    <a:lnB>
                      <a:noFill/>
                    </a:lnB>
                  </a:tcPr>
                </a:tc>
              </a:tr>
              <a:tr h="274821">
                <a:tc>
                  <a:txBody>
                    <a:bodyPr/>
                    <a:lstStyle/>
                    <a:p>
                      <a:pPr algn="r" rtl="0" fontAlgn="ctr"/>
                      <a:r>
                        <a:rPr lang="es-ES" sz="1000" b="0" i="0" u="none" strike="noStrike">
                          <a:solidFill>
                            <a:srgbClr val="1F497D"/>
                          </a:solidFill>
                          <a:latin typeface="Calibri"/>
                        </a:rPr>
                        <a:t>Radio</a:t>
                      </a:r>
                    </a:p>
                  </a:txBody>
                  <a:tcPr marL="9525" marR="9525" marT="9525" marB="0" anchor="ctr">
                    <a:lnL>
                      <a:noFill/>
                    </a:lnL>
                    <a:lnR>
                      <a:noFill/>
                    </a:lnR>
                    <a:lnT>
                      <a:noFill/>
                    </a:lnT>
                    <a:lnB>
                      <a:noFill/>
                    </a:lnB>
                  </a:tcPr>
                </a:tc>
              </a:tr>
              <a:tr h="274821">
                <a:tc>
                  <a:txBody>
                    <a:bodyPr/>
                    <a:lstStyle/>
                    <a:p>
                      <a:pPr algn="r" rtl="0" fontAlgn="ctr"/>
                      <a:r>
                        <a:rPr lang="es-ES" sz="1000" b="0" i="0" u="none" strike="noStrike">
                          <a:solidFill>
                            <a:srgbClr val="1F497D"/>
                          </a:solidFill>
                          <a:latin typeface="Calibri"/>
                        </a:rPr>
                        <a:t>Prensa / periódicos</a:t>
                      </a:r>
                    </a:p>
                  </a:txBody>
                  <a:tcPr marL="9525" marR="9525" marT="9525" marB="0" anchor="ctr">
                    <a:lnL>
                      <a:noFill/>
                    </a:lnL>
                    <a:lnR>
                      <a:noFill/>
                    </a:lnR>
                    <a:lnT>
                      <a:noFill/>
                    </a:lnT>
                    <a:lnB>
                      <a:noFill/>
                    </a:lnB>
                  </a:tcPr>
                </a:tc>
              </a:tr>
              <a:tr h="274821">
                <a:tc>
                  <a:txBody>
                    <a:bodyPr/>
                    <a:lstStyle/>
                    <a:p>
                      <a:pPr algn="r" rtl="0" fontAlgn="ctr"/>
                      <a:r>
                        <a:rPr lang="es-ES" sz="1000" b="0" i="0" u="none" strike="noStrike">
                          <a:solidFill>
                            <a:srgbClr val="1F497D"/>
                          </a:solidFill>
                          <a:latin typeface="Calibri"/>
                        </a:rPr>
                        <a:t>Correo físico / servicio postal</a:t>
                      </a:r>
                    </a:p>
                  </a:txBody>
                  <a:tcPr marL="9525" marR="9525" marT="9525" marB="0" anchor="ctr">
                    <a:lnL>
                      <a:noFill/>
                    </a:lnL>
                    <a:lnR>
                      <a:noFill/>
                    </a:lnR>
                    <a:lnT>
                      <a:noFill/>
                    </a:lnT>
                    <a:lnB>
                      <a:noFill/>
                    </a:lnB>
                  </a:tcPr>
                </a:tc>
              </a:tr>
              <a:tr h="274821">
                <a:tc>
                  <a:txBody>
                    <a:bodyPr/>
                    <a:lstStyle/>
                    <a:p>
                      <a:pPr algn="r" rtl="0" fontAlgn="ctr"/>
                      <a:r>
                        <a:rPr lang="es-ES" sz="1000" b="0" i="0" u="none" strike="noStrike" dirty="0">
                          <a:solidFill>
                            <a:srgbClr val="1F497D"/>
                          </a:solidFill>
                          <a:latin typeface="Calibri"/>
                        </a:rPr>
                        <a:t>Revistas</a:t>
                      </a:r>
                    </a:p>
                  </a:txBody>
                  <a:tcPr marL="9525" marR="9525" marT="9525" marB="0" anchor="ctr">
                    <a:lnL>
                      <a:noFill/>
                    </a:lnL>
                    <a:lnR>
                      <a:noFill/>
                    </a:lnR>
                    <a:lnT>
                      <a:noFill/>
                    </a:lnT>
                    <a:lnB>
                      <a:noFill/>
                    </a:lnB>
                  </a:tcPr>
                </a:tc>
              </a:tr>
            </a:tbl>
          </a:graphicData>
        </a:graphic>
      </p:graphicFrame>
      <p:sp>
        <p:nvSpPr>
          <p:cNvPr id="60" name="59 Rectángulo"/>
          <p:cNvSpPr/>
          <p:nvPr/>
        </p:nvSpPr>
        <p:spPr>
          <a:xfrm>
            <a:off x="3227596" y="1057300"/>
            <a:ext cx="6120682"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¿Le </a:t>
            </a:r>
            <a:r>
              <a:rPr lang="es-CO" sz="1200" b="1" dirty="0">
                <a:solidFill>
                  <a:schemeClr val="tx2">
                    <a:lumMod val="50000"/>
                  </a:schemeClr>
                </a:solidFill>
                <a:latin typeface="+mj-lt"/>
                <a:ea typeface="Verdana" pitchFamily="34" charset="0"/>
                <a:cs typeface="Verdana" pitchFamily="34" charset="0"/>
              </a:rPr>
              <a:t>parece que es fácil participar en la Urna de Cristal a través de… </a:t>
            </a:r>
          </a:p>
        </p:txBody>
      </p:sp>
      <p:sp>
        <p:nvSpPr>
          <p:cNvPr id="82" name="81 Rectángulo redondeado">
            <a:hlinkClick r:id="rId6"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83" name="82 Rectángulo redondeado">
            <a:hlinkClick r:id="rId7"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96" name="95 Rectángulo redondeado">
            <a:hlinkClick r:id="rId8" action="ppaction://hlinksldjump"/>
          </p:cNvPr>
          <p:cNvSpPr/>
          <p:nvPr/>
        </p:nvSpPr>
        <p:spPr>
          <a:xfrm>
            <a:off x="35497" y="206541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Conocimiento Urna de Cristal</a:t>
            </a:r>
          </a:p>
        </p:txBody>
      </p:sp>
      <p:sp>
        <p:nvSpPr>
          <p:cNvPr id="97" name="96 Rectángulo redondeado">
            <a:hlinkClick r:id="rId9" action="ppaction://hlinksldjump"/>
          </p:cNvPr>
          <p:cNvSpPr/>
          <p:nvPr/>
        </p:nvSpPr>
        <p:spPr>
          <a:xfrm>
            <a:off x="35497" y="355911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98" name="97 Rectángulo redondeado">
            <a:hlinkClick r:id="rId10" action="ppaction://hlinksldjump"/>
          </p:cNvPr>
          <p:cNvSpPr/>
          <p:nvPr/>
        </p:nvSpPr>
        <p:spPr>
          <a:xfrm>
            <a:off x="35497" y="3912630"/>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99" name="98 Rectángulo redondeado">
            <a:hlinkClick r:id="rId11" action="ppaction://hlinksldjump"/>
          </p:cNvPr>
          <p:cNvSpPr/>
          <p:nvPr/>
        </p:nvSpPr>
        <p:spPr>
          <a:xfrm>
            <a:off x="35496" y="4258295"/>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100" name="99 Rectángulo redondeado">
            <a:hlinkClick r:id="rId12" action="ppaction://hlinksldjump"/>
          </p:cNvPr>
          <p:cNvSpPr/>
          <p:nvPr/>
        </p:nvSpPr>
        <p:spPr>
          <a:xfrm>
            <a:off x="759995" y="3031112"/>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7 de 8</a:t>
            </a:r>
          </a:p>
        </p:txBody>
      </p:sp>
      <p:sp>
        <p:nvSpPr>
          <p:cNvPr id="101" name="100 Rectángulo redondeado">
            <a:hlinkClick r:id="rId8" action="ppaction://hlinksldjump"/>
          </p:cNvPr>
          <p:cNvSpPr/>
          <p:nvPr/>
        </p:nvSpPr>
        <p:spPr>
          <a:xfrm>
            <a:off x="59155" y="2422835"/>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8</a:t>
            </a:r>
          </a:p>
        </p:txBody>
      </p:sp>
      <p:sp>
        <p:nvSpPr>
          <p:cNvPr id="102" name="101 Rectángulo redondeado">
            <a:hlinkClick r:id="rId13" action="ppaction://hlinksldjump"/>
          </p:cNvPr>
          <p:cNvSpPr/>
          <p:nvPr/>
        </p:nvSpPr>
        <p:spPr>
          <a:xfrm>
            <a:off x="59155" y="273275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8</a:t>
            </a:r>
          </a:p>
        </p:txBody>
      </p:sp>
      <p:sp>
        <p:nvSpPr>
          <p:cNvPr id="103" name="102 Rectángulo redondeado">
            <a:hlinkClick r:id="rId14" action="ppaction://hlinksldjump"/>
          </p:cNvPr>
          <p:cNvSpPr/>
          <p:nvPr/>
        </p:nvSpPr>
        <p:spPr>
          <a:xfrm>
            <a:off x="59155" y="3018416"/>
            <a:ext cx="633020" cy="225136"/>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3 de 8</a:t>
            </a:r>
          </a:p>
        </p:txBody>
      </p:sp>
      <p:sp>
        <p:nvSpPr>
          <p:cNvPr id="104" name="103 Rectángulo redondeado">
            <a:hlinkClick r:id="rId15" action="ppaction://hlinksldjump"/>
          </p:cNvPr>
          <p:cNvSpPr/>
          <p:nvPr/>
        </p:nvSpPr>
        <p:spPr>
          <a:xfrm>
            <a:off x="59155" y="328091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8</a:t>
            </a:r>
          </a:p>
        </p:txBody>
      </p:sp>
      <p:sp>
        <p:nvSpPr>
          <p:cNvPr id="105" name="104 Rectángulo redondeado">
            <a:hlinkClick r:id="rId16" action="ppaction://hlinksldjump"/>
          </p:cNvPr>
          <p:cNvSpPr/>
          <p:nvPr/>
        </p:nvSpPr>
        <p:spPr>
          <a:xfrm>
            <a:off x="770628" y="2434944"/>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5 de 8</a:t>
            </a:r>
          </a:p>
        </p:txBody>
      </p:sp>
      <p:sp>
        <p:nvSpPr>
          <p:cNvPr id="106" name="105 Rectángulo redondeado">
            <a:hlinkClick r:id="rId17" action="ppaction://hlinksldjump"/>
          </p:cNvPr>
          <p:cNvSpPr/>
          <p:nvPr/>
        </p:nvSpPr>
        <p:spPr>
          <a:xfrm>
            <a:off x="770628" y="2743661"/>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6 de 8</a:t>
            </a:r>
          </a:p>
        </p:txBody>
      </p:sp>
      <p:sp>
        <p:nvSpPr>
          <p:cNvPr id="107" name="106 Rectángulo redondeado">
            <a:hlinkClick r:id="rId18" action="ppaction://hlinksldjump"/>
          </p:cNvPr>
          <p:cNvSpPr/>
          <p:nvPr/>
        </p:nvSpPr>
        <p:spPr>
          <a:xfrm>
            <a:off x="770628" y="329729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8 de 8</a:t>
            </a:r>
          </a:p>
        </p:txBody>
      </p:sp>
      <p:sp>
        <p:nvSpPr>
          <p:cNvPr id="108" name="107 Cheurón">
            <a:hlinkClick r:id="rId19"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109" name="108 Cheurón">
            <a:hlinkClick r:id="rId20"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11" name="Picture 2" descr="http://58533534ea9b6562bf3c-029f06cbf668e558ffb5306597309f00.r0.cf1.rackcdn.com/2012/10/Like.jpg"/>
          <p:cNvPicPr>
            <a:picLocks noChangeAspect="1" noChangeArrowheads="1"/>
          </p:cNvPicPr>
          <p:nvPr/>
        </p:nvPicPr>
        <p:blipFill>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 name="111 Cheurón">
            <a:hlinkClick r:id="rId22"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39" name="38 CuadroTexto"/>
          <p:cNvSpPr txBox="1"/>
          <p:nvPr/>
        </p:nvSpPr>
        <p:spPr>
          <a:xfrm>
            <a:off x="5375724" y="1427798"/>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40" name="39 CuadroTexto"/>
          <p:cNvSpPr txBox="1"/>
          <p:nvPr/>
        </p:nvSpPr>
        <p:spPr>
          <a:xfrm>
            <a:off x="5375724" y="1520823"/>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41" name="40 CuadroTexto"/>
          <p:cNvSpPr txBox="1"/>
          <p:nvPr/>
        </p:nvSpPr>
        <p:spPr>
          <a:xfrm>
            <a:off x="5375724" y="1703650"/>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42" name="41 CuadroTexto"/>
          <p:cNvSpPr txBox="1"/>
          <p:nvPr/>
        </p:nvSpPr>
        <p:spPr>
          <a:xfrm>
            <a:off x="5375724" y="1796675"/>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43" name="42 CuadroTexto"/>
          <p:cNvSpPr txBox="1"/>
          <p:nvPr/>
        </p:nvSpPr>
        <p:spPr>
          <a:xfrm>
            <a:off x="5375724" y="1975552"/>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45" name="44 CuadroTexto"/>
          <p:cNvSpPr txBox="1"/>
          <p:nvPr/>
        </p:nvSpPr>
        <p:spPr>
          <a:xfrm>
            <a:off x="5375724" y="2068577"/>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51" name="50 CuadroTexto"/>
          <p:cNvSpPr txBox="1"/>
          <p:nvPr/>
        </p:nvSpPr>
        <p:spPr>
          <a:xfrm>
            <a:off x="5375724" y="2251404"/>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52" name="51 CuadroTexto"/>
          <p:cNvSpPr txBox="1"/>
          <p:nvPr/>
        </p:nvSpPr>
        <p:spPr>
          <a:xfrm>
            <a:off x="5375724" y="2344429"/>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58" name="57 CuadroTexto"/>
          <p:cNvSpPr txBox="1"/>
          <p:nvPr/>
        </p:nvSpPr>
        <p:spPr>
          <a:xfrm>
            <a:off x="5357818" y="2535181"/>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59" name="58 CuadroTexto"/>
          <p:cNvSpPr txBox="1"/>
          <p:nvPr/>
        </p:nvSpPr>
        <p:spPr>
          <a:xfrm>
            <a:off x="5357818" y="2628206"/>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61" name="60 CuadroTexto"/>
          <p:cNvSpPr txBox="1"/>
          <p:nvPr/>
        </p:nvSpPr>
        <p:spPr>
          <a:xfrm>
            <a:off x="5357818" y="2811033"/>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62" name="61 CuadroTexto"/>
          <p:cNvSpPr txBox="1"/>
          <p:nvPr/>
        </p:nvSpPr>
        <p:spPr>
          <a:xfrm>
            <a:off x="5357818" y="2904058"/>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63" name="62 CuadroTexto"/>
          <p:cNvSpPr txBox="1"/>
          <p:nvPr/>
        </p:nvSpPr>
        <p:spPr>
          <a:xfrm>
            <a:off x="5357818" y="3082935"/>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64" name="63 CuadroTexto"/>
          <p:cNvSpPr txBox="1"/>
          <p:nvPr/>
        </p:nvSpPr>
        <p:spPr>
          <a:xfrm>
            <a:off x="5357818" y="3175960"/>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65" name="64 CuadroTexto"/>
          <p:cNvSpPr txBox="1"/>
          <p:nvPr/>
        </p:nvSpPr>
        <p:spPr>
          <a:xfrm>
            <a:off x="5357818" y="3358787"/>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66" name="65 CuadroTexto"/>
          <p:cNvSpPr txBox="1"/>
          <p:nvPr/>
        </p:nvSpPr>
        <p:spPr>
          <a:xfrm>
            <a:off x="5357818" y="3451812"/>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67" name="66 CuadroTexto"/>
          <p:cNvSpPr txBox="1"/>
          <p:nvPr/>
        </p:nvSpPr>
        <p:spPr>
          <a:xfrm>
            <a:off x="5357818" y="3606751"/>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68" name="67 CuadroTexto"/>
          <p:cNvSpPr txBox="1"/>
          <p:nvPr/>
        </p:nvSpPr>
        <p:spPr>
          <a:xfrm>
            <a:off x="5357818" y="3699776"/>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70" name="69 CuadroTexto"/>
          <p:cNvSpPr txBox="1"/>
          <p:nvPr/>
        </p:nvSpPr>
        <p:spPr>
          <a:xfrm>
            <a:off x="5357818" y="3882603"/>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71" name="70 CuadroTexto"/>
          <p:cNvSpPr txBox="1"/>
          <p:nvPr/>
        </p:nvSpPr>
        <p:spPr>
          <a:xfrm>
            <a:off x="5357818" y="3975628"/>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72" name="71 CuadroTexto"/>
          <p:cNvSpPr txBox="1"/>
          <p:nvPr/>
        </p:nvSpPr>
        <p:spPr>
          <a:xfrm>
            <a:off x="5357818" y="4154505"/>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73" name="72 CuadroTexto"/>
          <p:cNvSpPr txBox="1"/>
          <p:nvPr/>
        </p:nvSpPr>
        <p:spPr>
          <a:xfrm>
            <a:off x="5357818" y="4247530"/>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74" name="73 CuadroTexto"/>
          <p:cNvSpPr txBox="1"/>
          <p:nvPr/>
        </p:nvSpPr>
        <p:spPr>
          <a:xfrm>
            <a:off x="5357818" y="4430357"/>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75" name="74 CuadroTexto"/>
          <p:cNvSpPr txBox="1"/>
          <p:nvPr/>
        </p:nvSpPr>
        <p:spPr>
          <a:xfrm>
            <a:off x="5357818" y="4523382"/>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76" name="75 CuadroTexto"/>
          <p:cNvSpPr txBox="1"/>
          <p:nvPr/>
        </p:nvSpPr>
        <p:spPr>
          <a:xfrm>
            <a:off x="5357818" y="4715921"/>
            <a:ext cx="389850" cy="215444"/>
          </a:xfrm>
          <a:prstGeom prst="rect">
            <a:avLst/>
          </a:prstGeom>
          <a:noFill/>
        </p:spPr>
        <p:txBody>
          <a:bodyPr wrap="none" rtlCol="0">
            <a:spAutoFit/>
          </a:bodyPr>
          <a:lstStyle/>
          <a:p>
            <a:r>
              <a:rPr lang="es-ES" sz="800" dirty="0" smtClean="0">
                <a:solidFill>
                  <a:schemeClr val="tx2"/>
                </a:solidFill>
              </a:rPr>
              <a:t>2013</a:t>
            </a:r>
            <a:endParaRPr lang="es-ES" sz="800" dirty="0">
              <a:solidFill>
                <a:schemeClr val="tx2"/>
              </a:solidFill>
            </a:endParaRPr>
          </a:p>
        </p:txBody>
      </p:sp>
      <p:sp>
        <p:nvSpPr>
          <p:cNvPr id="77" name="76 CuadroTexto"/>
          <p:cNvSpPr txBox="1"/>
          <p:nvPr/>
        </p:nvSpPr>
        <p:spPr>
          <a:xfrm>
            <a:off x="5357818" y="4808946"/>
            <a:ext cx="389850" cy="215444"/>
          </a:xfrm>
          <a:prstGeom prst="rect">
            <a:avLst/>
          </a:prstGeom>
          <a:noFill/>
        </p:spPr>
        <p:txBody>
          <a:bodyPr wrap="none" rtlCol="0">
            <a:spAutoFit/>
          </a:bodyPr>
          <a:lstStyle/>
          <a:p>
            <a:r>
              <a:rPr lang="es-ES" sz="800" dirty="0" smtClean="0">
                <a:solidFill>
                  <a:schemeClr val="tx2"/>
                </a:solidFill>
              </a:rPr>
              <a:t>2014</a:t>
            </a:r>
            <a:endParaRPr lang="es-ES" sz="800" dirty="0">
              <a:solidFill>
                <a:schemeClr val="tx2"/>
              </a:solidFill>
            </a:endParaRPr>
          </a:p>
        </p:txBody>
      </p:sp>
      <p:sp>
        <p:nvSpPr>
          <p:cNvPr id="78" name="77 Cheurón">
            <a:hlinkClick r:id="rId23"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77831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19</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0" name="39 Gráfico"/>
          <p:cNvGraphicFramePr/>
          <p:nvPr>
            <p:extLst>
              <p:ext uri="{D42A27DB-BD31-4B8C-83A1-F6EECF244321}">
                <p14:modId xmlns:p14="http://schemas.microsoft.com/office/powerpoint/2010/main" val="3064653657"/>
              </p:ext>
            </p:extLst>
          </p:nvPr>
        </p:nvGraphicFramePr>
        <p:xfrm>
          <a:off x="2339753" y="1443647"/>
          <a:ext cx="1520651" cy="184590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1" name="40 Gráfico"/>
          <p:cNvGraphicFramePr/>
          <p:nvPr>
            <p:extLst>
              <p:ext uri="{D42A27DB-BD31-4B8C-83A1-F6EECF244321}">
                <p14:modId xmlns:p14="http://schemas.microsoft.com/office/powerpoint/2010/main" val="3236532484"/>
              </p:ext>
            </p:extLst>
          </p:nvPr>
        </p:nvGraphicFramePr>
        <p:xfrm>
          <a:off x="4039671" y="1680864"/>
          <a:ext cx="5140841" cy="125779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2" name="41 Gráfico"/>
          <p:cNvGraphicFramePr/>
          <p:nvPr>
            <p:extLst>
              <p:ext uri="{D42A27DB-BD31-4B8C-83A1-F6EECF244321}">
                <p14:modId xmlns:p14="http://schemas.microsoft.com/office/powerpoint/2010/main" val="3895194054"/>
              </p:ext>
            </p:extLst>
          </p:nvPr>
        </p:nvGraphicFramePr>
        <p:xfrm>
          <a:off x="2339752" y="3243847"/>
          <a:ext cx="1520651" cy="1845901"/>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5" name="44 Gráfico"/>
          <p:cNvGraphicFramePr/>
          <p:nvPr>
            <p:extLst>
              <p:ext uri="{D42A27DB-BD31-4B8C-83A1-F6EECF244321}">
                <p14:modId xmlns:p14="http://schemas.microsoft.com/office/powerpoint/2010/main" val="1652682426"/>
              </p:ext>
            </p:extLst>
          </p:nvPr>
        </p:nvGraphicFramePr>
        <p:xfrm>
          <a:off x="4039670" y="3615925"/>
          <a:ext cx="5140841" cy="1257799"/>
        </p:xfrm>
        <a:graphic>
          <a:graphicData uri="http://schemas.openxmlformats.org/drawingml/2006/chart">
            <c:chart xmlns:c="http://schemas.openxmlformats.org/drawingml/2006/chart" xmlns:r="http://schemas.openxmlformats.org/officeDocument/2006/relationships" r:id="rId8"/>
          </a:graphicData>
        </a:graphic>
      </p:graphicFrame>
      <p:sp>
        <p:nvSpPr>
          <p:cNvPr id="51" name="50 Rectángulo"/>
          <p:cNvSpPr/>
          <p:nvPr/>
        </p:nvSpPr>
        <p:spPr>
          <a:xfrm>
            <a:off x="2267744" y="1025401"/>
            <a:ext cx="1800200" cy="369332"/>
          </a:xfrm>
          <a:prstGeom prst="rect">
            <a:avLst/>
          </a:prstGeom>
        </p:spPr>
        <p:txBody>
          <a:bodyPr wrap="square">
            <a:spAutoFit/>
          </a:bodyPr>
          <a:lstStyle/>
          <a:p>
            <a:pPr lvl="0" algn="ctr"/>
            <a:r>
              <a:rPr lang="es-CO" sz="900" b="1" dirty="0" smtClean="0">
                <a:solidFill>
                  <a:schemeClr val="tx2">
                    <a:lumMod val="50000"/>
                  </a:schemeClr>
                </a:solidFill>
                <a:latin typeface="+mj-lt"/>
                <a:ea typeface="Verdana" pitchFamily="34" charset="0"/>
                <a:cs typeface="Verdana" pitchFamily="34" charset="0"/>
              </a:rPr>
              <a:t>¿Ha utilizado y/o tenido contacto  con la Urna de Cristal alguna vez?</a:t>
            </a:r>
            <a:endParaRPr lang="es-CO" sz="900" b="1" dirty="0">
              <a:solidFill>
                <a:schemeClr val="tx2">
                  <a:lumMod val="50000"/>
                </a:schemeClr>
              </a:solidFill>
              <a:latin typeface="+mj-lt"/>
              <a:ea typeface="Verdana" pitchFamily="34" charset="0"/>
              <a:cs typeface="Verdana" pitchFamily="34" charset="0"/>
            </a:endParaRPr>
          </a:p>
        </p:txBody>
      </p:sp>
      <p:sp>
        <p:nvSpPr>
          <p:cNvPr id="52" name="51 CuadroTexto"/>
          <p:cNvSpPr txBox="1"/>
          <p:nvPr/>
        </p:nvSpPr>
        <p:spPr>
          <a:xfrm>
            <a:off x="2226586" y="1574900"/>
            <a:ext cx="473206" cy="261610"/>
          </a:xfrm>
          <a:prstGeom prst="rect">
            <a:avLst/>
          </a:prstGeom>
          <a:noFill/>
        </p:spPr>
        <p:txBody>
          <a:bodyPr wrap="none" rtlCol="0">
            <a:spAutoFit/>
          </a:bodyPr>
          <a:lstStyle/>
          <a:p>
            <a:pPr algn="ctr"/>
            <a:r>
              <a:rPr lang="es-CO" sz="1100" b="1" dirty="0" smtClean="0">
                <a:solidFill>
                  <a:schemeClr val="bg1">
                    <a:lumMod val="50000"/>
                  </a:schemeClr>
                </a:solidFill>
              </a:rPr>
              <a:t>2013</a:t>
            </a:r>
            <a:endParaRPr lang="es-CO" sz="1100" b="1" dirty="0">
              <a:solidFill>
                <a:schemeClr val="bg1">
                  <a:lumMod val="50000"/>
                </a:schemeClr>
              </a:solidFill>
            </a:endParaRPr>
          </a:p>
        </p:txBody>
      </p:sp>
      <p:sp>
        <p:nvSpPr>
          <p:cNvPr id="58" name="57 CuadroTexto"/>
          <p:cNvSpPr txBox="1"/>
          <p:nvPr/>
        </p:nvSpPr>
        <p:spPr>
          <a:xfrm>
            <a:off x="2226586" y="3356079"/>
            <a:ext cx="473206" cy="261610"/>
          </a:xfrm>
          <a:prstGeom prst="rect">
            <a:avLst/>
          </a:prstGeom>
          <a:noFill/>
        </p:spPr>
        <p:txBody>
          <a:bodyPr wrap="none" rtlCol="0">
            <a:spAutoFit/>
          </a:bodyPr>
          <a:lstStyle/>
          <a:p>
            <a:pPr algn="ctr"/>
            <a:r>
              <a:rPr lang="es-CO" sz="1100" b="1" dirty="0" smtClean="0">
                <a:solidFill>
                  <a:schemeClr val="bg1">
                    <a:lumMod val="50000"/>
                  </a:schemeClr>
                </a:solidFill>
              </a:rPr>
              <a:t>2014</a:t>
            </a:r>
            <a:endParaRPr lang="es-CO" sz="1100" b="1" dirty="0">
              <a:solidFill>
                <a:schemeClr val="bg1">
                  <a:lumMod val="50000"/>
                </a:schemeClr>
              </a:solidFill>
            </a:endParaRPr>
          </a:p>
        </p:txBody>
      </p:sp>
      <p:sp>
        <p:nvSpPr>
          <p:cNvPr id="59" name="58 Rectángulo"/>
          <p:cNvSpPr/>
          <p:nvPr/>
        </p:nvSpPr>
        <p:spPr>
          <a:xfrm>
            <a:off x="4260787" y="1269149"/>
            <a:ext cx="3600400" cy="230832"/>
          </a:xfrm>
          <a:prstGeom prst="rect">
            <a:avLst/>
          </a:prstGeom>
        </p:spPr>
        <p:txBody>
          <a:bodyPr wrap="square">
            <a:spAutoFit/>
          </a:bodyPr>
          <a:lstStyle/>
          <a:p>
            <a:pPr lvl="0" algn="ctr"/>
            <a:r>
              <a:rPr lang="es-CO" sz="900" b="1" dirty="0" smtClean="0">
                <a:solidFill>
                  <a:schemeClr val="tx2">
                    <a:lumMod val="50000"/>
                  </a:schemeClr>
                </a:solidFill>
                <a:latin typeface="+mj-lt"/>
                <a:ea typeface="Verdana" pitchFamily="34" charset="0"/>
                <a:cs typeface="Verdana" pitchFamily="34" charset="0"/>
              </a:rPr>
              <a:t>Satisfacción con la participación en la Urna de Cristal</a:t>
            </a:r>
            <a:endParaRPr lang="es-CO" sz="900" b="1" dirty="0">
              <a:solidFill>
                <a:schemeClr val="tx2">
                  <a:lumMod val="50000"/>
                </a:schemeClr>
              </a:solidFill>
              <a:latin typeface="+mj-lt"/>
              <a:ea typeface="Verdana" pitchFamily="34" charset="0"/>
              <a:cs typeface="Verdana" pitchFamily="34" charset="0"/>
            </a:endParaRPr>
          </a:p>
        </p:txBody>
      </p:sp>
      <p:sp>
        <p:nvSpPr>
          <p:cNvPr id="6" name="5 Rectángulo"/>
          <p:cNvSpPr/>
          <p:nvPr/>
        </p:nvSpPr>
        <p:spPr>
          <a:xfrm>
            <a:off x="2771800" y="1543001"/>
            <a:ext cx="312089" cy="254804"/>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1" name="60 Rectángulo"/>
          <p:cNvSpPr/>
          <p:nvPr/>
        </p:nvSpPr>
        <p:spPr>
          <a:xfrm>
            <a:off x="2771800" y="3333409"/>
            <a:ext cx="312089" cy="254804"/>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Forma libre"/>
          <p:cNvSpPr/>
          <p:nvPr/>
        </p:nvSpPr>
        <p:spPr>
          <a:xfrm>
            <a:off x="3083442" y="1266811"/>
            <a:ext cx="1658679" cy="441429"/>
          </a:xfrm>
          <a:custGeom>
            <a:avLst/>
            <a:gdLst>
              <a:gd name="connsiteX0" fmla="*/ 0 w 1658679"/>
              <a:gd name="connsiteY0" fmla="*/ 349338 h 441429"/>
              <a:gd name="connsiteX1" fmla="*/ 265814 w 1658679"/>
              <a:gd name="connsiteY1" fmla="*/ 285542 h 441429"/>
              <a:gd name="connsiteX2" fmla="*/ 563525 w 1658679"/>
              <a:gd name="connsiteY2" fmla="*/ 434398 h 441429"/>
              <a:gd name="connsiteX3" fmla="*/ 1201479 w 1658679"/>
              <a:gd name="connsiteY3" fmla="*/ 19729 h 441429"/>
              <a:gd name="connsiteX4" fmla="*/ 1658679 w 1658679"/>
              <a:gd name="connsiteY4" fmla="*/ 104789 h 441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8679" h="441429">
                <a:moveTo>
                  <a:pt x="0" y="349338"/>
                </a:moveTo>
                <a:cubicBezTo>
                  <a:pt x="85946" y="310351"/>
                  <a:pt x="171893" y="271365"/>
                  <a:pt x="265814" y="285542"/>
                </a:cubicBezTo>
                <a:cubicBezTo>
                  <a:pt x="359735" y="299719"/>
                  <a:pt x="407581" y="478700"/>
                  <a:pt x="563525" y="434398"/>
                </a:cubicBezTo>
                <a:cubicBezTo>
                  <a:pt x="719469" y="390096"/>
                  <a:pt x="1018953" y="74664"/>
                  <a:pt x="1201479" y="19729"/>
                </a:cubicBezTo>
                <a:cubicBezTo>
                  <a:pt x="1384005" y="-35206"/>
                  <a:pt x="1521342" y="34791"/>
                  <a:pt x="1658679" y="104789"/>
                </a:cubicBezTo>
              </a:path>
            </a:pathLst>
          </a:custGeom>
          <a:noFill/>
          <a:ln>
            <a:solidFill>
              <a:schemeClr val="accent3">
                <a:lumMod val="75000"/>
              </a:schemeClr>
            </a:solidFill>
            <a:headEnd type="ova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2" name="61 Forma libre"/>
          <p:cNvSpPr/>
          <p:nvPr/>
        </p:nvSpPr>
        <p:spPr>
          <a:xfrm>
            <a:off x="3076696" y="3062950"/>
            <a:ext cx="1658679" cy="441429"/>
          </a:xfrm>
          <a:custGeom>
            <a:avLst/>
            <a:gdLst>
              <a:gd name="connsiteX0" fmla="*/ 0 w 1658679"/>
              <a:gd name="connsiteY0" fmla="*/ 349338 h 441429"/>
              <a:gd name="connsiteX1" fmla="*/ 265814 w 1658679"/>
              <a:gd name="connsiteY1" fmla="*/ 285542 h 441429"/>
              <a:gd name="connsiteX2" fmla="*/ 563525 w 1658679"/>
              <a:gd name="connsiteY2" fmla="*/ 434398 h 441429"/>
              <a:gd name="connsiteX3" fmla="*/ 1201479 w 1658679"/>
              <a:gd name="connsiteY3" fmla="*/ 19729 h 441429"/>
              <a:gd name="connsiteX4" fmla="*/ 1658679 w 1658679"/>
              <a:gd name="connsiteY4" fmla="*/ 104789 h 441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8679" h="441429">
                <a:moveTo>
                  <a:pt x="0" y="349338"/>
                </a:moveTo>
                <a:cubicBezTo>
                  <a:pt x="85946" y="310351"/>
                  <a:pt x="171893" y="271365"/>
                  <a:pt x="265814" y="285542"/>
                </a:cubicBezTo>
                <a:cubicBezTo>
                  <a:pt x="359735" y="299719"/>
                  <a:pt x="407581" y="478700"/>
                  <a:pt x="563525" y="434398"/>
                </a:cubicBezTo>
                <a:cubicBezTo>
                  <a:pt x="719469" y="390096"/>
                  <a:pt x="1018953" y="74664"/>
                  <a:pt x="1201479" y="19729"/>
                </a:cubicBezTo>
                <a:cubicBezTo>
                  <a:pt x="1384005" y="-35206"/>
                  <a:pt x="1521342" y="34791"/>
                  <a:pt x="1658679" y="104789"/>
                </a:cubicBezTo>
              </a:path>
            </a:pathLst>
          </a:custGeom>
          <a:noFill/>
          <a:ln>
            <a:solidFill>
              <a:schemeClr val="accent3">
                <a:lumMod val="75000"/>
              </a:schemeClr>
            </a:solidFill>
            <a:headEnd type="ova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3" name="62 Rectángulo"/>
          <p:cNvSpPr/>
          <p:nvPr/>
        </p:nvSpPr>
        <p:spPr>
          <a:xfrm>
            <a:off x="4260787" y="3012149"/>
            <a:ext cx="3600400" cy="230832"/>
          </a:xfrm>
          <a:prstGeom prst="rect">
            <a:avLst/>
          </a:prstGeom>
        </p:spPr>
        <p:txBody>
          <a:bodyPr wrap="square">
            <a:spAutoFit/>
          </a:bodyPr>
          <a:lstStyle/>
          <a:p>
            <a:pPr lvl="0" algn="ctr"/>
            <a:r>
              <a:rPr lang="es-CO" sz="900" b="1" dirty="0">
                <a:solidFill>
                  <a:schemeClr val="tx2">
                    <a:lumMod val="50000"/>
                  </a:schemeClr>
                </a:solidFill>
                <a:ea typeface="Verdana" pitchFamily="34" charset="0"/>
                <a:cs typeface="Verdana" pitchFamily="34" charset="0"/>
              </a:rPr>
              <a:t>Satisfacción con la participación en la Urna de Cristal</a:t>
            </a:r>
          </a:p>
        </p:txBody>
      </p:sp>
      <p:sp>
        <p:nvSpPr>
          <p:cNvPr id="70" name="69 CuadroTexto"/>
          <p:cNvSpPr txBox="1"/>
          <p:nvPr/>
        </p:nvSpPr>
        <p:spPr>
          <a:xfrm>
            <a:off x="2222523" y="3070257"/>
            <a:ext cx="381836" cy="215444"/>
          </a:xfrm>
          <a:prstGeom prst="rect">
            <a:avLst/>
          </a:prstGeom>
          <a:noFill/>
        </p:spPr>
        <p:txBody>
          <a:bodyPr wrap="none" rtlCol="0">
            <a:spAutoFit/>
          </a:bodyPr>
          <a:lstStyle/>
          <a:p>
            <a:r>
              <a:rPr lang="es-CO" sz="800" dirty="0" smtClean="0">
                <a:solidFill>
                  <a:schemeClr val="bg1">
                    <a:lumMod val="50000"/>
                  </a:schemeClr>
                </a:solidFill>
              </a:rPr>
              <a:t>Base</a:t>
            </a:r>
            <a:endParaRPr lang="es-CO" sz="800" dirty="0">
              <a:solidFill>
                <a:schemeClr val="bg1">
                  <a:lumMod val="50000"/>
                </a:schemeClr>
              </a:solidFill>
            </a:endParaRPr>
          </a:p>
        </p:txBody>
      </p:sp>
      <p:sp>
        <p:nvSpPr>
          <p:cNvPr id="71" name="70 CuadroTexto"/>
          <p:cNvSpPr txBox="1"/>
          <p:nvPr/>
        </p:nvSpPr>
        <p:spPr>
          <a:xfrm>
            <a:off x="2473135" y="3074104"/>
            <a:ext cx="287258" cy="215444"/>
          </a:xfrm>
          <a:prstGeom prst="rect">
            <a:avLst/>
          </a:prstGeom>
          <a:noFill/>
        </p:spPr>
        <p:txBody>
          <a:bodyPr wrap="none" rtlCol="0">
            <a:spAutoFit/>
          </a:bodyPr>
          <a:lstStyle/>
          <a:p>
            <a:r>
              <a:rPr lang="es-CO" sz="800" dirty="0" smtClean="0">
                <a:solidFill>
                  <a:schemeClr val="bg1">
                    <a:lumMod val="50000"/>
                  </a:schemeClr>
                </a:solidFill>
              </a:rPr>
              <a:t>84</a:t>
            </a:r>
            <a:endParaRPr lang="es-CO" sz="800" dirty="0">
              <a:solidFill>
                <a:schemeClr val="bg1">
                  <a:lumMod val="50000"/>
                </a:schemeClr>
              </a:solidFill>
            </a:endParaRPr>
          </a:p>
        </p:txBody>
      </p:sp>
      <p:sp>
        <p:nvSpPr>
          <p:cNvPr id="72" name="71 CuadroTexto"/>
          <p:cNvSpPr txBox="1"/>
          <p:nvPr/>
        </p:nvSpPr>
        <p:spPr>
          <a:xfrm>
            <a:off x="2225212" y="4801716"/>
            <a:ext cx="381836" cy="215444"/>
          </a:xfrm>
          <a:prstGeom prst="rect">
            <a:avLst/>
          </a:prstGeom>
          <a:noFill/>
        </p:spPr>
        <p:txBody>
          <a:bodyPr wrap="none" rtlCol="0">
            <a:spAutoFit/>
          </a:bodyPr>
          <a:lstStyle/>
          <a:p>
            <a:r>
              <a:rPr lang="es-CO" sz="800" dirty="0" smtClean="0">
                <a:solidFill>
                  <a:schemeClr val="bg1">
                    <a:lumMod val="50000"/>
                  </a:schemeClr>
                </a:solidFill>
              </a:rPr>
              <a:t>Base</a:t>
            </a:r>
            <a:endParaRPr lang="es-CO" sz="800" dirty="0">
              <a:solidFill>
                <a:schemeClr val="bg1">
                  <a:lumMod val="50000"/>
                </a:schemeClr>
              </a:solidFill>
            </a:endParaRPr>
          </a:p>
        </p:txBody>
      </p:sp>
      <p:sp>
        <p:nvSpPr>
          <p:cNvPr id="73" name="72 CuadroTexto"/>
          <p:cNvSpPr txBox="1"/>
          <p:nvPr/>
        </p:nvSpPr>
        <p:spPr>
          <a:xfrm>
            <a:off x="2475824" y="4805563"/>
            <a:ext cx="338554" cy="215444"/>
          </a:xfrm>
          <a:prstGeom prst="rect">
            <a:avLst/>
          </a:prstGeom>
          <a:noFill/>
        </p:spPr>
        <p:txBody>
          <a:bodyPr wrap="none" rtlCol="0">
            <a:spAutoFit/>
          </a:bodyPr>
          <a:lstStyle/>
          <a:p>
            <a:r>
              <a:rPr lang="es-CO" sz="800" dirty="0" smtClean="0">
                <a:solidFill>
                  <a:schemeClr val="bg1">
                    <a:lumMod val="50000"/>
                  </a:schemeClr>
                </a:solidFill>
              </a:rPr>
              <a:t>297</a:t>
            </a:r>
            <a:endParaRPr lang="es-CO" sz="800" dirty="0">
              <a:solidFill>
                <a:schemeClr val="bg1">
                  <a:lumMod val="50000"/>
                </a:schemeClr>
              </a:solidFill>
            </a:endParaRPr>
          </a:p>
        </p:txBody>
      </p:sp>
      <p:sp>
        <p:nvSpPr>
          <p:cNvPr id="74" name="73 Rectángulo"/>
          <p:cNvSpPr/>
          <p:nvPr/>
        </p:nvSpPr>
        <p:spPr>
          <a:xfrm>
            <a:off x="-12762" y="4935099"/>
            <a:ext cx="9193274" cy="400110"/>
          </a:xfrm>
          <a:prstGeom prst="rect">
            <a:avLst/>
          </a:prstGeom>
        </p:spPr>
        <p:txBody>
          <a:bodyPr wrap="square">
            <a:spAutoFit/>
          </a:bodyPr>
          <a:lstStyle/>
          <a:p>
            <a:r>
              <a:rPr lang="es-CO" sz="1000" b="1" dirty="0" smtClean="0">
                <a:solidFill>
                  <a:schemeClr val="bg1">
                    <a:lumMod val="50000"/>
                  </a:schemeClr>
                </a:solidFill>
              </a:rPr>
              <a:t>P9.</a:t>
            </a:r>
            <a:r>
              <a:rPr lang="es-CO" sz="1000" dirty="0">
                <a:solidFill>
                  <a:schemeClr val="bg1">
                    <a:lumMod val="50000"/>
                  </a:schemeClr>
                </a:solidFill>
              </a:rPr>
              <a:t> </a:t>
            </a:r>
            <a:r>
              <a:rPr lang="es-CO" sz="1000" dirty="0" smtClean="0">
                <a:solidFill>
                  <a:schemeClr val="bg1">
                    <a:lumMod val="50000"/>
                  </a:schemeClr>
                </a:solidFill>
              </a:rPr>
              <a:t>¿Ha </a:t>
            </a:r>
            <a:r>
              <a:rPr lang="es-CO" sz="1000" dirty="0">
                <a:solidFill>
                  <a:schemeClr val="bg1">
                    <a:lumMod val="50000"/>
                  </a:schemeClr>
                </a:solidFill>
              </a:rPr>
              <a:t>utilizado y/o tenido contacto con la Urna de Cristal alguna vez</a:t>
            </a:r>
            <a:r>
              <a:rPr lang="es-CO" sz="1000" dirty="0" smtClean="0">
                <a:solidFill>
                  <a:schemeClr val="bg1">
                    <a:lumMod val="50000"/>
                  </a:schemeClr>
                </a:solidFill>
              </a:rPr>
              <a:t>?</a:t>
            </a:r>
          </a:p>
          <a:p>
            <a:r>
              <a:rPr lang="es-CO" sz="1000" b="1" dirty="0" smtClean="0">
                <a:solidFill>
                  <a:schemeClr val="bg1">
                    <a:lumMod val="50000"/>
                  </a:schemeClr>
                </a:solidFill>
              </a:rPr>
              <a:t>P12.</a:t>
            </a:r>
            <a:r>
              <a:rPr lang="es-CO" sz="1000" dirty="0">
                <a:solidFill>
                  <a:schemeClr val="bg1">
                    <a:lumMod val="50000"/>
                  </a:schemeClr>
                </a:solidFill>
              </a:rPr>
              <a:t> En una escala de 5 puntos, donde 1 es MUY INSATISFECHO y 5 MUY SATISFECHO, ¿qué tan satisfecho se encuentra participando en la Urna de Cristal?</a:t>
            </a:r>
          </a:p>
        </p:txBody>
      </p:sp>
      <p:sp>
        <p:nvSpPr>
          <p:cNvPr id="75" name="74 CuadroTexto"/>
          <p:cNvSpPr txBox="1"/>
          <p:nvPr/>
        </p:nvSpPr>
        <p:spPr>
          <a:xfrm>
            <a:off x="7861187" y="1271072"/>
            <a:ext cx="381836" cy="215444"/>
          </a:xfrm>
          <a:prstGeom prst="rect">
            <a:avLst/>
          </a:prstGeom>
          <a:noFill/>
        </p:spPr>
        <p:txBody>
          <a:bodyPr wrap="none" rtlCol="0">
            <a:spAutoFit/>
          </a:bodyPr>
          <a:lstStyle/>
          <a:p>
            <a:r>
              <a:rPr lang="es-CO" sz="800" dirty="0" smtClean="0">
                <a:solidFill>
                  <a:schemeClr val="bg1">
                    <a:lumMod val="50000"/>
                  </a:schemeClr>
                </a:solidFill>
              </a:rPr>
              <a:t>Base</a:t>
            </a:r>
            <a:endParaRPr lang="es-CO" sz="800" dirty="0">
              <a:solidFill>
                <a:schemeClr val="bg1">
                  <a:lumMod val="50000"/>
                </a:schemeClr>
              </a:solidFill>
            </a:endParaRPr>
          </a:p>
        </p:txBody>
      </p:sp>
      <p:sp>
        <p:nvSpPr>
          <p:cNvPr id="76" name="75 CuadroTexto"/>
          <p:cNvSpPr txBox="1"/>
          <p:nvPr/>
        </p:nvSpPr>
        <p:spPr>
          <a:xfrm>
            <a:off x="8111799" y="1271072"/>
            <a:ext cx="287258" cy="215444"/>
          </a:xfrm>
          <a:prstGeom prst="rect">
            <a:avLst/>
          </a:prstGeom>
          <a:noFill/>
        </p:spPr>
        <p:txBody>
          <a:bodyPr wrap="none" rtlCol="0">
            <a:spAutoFit/>
          </a:bodyPr>
          <a:lstStyle/>
          <a:p>
            <a:r>
              <a:rPr lang="es-CO" sz="800" dirty="0" smtClean="0">
                <a:solidFill>
                  <a:schemeClr val="bg1">
                    <a:lumMod val="50000"/>
                  </a:schemeClr>
                </a:solidFill>
              </a:rPr>
              <a:t>60</a:t>
            </a:r>
            <a:endParaRPr lang="es-CO" sz="800" dirty="0">
              <a:solidFill>
                <a:schemeClr val="bg1">
                  <a:lumMod val="50000"/>
                </a:schemeClr>
              </a:solidFill>
            </a:endParaRPr>
          </a:p>
        </p:txBody>
      </p:sp>
      <p:sp>
        <p:nvSpPr>
          <p:cNvPr id="77" name="76 CuadroTexto"/>
          <p:cNvSpPr txBox="1"/>
          <p:nvPr/>
        </p:nvSpPr>
        <p:spPr>
          <a:xfrm>
            <a:off x="7729963" y="3363109"/>
            <a:ext cx="381836" cy="215444"/>
          </a:xfrm>
          <a:prstGeom prst="rect">
            <a:avLst/>
          </a:prstGeom>
          <a:noFill/>
        </p:spPr>
        <p:txBody>
          <a:bodyPr wrap="none" rtlCol="0">
            <a:spAutoFit/>
          </a:bodyPr>
          <a:lstStyle/>
          <a:p>
            <a:r>
              <a:rPr lang="es-CO" sz="800" dirty="0" smtClean="0">
                <a:solidFill>
                  <a:schemeClr val="bg1">
                    <a:lumMod val="50000"/>
                  </a:schemeClr>
                </a:solidFill>
              </a:rPr>
              <a:t>Base</a:t>
            </a:r>
            <a:endParaRPr lang="es-CO" sz="800" dirty="0">
              <a:solidFill>
                <a:schemeClr val="bg1">
                  <a:lumMod val="50000"/>
                </a:schemeClr>
              </a:solidFill>
            </a:endParaRPr>
          </a:p>
        </p:txBody>
      </p:sp>
      <p:sp>
        <p:nvSpPr>
          <p:cNvPr id="78" name="77 CuadroTexto"/>
          <p:cNvSpPr txBox="1"/>
          <p:nvPr/>
        </p:nvSpPr>
        <p:spPr>
          <a:xfrm>
            <a:off x="8062738" y="3337438"/>
            <a:ext cx="338554" cy="215444"/>
          </a:xfrm>
          <a:prstGeom prst="rect">
            <a:avLst/>
          </a:prstGeom>
          <a:noFill/>
        </p:spPr>
        <p:txBody>
          <a:bodyPr wrap="none" rtlCol="0">
            <a:spAutoFit/>
          </a:bodyPr>
          <a:lstStyle/>
          <a:p>
            <a:r>
              <a:rPr lang="es-CO" sz="800" dirty="0" smtClean="0">
                <a:solidFill>
                  <a:schemeClr val="bg1">
                    <a:lumMod val="50000"/>
                  </a:schemeClr>
                </a:solidFill>
              </a:rPr>
              <a:t>111</a:t>
            </a:r>
            <a:endParaRPr lang="es-CO" sz="800" dirty="0">
              <a:solidFill>
                <a:schemeClr val="bg1">
                  <a:lumMod val="50000"/>
                </a:schemeClr>
              </a:solidFill>
            </a:endParaRPr>
          </a:p>
        </p:txBody>
      </p:sp>
      <p:sp>
        <p:nvSpPr>
          <p:cNvPr id="12" name="11 Rectángulo"/>
          <p:cNvSpPr/>
          <p:nvPr/>
        </p:nvSpPr>
        <p:spPr>
          <a:xfrm>
            <a:off x="5652120" y="1968368"/>
            <a:ext cx="3528392" cy="899764"/>
          </a:xfrm>
          <a:prstGeom prst="rect">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9" name="78 Rectángulo"/>
          <p:cNvSpPr/>
          <p:nvPr/>
        </p:nvSpPr>
        <p:spPr>
          <a:xfrm>
            <a:off x="6444208" y="3906684"/>
            <a:ext cx="2736304" cy="899764"/>
          </a:xfrm>
          <a:prstGeom prst="rect">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Rectángulo redondeado"/>
          <p:cNvSpPr/>
          <p:nvPr/>
        </p:nvSpPr>
        <p:spPr>
          <a:xfrm>
            <a:off x="7668344" y="2501662"/>
            <a:ext cx="983006" cy="26498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CO" sz="1100" b="1" dirty="0" smtClean="0">
                <a:solidFill>
                  <a:schemeClr val="tx2"/>
                </a:solidFill>
              </a:rPr>
              <a:t>T2B: 68,3%</a:t>
            </a:r>
            <a:endParaRPr lang="es-CO" sz="1100" b="1" dirty="0">
              <a:solidFill>
                <a:schemeClr val="tx2"/>
              </a:solidFill>
            </a:endParaRPr>
          </a:p>
        </p:txBody>
      </p:sp>
      <p:sp>
        <p:nvSpPr>
          <p:cNvPr id="80" name="79 Rectángulo redondeado"/>
          <p:cNvSpPr/>
          <p:nvPr/>
        </p:nvSpPr>
        <p:spPr>
          <a:xfrm>
            <a:off x="7682817" y="4424612"/>
            <a:ext cx="983006" cy="26498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CO" sz="1100" b="1" dirty="0" smtClean="0">
                <a:solidFill>
                  <a:schemeClr val="tx2"/>
                </a:solidFill>
              </a:rPr>
              <a:t>T2B: 53,2%</a:t>
            </a:r>
            <a:endParaRPr lang="es-CO" sz="1100" b="1" dirty="0">
              <a:solidFill>
                <a:schemeClr val="tx2"/>
              </a:solidFill>
            </a:endParaRPr>
          </a:p>
        </p:txBody>
      </p:sp>
      <p:sp>
        <p:nvSpPr>
          <p:cNvPr id="14" name="13 CuadroTexto"/>
          <p:cNvSpPr txBox="1"/>
          <p:nvPr/>
        </p:nvSpPr>
        <p:spPr>
          <a:xfrm>
            <a:off x="3995936" y="4753191"/>
            <a:ext cx="2347117" cy="215444"/>
          </a:xfrm>
          <a:prstGeom prst="rect">
            <a:avLst/>
          </a:prstGeom>
          <a:noFill/>
        </p:spPr>
        <p:txBody>
          <a:bodyPr wrap="none" rtlCol="0">
            <a:spAutoFit/>
          </a:bodyPr>
          <a:lstStyle/>
          <a:p>
            <a:r>
              <a:rPr lang="es-CO" sz="800" dirty="0" smtClean="0">
                <a:solidFill>
                  <a:schemeClr val="bg1">
                    <a:lumMod val="50000"/>
                  </a:schemeClr>
                </a:solidFill>
              </a:rPr>
              <a:t>*T2B= (Suma de calificaciones 4 + 5 Muy satisfecho)</a:t>
            </a:r>
            <a:endParaRPr lang="es-CO" sz="800" dirty="0">
              <a:solidFill>
                <a:schemeClr val="bg1">
                  <a:lumMod val="50000"/>
                </a:schemeClr>
              </a:solidFill>
            </a:endParaRPr>
          </a:p>
        </p:txBody>
      </p:sp>
      <p:sp>
        <p:nvSpPr>
          <p:cNvPr id="87" name="86 Rectángulo redondeado">
            <a:hlinkClick r:id="rId9"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88" name="87 Rectángulo redondeado">
            <a:hlinkClick r:id="rId10"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101" name="100 Rectángulo redondeado">
            <a:hlinkClick r:id="rId11" action="ppaction://hlinksldjump"/>
          </p:cNvPr>
          <p:cNvSpPr/>
          <p:nvPr/>
        </p:nvSpPr>
        <p:spPr>
          <a:xfrm>
            <a:off x="35497" y="206541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Conocimiento Urna de Cristal</a:t>
            </a:r>
          </a:p>
        </p:txBody>
      </p:sp>
      <p:sp>
        <p:nvSpPr>
          <p:cNvPr id="102" name="101 Rectángulo redondeado">
            <a:hlinkClick r:id="rId12" action="ppaction://hlinksldjump"/>
          </p:cNvPr>
          <p:cNvSpPr/>
          <p:nvPr/>
        </p:nvSpPr>
        <p:spPr>
          <a:xfrm>
            <a:off x="35497" y="355911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103" name="102 Rectángulo redondeado">
            <a:hlinkClick r:id="rId13" action="ppaction://hlinksldjump"/>
          </p:cNvPr>
          <p:cNvSpPr/>
          <p:nvPr/>
        </p:nvSpPr>
        <p:spPr>
          <a:xfrm>
            <a:off x="35497" y="3912630"/>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104" name="103 Rectángulo redondeado">
            <a:hlinkClick r:id="rId14" action="ppaction://hlinksldjump"/>
          </p:cNvPr>
          <p:cNvSpPr/>
          <p:nvPr/>
        </p:nvSpPr>
        <p:spPr>
          <a:xfrm>
            <a:off x="35496" y="4258295"/>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105" name="104 Rectángulo redondeado">
            <a:hlinkClick r:id="rId15" action="ppaction://hlinksldjump"/>
          </p:cNvPr>
          <p:cNvSpPr/>
          <p:nvPr/>
        </p:nvSpPr>
        <p:spPr>
          <a:xfrm>
            <a:off x="770628" y="302047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7 de 8</a:t>
            </a:r>
          </a:p>
        </p:txBody>
      </p:sp>
      <p:sp>
        <p:nvSpPr>
          <p:cNvPr id="106" name="105 Rectángulo redondeado">
            <a:hlinkClick r:id="rId11" action="ppaction://hlinksldjump"/>
          </p:cNvPr>
          <p:cNvSpPr/>
          <p:nvPr/>
        </p:nvSpPr>
        <p:spPr>
          <a:xfrm>
            <a:off x="59155" y="2422835"/>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8</a:t>
            </a:r>
          </a:p>
        </p:txBody>
      </p:sp>
      <p:sp>
        <p:nvSpPr>
          <p:cNvPr id="107" name="106 Rectángulo redondeado">
            <a:hlinkClick r:id="rId16" action="ppaction://hlinksldjump"/>
          </p:cNvPr>
          <p:cNvSpPr/>
          <p:nvPr/>
        </p:nvSpPr>
        <p:spPr>
          <a:xfrm>
            <a:off x="59155" y="273275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8</a:t>
            </a:r>
          </a:p>
        </p:txBody>
      </p:sp>
      <p:sp>
        <p:nvSpPr>
          <p:cNvPr id="108" name="107 Rectángulo redondeado">
            <a:hlinkClick r:id="rId17" action="ppaction://hlinksldjump"/>
          </p:cNvPr>
          <p:cNvSpPr/>
          <p:nvPr/>
        </p:nvSpPr>
        <p:spPr>
          <a:xfrm>
            <a:off x="59155" y="299477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de 8</a:t>
            </a:r>
            <a:endParaRPr lang="es-CO" sz="1000" b="1" dirty="0">
              <a:solidFill>
                <a:schemeClr val="accent5">
                  <a:lumMod val="75000"/>
                </a:schemeClr>
              </a:solidFill>
              <a:latin typeface="+mj-lt"/>
              <a:ea typeface="Verdana" pitchFamily="34" charset="0"/>
              <a:cs typeface="Verdana" pitchFamily="34" charset="0"/>
            </a:endParaRPr>
          </a:p>
        </p:txBody>
      </p:sp>
      <p:sp>
        <p:nvSpPr>
          <p:cNvPr id="109" name="108 Rectángulo redondeado">
            <a:hlinkClick r:id="rId18" action="ppaction://hlinksldjump"/>
          </p:cNvPr>
          <p:cNvSpPr/>
          <p:nvPr/>
        </p:nvSpPr>
        <p:spPr>
          <a:xfrm>
            <a:off x="59155" y="3293925"/>
            <a:ext cx="633020" cy="225136"/>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4 de 8</a:t>
            </a:r>
          </a:p>
        </p:txBody>
      </p:sp>
      <p:sp>
        <p:nvSpPr>
          <p:cNvPr id="110" name="109 Rectángulo redondeado">
            <a:hlinkClick r:id="rId19" action="ppaction://hlinksldjump"/>
          </p:cNvPr>
          <p:cNvSpPr/>
          <p:nvPr/>
        </p:nvSpPr>
        <p:spPr>
          <a:xfrm>
            <a:off x="770628" y="2434944"/>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5 de 8</a:t>
            </a:r>
          </a:p>
        </p:txBody>
      </p:sp>
      <p:sp>
        <p:nvSpPr>
          <p:cNvPr id="111" name="110 Rectángulo redondeado">
            <a:hlinkClick r:id="rId20" action="ppaction://hlinksldjump"/>
          </p:cNvPr>
          <p:cNvSpPr/>
          <p:nvPr/>
        </p:nvSpPr>
        <p:spPr>
          <a:xfrm>
            <a:off x="770628" y="2743661"/>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6 de 8</a:t>
            </a:r>
          </a:p>
        </p:txBody>
      </p:sp>
      <p:sp>
        <p:nvSpPr>
          <p:cNvPr id="112" name="111 Rectángulo redondeado">
            <a:hlinkClick r:id="rId21" action="ppaction://hlinksldjump"/>
          </p:cNvPr>
          <p:cNvSpPr/>
          <p:nvPr/>
        </p:nvSpPr>
        <p:spPr>
          <a:xfrm>
            <a:off x="770628" y="329729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8 de 8</a:t>
            </a:r>
          </a:p>
        </p:txBody>
      </p:sp>
      <p:sp>
        <p:nvSpPr>
          <p:cNvPr id="113" name="112 Cheurón">
            <a:hlinkClick r:id="rId22"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114" name="113 Cheurón">
            <a:hlinkClick r:id="rId23"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16" name="Picture 2" descr="http://58533534ea9b6562bf3c-029f06cbf668e558ffb5306597309f00.r0.cf1.rackcdn.com/2012/10/Like.jpg"/>
          <p:cNvPicPr>
            <a:picLocks noChangeAspect="1" noChangeArrowheads="1"/>
          </p:cNvPicPr>
          <p:nvPr/>
        </p:nvPicPr>
        <p:blipFill>
          <a:blip r:embed="rId2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 name="116 Cheurón">
            <a:hlinkClick r:id="rId25"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53" name="52 Cheurón">
            <a:hlinkClick r:id="rId26"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10751256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heurón">
            <a:hlinkClick r:id="rId2" action="ppaction://hlinkpres?slideindex=2&amp;slidetitle=Diapositiva 2"/>
          </p:cNvPr>
          <p:cNvSpPr/>
          <p:nvPr/>
        </p:nvSpPr>
        <p:spPr>
          <a:xfrm>
            <a:off x="24863" y="5299936"/>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smtClean="0"/>
              <a:t>Introducción</a:t>
            </a:r>
            <a:endParaRPr lang="es-CO" sz="1000" b="1" dirty="0"/>
          </a:p>
        </p:txBody>
      </p:sp>
      <p:sp>
        <p:nvSpPr>
          <p:cNvPr id="21" name="20 Cheurón">
            <a:hlinkClick r:id="rId3"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smtClean="0">
                <a:solidFill>
                  <a:schemeClr val="accent5">
                    <a:lumMod val="75000"/>
                  </a:schemeClr>
                </a:solidFill>
              </a:rPr>
              <a:t>Metodología</a:t>
            </a:r>
            <a:endParaRPr lang="es-CO" sz="1000" b="1" dirty="0">
              <a:solidFill>
                <a:schemeClr val="accent5">
                  <a:lumMod val="75000"/>
                </a:schemeClr>
              </a:solidFill>
            </a:endParaRPr>
          </a:p>
        </p:txBody>
      </p:sp>
      <p:sp>
        <p:nvSpPr>
          <p:cNvPr id="23" name="22 Cheurón">
            <a:hlinkClick r:id="rId4"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pic>
        <p:nvPicPr>
          <p:cNvPr id="19" name="Picture 2" descr="http://58533534ea9b6562bf3c-029f06cbf668e558ffb5306597309f00.r0.cf1.rackcdn.com/2012/10/Like.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a:solidFill>
                  <a:schemeClr val="bg1">
                    <a:lumMod val="50000"/>
                  </a:schemeClr>
                </a:solidFill>
                <a:latin typeface="Verdana" pitchFamily="34" charset="0"/>
                <a:ea typeface="Verdana" pitchFamily="34" charset="0"/>
                <a:cs typeface="Verdana" pitchFamily="34" charset="0"/>
              </a:rPr>
              <a:t>Introducción</a:t>
            </a:r>
          </a:p>
        </p:txBody>
      </p:sp>
      <p:sp>
        <p:nvSpPr>
          <p:cNvPr id="25" name="5 CuadroTexto"/>
          <p:cNvSpPr txBox="1">
            <a:spLocks noChangeArrowheads="1"/>
          </p:cNvSpPr>
          <p:nvPr/>
        </p:nvSpPr>
        <p:spPr bwMode="auto">
          <a:xfrm>
            <a:off x="4536503" y="1129308"/>
            <a:ext cx="4572001"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050" dirty="0">
                <a:solidFill>
                  <a:schemeClr val="bg1">
                    <a:lumMod val="50000"/>
                  </a:schemeClr>
                </a:solidFill>
                <a:latin typeface="+mj-lt"/>
                <a:ea typeface="Verdana" pitchFamily="34" charset="0"/>
                <a:cs typeface="Verdana" pitchFamily="34" charset="0"/>
              </a:rPr>
              <a:t>Este informe presenta los resultados de la exploración cuantitativa realizada durante el mes de </a:t>
            </a:r>
            <a:r>
              <a:rPr lang="es-CO" altLang="es-CO" sz="1050" dirty="0" smtClean="0">
                <a:solidFill>
                  <a:schemeClr val="bg1">
                    <a:lumMod val="50000"/>
                  </a:schemeClr>
                </a:solidFill>
                <a:latin typeface="+mj-lt"/>
                <a:ea typeface="Verdana" pitchFamily="34" charset="0"/>
                <a:cs typeface="Verdana" pitchFamily="34" charset="0"/>
              </a:rPr>
              <a:t>Noviembre </a:t>
            </a:r>
            <a:r>
              <a:rPr lang="es-CO" altLang="es-CO" sz="1050" dirty="0">
                <a:solidFill>
                  <a:schemeClr val="bg1">
                    <a:lumMod val="50000"/>
                  </a:schemeClr>
                </a:solidFill>
                <a:latin typeface="+mj-lt"/>
                <a:ea typeface="Verdana" pitchFamily="34" charset="0"/>
                <a:cs typeface="Verdana" pitchFamily="34" charset="0"/>
              </a:rPr>
              <a:t>de 2014 a ciudadanos y </a:t>
            </a:r>
            <a:r>
              <a:rPr lang="es-CO" altLang="es-CO" sz="1050" dirty="0" smtClean="0">
                <a:solidFill>
                  <a:schemeClr val="bg1">
                    <a:lumMod val="50000"/>
                  </a:schemeClr>
                </a:solidFill>
                <a:latin typeface="+mj-lt"/>
                <a:ea typeface="Verdana" pitchFamily="34" charset="0"/>
                <a:cs typeface="Verdana" pitchFamily="34" charset="0"/>
              </a:rPr>
              <a:t>funcionarios, </a:t>
            </a:r>
            <a:r>
              <a:rPr lang="es-CO" altLang="es-CO" sz="1050" dirty="0">
                <a:solidFill>
                  <a:schemeClr val="bg1">
                    <a:lumMod val="50000"/>
                  </a:schemeClr>
                </a:solidFill>
                <a:latin typeface="+mj-lt"/>
                <a:ea typeface="Verdana" pitchFamily="34" charset="0"/>
                <a:cs typeface="Verdana" pitchFamily="34" charset="0"/>
              </a:rPr>
              <a:t>con el fin de medir el </a:t>
            </a:r>
            <a:r>
              <a:rPr lang="es-CO" altLang="es-CO" sz="1050" dirty="0" smtClean="0">
                <a:solidFill>
                  <a:schemeClr val="bg1">
                    <a:lumMod val="50000"/>
                  </a:schemeClr>
                </a:solidFill>
                <a:latin typeface="+mj-lt"/>
                <a:ea typeface="Verdana" pitchFamily="34" charset="0"/>
                <a:cs typeface="Verdana" pitchFamily="34" charset="0"/>
              </a:rPr>
              <a:t>conocimiento de la estrategia Urna de Cristal y comparar con los resultados obtenidos en el 2013..</a:t>
            </a:r>
            <a:endParaRPr lang="es-CO" altLang="es-CO" sz="1050" dirty="0">
              <a:solidFill>
                <a:schemeClr val="bg1">
                  <a:lumMod val="50000"/>
                </a:schemeClr>
              </a:solidFill>
              <a:latin typeface="+mj-lt"/>
              <a:ea typeface="Verdana" pitchFamily="34" charset="0"/>
              <a:cs typeface="Verdana" pitchFamily="34" charset="0"/>
            </a:endParaRPr>
          </a:p>
          <a:p>
            <a:pPr algn="r"/>
            <a:endParaRPr lang="es-CO" altLang="es-CO" sz="1050" dirty="0">
              <a:solidFill>
                <a:schemeClr val="bg1">
                  <a:lumMod val="50000"/>
                </a:schemeClr>
              </a:solidFill>
              <a:latin typeface="+mj-lt"/>
              <a:ea typeface="Verdana" pitchFamily="34" charset="0"/>
              <a:cs typeface="Verdana" pitchFamily="34" charset="0"/>
            </a:endParaRPr>
          </a:p>
          <a:p>
            <a:pPr algn="r"/>
            <a:r>
              <a:rPr lang="es-CO" altLang="es-CO" sz="1050" dirty="0">
                <a:solidFill>
                  <a:schemeClr val="bg1">
                    <a:lumMod val="50000"/>
                  </a:schemeClr>
                </a:solidFill>
                <a:latin typeface="+mj-lt"/>
                <a:ea typeface="Verdana" pitchFamily="34" charset="0"/>
                <a:cs typeface="Verdana" pitchFamily="34" charset="0"/>
              </a:rPr>
              <a:t>Para realizar esta exploración, </a:t>
            </a:r>
            <a:r>
              <a:rPr lang="es-CO" altLang="es-CO" sz="1050" dirty="0" smtClean="0">
                <a:solidFill>
                  <a:schemeClr val="bg1">
                    <a:lumMod val="50000"/>
                  </a:schemeClr>
                </a:solidFill>
                <a:latin typeface="+mj-lt"/>
                <a:ea typeface="Verdana" pitchFamily="34" charset="0"/>
                <a:cs typeface="Verdana" pitchFamily="34" charset="0"/>
              </a:rPr>
              <a:t>en  la parte de ciudadanos se realizaron las encuestas de forma presencial, para funcionarios se utilizo envío de encuesta por correo. </a:t>
            </a:r>
            <a:endParaRPr lang="es-CO" altLang="es-CO" sz="1050" dirty="0">
              <a:solidFill>
                <a:schemeClr val="bg1">
                  <a:lumMod val="50000"/>
                </a:schemeClr>
              </a:solidFill>
              <a:latin typeface="+mj-lt"/>
              <a:ea typeface="Verdana" pitchFamily="34" charset="0"/>
              <a:cs typeface="Verdana" pitchFamily="34" charset="0"/>
            </a:endParaRPr>
          </a:p>
        </p:txBody>
      </p:sp>
      <p:sp>
        <p:nvSpPr>
          <p:cNvPr id="15" name="14 Rectángulo"/>
          <p:cNvSpPr/>
          <p:nvPr/>
        </p:nvSpPr>
        <p:spPr>
          <a:xfrm>
            <a:off x="4536504" y="3484374"/>
            <a:ext cx="4572000" cy="1677382"/>
          </a:xfrm>
          <a:prstGeom prst="rect">
            <a:avLst/>
          </a:prstGeom>
        </p:spPr>
        <p:txBody>
          <a:bodyPr>
            <a:spAutoFit/>
          </a:bodyPr>
          <a:lstStyle/>
          <a:p>
            <a:pPr lvl="0" algn="just">
              <a:lnSpc>
                <a:spcPct val="100000"/>
              </a:lnSpc>
              <a:spcBef>
                <a:spcPts val="0"/>
              </a:spcBef>
              <a:spcAft>
                <a:spcPts val="600"/>
              </a:spcAft>
            </a:pPr>
            <a:r>
              <a:rPr lang="es-CO" sz="1050" b="1" dirty="0" smtClean="0">
                <a:solidFill>
                  <a:schemeClr val="tx2"/>
                </a:solidFill>
                <a:effectLst>
                  <a:outerShdw blurRad="38100" dist="38100" dir="2700000" algn="tl">
                    <a:srgbClr val="000000">
                      <a:alpha val="43137"/>
                    </a:srgbClr>
                  </a:outerShdw>
                </a:effectLst>
                <a:latin typeface="+mj-lt"/>
                <a:ea typeface="Verdana" pitchFamily="34" charset="0"/>
                <a:cs typeface="Verdana" pitchFamily="34" charset="0"/>
              </a:rPr>
              <a:t>BOTÓN DE INTRODUCCIÓN</a:t>
            </a:r>
            <a:r>
              <a:rPr lang="es-CO" sz="1050" dirty="0" smtClean="0">
                <a:solidFill>
                  <a:schemeClr val="bg1">
                    <a:lumMod val="50000"/>
                  </a:schemeClr>
                </a:solidFill>
                <a:effectLst>
                  <a:outerShdw blurRad="38100" dist="38100" dir="2700000" algn="tl">
                    <a:srgbClr val="000000">
                      <a:alpha val="43137"/>
                    </a:srgbClr>
                  </a:outerShdw>
                </a:effectLst>
                <a:latin typeface="+mj-lt"/>
                <a:ea typeface="Verdana" pitchFamily="34" charset="0"/>
                <a:cs typeface="Verdana" pitchFamily="34" charset="0"/>
              </a:rPr>
              <a:t>: </a:t>
            </a:r>
            <a:r>
              <a:rPr lang="es-CO" sz="1050" dirty="0" smtClean="0">
                <a:solidFill>
                  <a:schemeClr val="bg1">
                    <a:lumMod val="50000"/>
                  </a:schemeClr>
                </a:solidFill>
                <a:latin typeface="+mj-lt"/>
                <a:ea typeface="Verdana" pitchFamily="34" charset="0"/>
                <a:cs typeface="Verdana" pitchFamily="34" charset="0"/>
              </a:rPr>
              <a:t>se accede a la descripción general del informe.</a:t>
            </a:r>
          </a:p>
          <a:p>
            <a:pPr lvl="0" algn="just">
              <a:lnSpc>
                <a:spcPct val="100000"/>
              </a:lnSpc>
              <a:spcBef>
                <a:spcPts val="0"/>
              </a:spcBef>
              <a:spcAft>
                <a:spcPts val="600"/>
              </a:spcAft>
            </a:pPr>
            <a:r>
              <a:rPr lang="es-CO" sz="1050" b="1" dirty="0">
                <a:solidFill>
                  <a:schemeClr val="tx2"/>
                </a:solidFill>
                <a:effectLst>
                  <a:outerShdw blurRad="38100" dist="38100" dir="2700000" algn="tl">
                    <a:srgbClr val="000000">
                      <a:alpha val="43137"/>
                    </a:srgbClr>
                  </a:outerShdw>
                </a:effectLst>
                <a:latin typeface="+mj-lt"/>
                <a:ea typeface="Verdana" pitchFamily="34" charset="0"/>
                <a:cs typeface="Verdana" pitchFamily="34" charset="0"/>
              </a:rPr>
              <a:t>BOTÓN DE METODOLOGÍA</a:t>
            </a:r>
            <a:r>
              <a:rPr lang="es-CO" sz="1050" dirty="0" smtClean="0">
                <a:solidFill>
                  <a:schemeClr val="bg1">
                    <a:lumMod val="50000"/>
                  </a:schemeClr>
                </a:solidFill>
                <a:latin typeface="+mj-lt"/>
                <a:ea typeface="Verdana" pitchFamily="34" charset="0"/>
                <a:cs typeface="Verdana" pitchFamily="34" charset="0"/>
              </a:rPr>
              <a:t>: se accede a la consulta de los objetivos del estudio, a la ficha técnica , a la estructura del modelo y a los anexos asociados a los cuestionarios que se diseñaron y aplicaron para este estudio.</a:t>
            </a:r>
          </a:p>
          <a:p>
            <a:pPr lvl="0" algn="just">
              <a:lnSpc>
                <a:spcPct val="100000"/>
              </a:lnSpc>
              <a:spcBef>
                <a:spcPts val="0"/>
              </a:spcBef>
              <a:spcAft>
                <a:spcPts val="600"/>
              </a:spcAft>
            </a:pPr>
            <a:r>
              <a:rPr lang="es-CO" sz="1050" b="1" dirty="0">
                <a:solidFill>
                  <a:schemeClr val="tx2"/>
                </a:solidFill>
                <a:effectLst>
                  <a:outerShdw blurRad="38100" dist="38100" dir="2700000" algn="tl">
                    <a:srgbClr val="000000">
                      <a:alpha val="43137"/>
                    </a:srgbClr>
                  </a:outerShdw>
                </a:effectLst>
                <a:latin typeface="+mj-lt"/>
                <a:ea typeface="Verdana" pitchFamily="34" charset="0"/>
                <a:cs typeface="Verdana" pitchFamily="34" charset="0"/>
              </a:rPr>
              <a:t>BOTÓN DE RESULTADOS</a:t>
            </a:r>
            <a:r>
              <a:rPr lang="es-CO" sz="1050" dirty="0" smtClean="0">
                <a:solidFill>
                  <a:schemeClr val="bg1">
                    <a:lumMod val="50000"/>
                  </a:schemeClr>
                </a:solidFill>
                <a:latin typeface="+mj-lt"/>
                <a:ea typeface="Verdana" pitchFamily="34" charset="0"/>
                <a:cs typeface="Verdana" pitchFamily="34" charset="0"/>
              </a:rPr>
              <a:t>: se despliega dos accesos asociados a los resultados cuantitativos de Ciudadanos y Funcionarios.</a:t>
            </a:r>
          </a:p>
          <a:p>
            <a:pPr lvl="0" algn="just">
              <a:lnSpc>
                <a:spcPct val="100000"/>
              </a:lnSpc>
              <a:spcBef>
                <a:spcPts val="0"/>
              </a:spcBef>
              <a:spcAft>
                <a:spcPts val="600"/>
              </a:spcAft>
            </a:pPr>
            <a:r>
              <a:rPr lang="es-CO" sz="1050" b="1" dirty="0">
                <a:solidFill>
                  <a:schemeClr val="tx2"/>
                </a:solidFill>
                <a:effectLst>
                  <a:outerShdw blurRad="38100" dist="38100" dir="2700000" algn="tl">
                    <a:srgbClr val="000000">
                      <a:alpha val="43137"/>
                    </a:srgbClr>
                  </a:outerShdw>
                </a:effectLst>
                <a:latin typeface="+mj-lt"/>
                <a:ea typeface="Verdana" pitchFamily="34" charset="0"/>
                <a:cs typeface="Verdana" pitchFamily="34" charset="0"/>
              </a:rPr>
              <a:t>BOTÓN DE CONCLUSIONES</a:t>
            </a:r>
            <a:r>
              <a:rPr lang="es-CO" sz="1050" dirty="0" smtClean="0">
                <a:solidFill>
                  <a:schemeClr val="bg1">
                    <a:lumMod val="50000"/>
                  </a:schemeClr>
                </a:solidFill>
                <a:latin typeface="+mj-lt"/>
                <a:ea typeface="Verdana" pitchFamily="34" charset="0"/>
                <a:cs typeface="Verdana" pitchFamily="34" charset="0"/>
              </a:rPr>
              <a:t>: se presentan las conclusiones y recomendaciones del estudio.</a:t>
            </a:r>
          </a:p>
        </p:txBody>
      </p:sp>
      <p:sp>
        <p:nvSpPr>
          <p:cNvPr id="17" name="16 Rectángulo"/>
          <p:cNvSpPr/>
          <p:nvPr/>
        </p:nvSpPr>
        <p:spPr>
          <a:xfrm>
            <a:off x="4540101" y="3158988"/>
            <a:ext cx="4572000" cy="276999"/>
          </a:xfrm>
          <a:prstGeom prst="rect">
            <a:avLst/>
          </a:prstGeom>
        </p:spPr>
        <p:txBody>
          <a:bodyPr>
            <a:spAutoFit/>
          </a:bodyPr>
          <a:lstStyle/>
          <a:p>
            <a:pPr lvl="0"/>
            <a:r>
              <a:rPr lang="es-CO" sz="1200" b="1" dirty="0" smtClean="0">
                <a:solidFill>
                  <a:schemeClr val="tx2">
                    <a:lumMod val="50000"/>
                  </a:schemeClr>
                </a:solidFill>
                <a:latin typeface="+mj-lt"/>
                <a:ea typeface="Verdana" pitchFamily="34" charset="0"/>
                <a:cs typeface="Verdana" pitchFamily="34" charset="0"/>
              </a:rPr>
              <a:t>El informe presenta la siguiente estructura:</a:t>
            </a:r>
            <a:endParaRPr lang="es-CO" sz="1200" b="1" dirty="0">
              <a:solidFill>
                <a:schemeClr val="tx2">
                  <a:lumMod val="50000"/>
                </a:schemeClr>
              </a:solidFill>
              <a:latin typeface="+mj-lt"/>
              <a:ea typeface="Verdana" pitchFamily="34" charset="0"/>
              <a:cs typeface="Verdana" pitchFamily="34" charset="0"/>
            </a:endParaRPr>
          </a:p>
        </p:txBody>
      </p:sp>
      <p:pic>
        <p:nvPicPr>
          <p:cNvPr id="4105" name="Picture 9" descr="Address">
            <a:hlinkClick r:id="" action="ppaction://hlinkshowjump?jump=firs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38" name="37 Cheurón">
            <a:hlinkClick r:id="rId7" action="ppaction://hlinksldjump"/>
          </p:cNvPr>
          <p:cNvSpPr/>
          <p:nvPr/>
        </p:nvSpPr>
        <p:spPr>
          <a:xfrm>
            <a:off x="2422393" y="5291664"/>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Resultados</a:t>
            </a:r>
          </a:p>
        </p:txBody>
      </p:sp>
      <p:sp>
        <p:nvSpPr>
          <p:cNvPr id="39" name="3 Marcador de número de diapositiva"/>
          <p:cNvSpPr>
            <a:spLocks noGrp="1"/>
          </p:cNvSpPr>
          <p:nvPr>
            <p:ph type="sldNum" sz="quarter" idx="12"/>
          </p:nvPr>
        </p:nvSpPr>
        <p:spPr>
          <a:xfrm>
            <a:off x="7037032" y="5401058"/>
            <a:ext cx="2133600" cy="304271"/>
          </a:xfrm>
        </p:spPr>
        <p:txBody>
          <a:bodyPr/>
          <a:lstStyle/>
          <a:p>
            <a:fld id="{62F6D429-5B7F-4D92-8A61-2D03DF31274D}" type="slidenum">
              <a:rPr lang="es-CO" smtClean="0"/>
              <a:pPr/>
              <a:t>2</a:t>
            </a:fld>
            <a:endParaRPr lang="es-CO"/>
          </a:p>
        </p:txBody>
      </p:sp>
      <p:pic>
        <p:nvPicPr>
          <p:cNvPr id="40" name="Picture 2" descr="http://www.everis.com/spain/sitecollectionimages/services/big_tecnologia.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12130" y="3049957"/>
            <a:ext cx="1692000" cy="1692001"/>
          </a:xfrm>
          <a:prstGeom prst="ellipse">
            <a:avLst/>
          </a:prstGeom>
          <a:noFill/>
          <a:extLst>
            <a:ext uri="{909E8E84-426E-40DD-AFC4-6F175D3DCCD1}">
              <a14:hiddenFill xmlns:a14="http://schemas.microsoft.com/office/drawing/2010/main">
                <a:solidFill>
                  <a:srgbClr val="FFFFFF"/>
                </a:solidFill>
              </a14:hiddenFill>
            </a:ext>
          </a:extLst>
        </p:spPr>
      </p:pic>
      <p:pic>
        <p:nvPicPr>
          <p:cNvPr id="41" name="Picture 4" descr="http://t0.gstatic.com/images?q=tbn:ANd9GcTW4wH_p9Gmy44XHeU9qxC6OqhsAAIkShlIOwrL9i219Zuwl9Yu"/>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4006" t="-14296" r="-4418" b="-22816"/>
          <a:stretch/>
        </p:blipFill>
        <p:spPr bwMode="auto">
          <a:xfrm>
            <a:off x="347278" y="2089162"/>
            <a:ext cx="1476000" cy="1423540"/>
          </a:xfrm>
          <a:prstGeom prst="ellipse">
            <a:avLst/>
          </a:prstGeom>
          <a:solidFill>
            <a:schemeClr val="bg1"/>
          </a:solidFill>
        </p:spPr>
      </p:pic>
      <p:pic>
        <p:nvPicPr>
          <p:cNvPr id="42" name="Picture 6" descr="social_media"/>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339752" y="1477226"/>
            <a:ext cx="1188000" cy="11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5739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20</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5" name="44 Gráfico"/>
          <p:cNvGraphicFramePr/>
          <p:nvPr>
            <p:extLst>
              <p:ext uri="{D42A27DB-BD31-4B8C-83A1-F6EECF244321}">
                <p14:modId xmlns:p14="http://schemas.microsoft.com/office/powerpoint/2010/main" val="916470417"/>
              </p:ext>
            </p:extLst>
          </p:nvPr>
        </p:nvGraphicFramePr>
        <p:xfrm>
          <a:off x="3985303" y="1319088"/>
          <a:ext cx="4968552" cy="3194596"/>
        </p:xfrm>
        <a:graphic>
          <a:graphicData uri="http://schemas.openxmlformats.org/drawingml/2006/chart">
            <c:chart xmlns:c="http://schemas.openxmlformats.org/drawingml/2006/chart" xmlns:r="http://schemas.openxmlformats.org/officeDocument/2006/relationships" r:id="rId5"/>
          </a:graphicData>
        </a:graphic>
      </p:graphicFrame>
      <p:sp>
        <p:nvSpPr>
          <p:cNvPr id="51" name="50 Rectángulo"/>
          <p:cNvSpPr/>
          <p:nvPr/>
        </p:nvSpPr>
        <p:spPr>
          <a:xfrm>
            <a:off x="3214481" y="1061335"/>
            <a:ext cx="5400600" cy="230832"/>
          </a:xfrm>
          <a:prstGeom prst="rect">
            <a:avLst/>
          </a:prstGeom>
        </p:spPr>
        <p:txBody>
          <a:bodyPr wrap="square">
            <a:spAutoFit/>
          </a:bodyPr>
          <a:lstStyle/>
          <a:p>
            <a:pPr lvl="0"/>
            <a:r>
              <a:rPr lang="es-CO" sz="900" b="1" dirty="0" smtClean="0">
                <a:solidFill>
                  <a:schemeClr val="tx2">
                    <a:lumMod val="50000"/>
                  </a:schemeClr>
                </a:solidFill>
                <a:latin typeface="+mj-lt"/>
                <a:ea typeface="Verdana" pitchFamily="34" charset="0"/>
                <a:cs typeface="Verdana" pitchFamily="34" charset="0"/>
              </a:rPr>
              <a:t>Calificación de la Urna de Cristal en cuanto a:</a:t>
            </a:r>
            <a:endParaRPr lang="es-CO" sz="900" b="1" dirty="0">
              <a:solidFill>
                <a:schemeClr val="tx2">
                  <a:lumMod val="50000"/>
                </a:schemeClr>
              </a:solidFill>
              <a:latin typeface="+mj-lt"/>
              <a:ea typeface="Verdana" pitchFamily="34" charset="0"/>
              <a:cs typeface="Verdana" pitchFamily="34" charset="0"/>
            </a:endParaRPr>
          </a:p>
        </p:txBody>
      </p:sp>
      <p:sp>
        <p:nvSpPr>
          <p:cNvPr id="74" name="73 Rectángulo"/>
          <p:cNvSpPr/>
          <p:nvPr/>
        </p:nvSpPr>
        <p:spPr>
          <a:xfrm>
            <a:off x="949927" y="701337"/>
            <a:ext cx="9193274" cy="246221"/>
          </a:xfrm>
          <a:prstGeom prst="rect">
            <a:avLst/>
          </a:prstGeom>
        </p:spPr>
        <p:txBody>
          <a:bodyPr wrap="square">
            <a:spAutoFit/>
          </a:bodyPr>
          <a:lstStyle/>
          <a:p>
            <a:r>
              <a:rPr lang="es-CO" sz="1000" b="1" dirty="0" smtClean="0">
                <a:solidFill>
                  <a:schemeClr val="bg1">
                    <a:lumMod val="50000"/>
                  </a:schemeClr>
                </a:solidFill>
              </a:rPr>
              <a:t>P16.</a:t>
            </a:r>
            <a:r>
              <a:rPr lang="es-CO" sz="1000" dirty="0" smtClean="0">
                <a:solidFill>
                  <a:schemeClr val="bg1">
                    <a:lumMod val="50000"/>
                  </a:schemeClr>
                </a:solidFill>
              </a:rPr>
              <a:t> </a:t>
            </a:r>
            <a:r>
              <a:rPr lang="es-CO" sz="1000" dirty="0">
                <a:solidFill>
                  <a:schemeClr val="bg1">
                    <a:lumMod val="50000"/>
                  </a:schemeClr>
                </a:solidFill>
              </a:rPr>
              <a:t>En una escala de 5 puntos, donde 1 es PÉSIMO y 5 EXCELENTE, ¿cómo califica a la Urna de Cristal en cuanto a</a:t>
            </a:r>
          </a:p>
        </p:txBody>
      </p:sp>
      <p:cxnSp>
        <p:nvCxnSpPr>
          <p:cNvPr id="47" name="46 Conector recto"/>
          <p:cNvCxnSpPr/>
          <p:nvPr/>
        </p:nvCxnSpPr>
        <p:spPr>
          <a:xfrm flipH="1">
            <a:off x="2051720" y="2249424"/>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flipH="1">
            <a:off x="2051720" y="2630843"/>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flipH="1">
            <a:off x="2051720" y="2998980"/>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flipH="1">
            <a:off x="2051720" y="3380399"/>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flipH="1">
            <a:off x="2051720" y="3761705"/>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flipH="1">
            <a:off x="2051720" y="4143124"/>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0" name="59 CuadroTexto"/>
          <p:cNvSpPr txBox="1"/>
          <p:nvPr/>
        </p:nvSpPr>
        <p:spPr>
          <a:xfrm>
            <a:off x="6187240" y="5267730"/>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64" name="63 CuadroTexto"/>
          <p:cNvSpPr txBox="1"/>
          <p:nvPr/>
        </p:nvSpPr>
        <p:spPr>
          <a:xfrm>
            <a:off x="7313505" y="5267730"/>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65" name="64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66" name="65 CuadroTexto"/>
          <p:cNvSpPr txBox="1"/>
          <p:nvPr/>
        </p:nvSpPr>
        <p:spPr>
          <a:xfrm>
            <a:off x="6255067" y="5460821"/>
            <a:ext cx="322524" cy="253916"/>
          </a:xfrm>
          <a:prstGeom prst="rect">
            <a:avLst/>
          </a:prstGeom>
          <a:noFill/>
        </p:spPr>
        <p:txBody>
          <a:bodyPr wrap="none" rtlCol="0">
            <a:spAutoFit/>
          </a:bodyPr>
          <a:lstStyle/>
          <a:p>
            <a:r>
              <a:rPr lang="es-CO" sz="1050" dirty="0" smtClean="0">
                <a:solidFill>
                  <a:schemeClr val="bg1">
                    <a:lumMod val="50000"/>
                  </a:schemeClr>
                </a:solidFill>
              </a:rPr>
              <a:t>60</a:t>
            </a:r>
            <a:endParaRPr lang="es-CO" sz="1050" dirty="0">
              <a:solidFill>
                <a:schemeClr val="bg1">
                  <a:lumMod val="50000"/>
                </a:schemeClr>
              </a:solidFill>
            </a:endParaRPr>
          </a:p>
        </p:txBody>
      </p:sp>
      <p:sp>
        <p:nvSpPr>
          <p:cNvPr id="67" name="66 CuadroTexto"/>
          <p:cNvSpPr txBox="1"/>
          <p:nvPr/>
        </p:nvSpPr>
        <p:spPr>
          <a:xfrm>
            <a:off x="7338265" y="5450941"/>
            <a:ext cx="391454" cy="253916"/>
          </a:xfrm>
          <a:prstGeom prst="rect">
            <a:avLst/>
          </a:prstGeom>
          <a:noFill/>
        </p:spPr>
        <p:txBody>
          <a:bodyPr wrap="none" rtlCol="0">
            <a:spAutoFit/>
          </a:bodyPr>
          <a:lstStyle/>
          <a:p>
            <a:r>
              <a:rPr lang="es-CO" sz="1050" dirty="0" smtClean="0">
                <a:solidFill>
                  <a:schemeClr val="bg1">
                    <a:lumMod val="50000"/>
                  </a:schemeClr>
                </a:solidFill>
              </a:rPr>
              <a:t>111</a:t>
            </a:r>
            <a:endParaRPr lang="es-CO" sz="1050" dirty="0">
              <a:solidFill>
                <a:schemeClr val="bg1">
                  <a:lumMod val="50000"/>
                </a:schemeClr>
              </a:solidFill>
            </a:endParaRPr>
          </a:p>
        </p:txBody>
      </p:sp>
      <p:sp>
        <p:nvSpPr>
          <p:cNvPr id="69" name="68 CuadroTexto"/>
          <p:cNvSpPr txBox="1"/>
          <p:nvPr/>
        </p:nvSpPr>
        <p:spPr>
          <a:xfrm>
            <a:off x="3697271" y="1860021"/>
            <a:ext cx="364202" cy="200055"/>
          </a:xfrm>
          <a:prstGeom prst="rect">
            <a:avLst/>
          </a:prstGeom>
          <a:noFill/>
        </p:spPr>
        <p:txBody>
          <a:bodyPr wrap="none" rtlCol="0">
            <a:spAutoFit/>
          </a:bodyPr>
          <a:lstStyle/>
          <a:p>
            <a:r>
              <a:rPr lang="es-CO" sz="700" dirty="0" smtClean="0">
                <a:solidFill>
                  <a:schemeClr val="bg1">
                    <a:lumMod val="50000"/>
                  </a:schemeClr>
                </a:solidFill>
              </a:rPr>
              <a:t>2013</a:t>
            </a:r>
            <a:endParaRPr lang="es-CO" sz="700" dirty="0">
              <a:solidFill>
                <a:schemeClr val="bg1">
                  <a:lumMod val="50000"/>
                </a:schemeClr>
              </a:solidFill>
            </a:endParaRPr>
          </a:p>
        </p:txBody>
      </p:sp>
      <p:sp>
        <p:nvSpPr>
          <p:cNvPr id="81" name="80 CuadroTexto"/>
          <p:cNvSpPr txBox="1"/>
          <p:nvPr/>
        </p:nvSpPr>
        <p:spPr>
          <a:xfrm>
            <a:off x="3697271" y="2051905"/>
            <a:ext cx="364202" cy="200055"/>
          </a:xfrm>
          <a:prstGeom prst="rect">
            <a:avLst/>
          </a:prstGeom>
          <a:noFill/>
        </p:spPr>
        <p:txBody>
          <a:bodyPr wrap="none" rtlCol="0">
            <a:spAutoFit/>
          </a:bodyPr>
          <a:lstStyle/>
          <a:p>
            <a:r>
              <a:rPr lang="es-CO" sz="700" dirty="0" smtClean="0">
                <a:solidFill>
                  <a:schemeClr val="bg1">
                    <a:lumMod val="50000"/>
                  </a:schemeClr>
                </a:solidFill>
              </a:rPr>
              <a:t>2014</a:t>
            </a:r>
            <a:endParaRPr lang="es-CO" sz="700" dirty="0">
              <a:solidFill>
                <a:schemeClr val="bg1">
                  <a:lumMod val="50000"/>
                </a:schemeClr>
              </a:solidFill>
            </a:endParaRPr>
          </a:p>
        </p:txBody>
      </p:sp>
      <p:sp>
        <p:nvSpPr>
          <p:cNvPr id="82" name="81 CuadroTexto"/>
          <p:cNvSpPr txBox="1"/>
          <p:nvPr/>
        </p:nvSpPr>
        <p:spPr>
          <a:xfrm>
            <a:off x="3697271" y="2238904"/>
            <a:ext cx="364202" cy="200055"/>
          </a:xfrm>
          <a:prstGeom prst="rect">
            <a:avLst/>
          </a:prstGeom>
          <a:noFill/>
        </p:spPr>
        <p:txBody>
          <a:bodyPr wrap="none" rtlCol="0">
            <a:spAutoFit/>
          </a:bodyPr>
          <a:lstStyle/>
          <a:p>
            <a:r>
              <a:rPr lang="es-CO" sz="700" dirty="0" smtClean="0">
                <a:solidFill>
                  <a:schemeClr val="bg1">
                    <a:lumMod val="50000"/>
                  </a:schemeClr>
                </a:solidFill>
              </a:rPr>
              <a:t>2013</a:t>
            </a:r>
            <a:endParaRPr lang="es-CO" sz="700" dirty="0">
              <a:solidFill>
                <a:schemeClr val="bg1">
                  <a:lumMod val="50000"/>
                </a:schemeClr>
              </a:solidFill>
            </a:endParaRPr>
          </a:p>
        </p:txBody>
      </p:sp>
      <p:sp>
        <p:nvSpPr>
          <p:cNvPr id="83" name="82 CuadroTexto"/>
          <p:cNvSpPr txBox="1"/>
          <p:nvPr/>
        </p:nvSpPr>
        <p:spPr>
          <a:xfrm>
            <a:off x="3697271" y="2430788"/>
            <a:ext cx="364202" cy="200055"/>
          </a:xfrm>
          <a:prstGeom prst="rect">
            <a:avLst/>
          </a:prstGeom>
          <a:noFill/>
        </p:spPr>
        <p:txBody>
          <a:bodyPr wrap="none" rtlCol="0">
            <a:spAutoFit/>
          </a:bodyPr>
          <a:lstStyle/>
          <a:p>
            <a:r>
              <a:rPr lang="es-CO" sz="700" dirty="0" smtClean="0">
                <a:solidFill>
                  <a:schemeClr val="bg1">
                    <a:lumMod val="50000"/>
                  </a:schemeClr>
                </a:solidFill>
              </a:rPr>
              <a:t>2014</a:t>
            </a:r>
            <a:endParaRPr lang="es-CO" sz="700" dirty="0">
              <a:solidFill>
                <a:schemeClr val="bg1">
                  <a:lumMod val="50000"/>
                </a:schemeClr>
              </a:solidFill>
            </a:endParaRPr>
          </a:p>
        </p:txBody>
      </p:sp>
      <p:sp>
        <p:nvSpPr>
          <p:cNvPr id="84" name="83 CuadroTexto"/>
          <p:cNvSpPr txBox="1"/>
          <p:nvPr/>
        </p:nvSpPr>
        <p:spPr>
          <a:xfrm>
            <a:off x="3697271" y="2628420"/>
            <a:ext cx="364202" cy="200055"/>
          </a:xfrm>
          <a:prstGeom prst="rect">
            <a:avLst/>
          </a:prstGeom>
          <a:noFill/>
        </p:spPr>
        <p:txBody>
          <a:bodyPr wrap="none" rtlCol="0">
            <a:spAutoFit/>
          </a:bodyPr>
          <a:lstStyle/>
          <a:p>
            <a:r>
              <a:rPr lang="es-CO" sz="700" dirty="0" smtClean="0">
                <a:solidFill>
                  <a:schemeClr val="bg1">
                    <a:lumMod val="50000"/>
                  </a:schemeClr>
                </a:solidFill>
              </a:rPr>
              <a:t>2013</a:t>
            </a:r>
            <a:endParaRPr lang="es-CO" sz="700" dirty="0">
              <a:solidFill>
                <a:schemeClr val="bg1">
                  <a:lumMod val="50000"/>
                </a:schemeClr>
              </a:solidFill>
            </a:endParaRPr>
          </a:p>
        </p:txBody>
      </p:sp>
      <p:sp>
        <p:nvSpPr>
          <p:cNvPr id="85" name="84 CuadroTexto"/>
          <p:cNvSpPr txBox="1"/>
          <p:nvPr/>
        </p:nvSpPr>
        <p:spPr>
          <a:xfrm>
            <a:off x="3697271" y="2820304"/>
            <a:ext cx="364202" cy="200055"/>
          </a:xfrm>
          <a:prstGeom prst="rect">
            <a:avLst/>
          </a:prstGeom>
          <a:noFill/>
        </p:spPr>
        <p:txBody>
          <a:bodyPr wrap="none" rtlCol="0">
            <a:spAutoFit/>
          </a:bodyPr>
          <a:lstStyle/>
          <a:p>
            <a:r>
              <a:rPr lang="es-CO" sz="700" dirty="0" smtClean="0">
                <a:solidFill>
                  <a:schemeClr val="bg1">
                    <a:lumMod val="50000"/>
                  </a:schemeClr>
                </a:solidFill>
              </a:rPr>
              <a:t>2014</a:t>
            </a:r>
            <a:endParaRPr lang="es-CO" sz="700" dirty="0">
              <a:solidFill>
                <a:schemeClr val="bg1">
                  <a:lumMod val="50000"/>
                </a:schemeClr>
              </a:solidFill>
            </a:endParaRPr>
          </a:p>
        </p:txBody>
      </p:sp>
      <p:sp>
        <p:nvSpPr>
          <p:cNvPr id="86" name="85 CuadroTexto"/>
          <p:cNvSpPr txBox="1"/>
          <p:nvPr/>
        </p:nvSpPr>
        <p:spPr>
          <a:xfrm>
            <a:off x="3697271" y="3007303"/>
            <a:ext cx="364202" cy="200055"/>
          </a:xfrm>
          <a:prstGeom prst="rect">
            <a:avLst/>
          </a:prstGeom>
          <a:noFill/>
        </p:spPr>
        <p:txBody>
          <a:bodyPr wrap="none" rtlCol="0">
            <a:spAutoFit/>
          </a:bodyPr>
          <a:lstStyle/>
          <a:p>
            <a:r>
              <a:rPr lang="es-CO" sz="700" dirty="0" smtClean="0">
                <a:solidFill>
                  <a:schemeClr val="bg1">
                    <a:lumMod val="50000"/>
                  </a:schemeClr>
                </a:solidFill>
              </a:rPr>
              <a:t>2013</a:t>
            </a:r>
            <a:endParaRPr lang="es-CO" sz="700" dirty="0">
              <a:solidFill>
                <a:schemeClr val="bg1">
                  <a:lumMod val="50000"/>
                </a:schemeClr>
              </a:solidFill>
            </a:endParaRPr>
          </a:p>
        </p:txBody>
      </p:sp>
      <p:sp>
        <p:nvSpPr>
          <p:cNvPr id="87" name="86 CuadroTexto"/>
          <p:cNvSpPr txBox="1"/>
          <p:nvPr/>
        </p:nvSpPr>
        <p:spPr>
          <a:xfrm>
            <a:off x="3697271" y="3199187"/>
            <a:ext cx="364202" cy="200055"/>
          </a:xfrm>
          <a:prstGeom prst="rect">
            <a:avLst/>
          </a:prstGeom>
          <a:noFill/>
        </p:spPr>
        <p:txBody>
          <a:bodyPr wrap="none" rtlCol="0">
            <a:spAutoFit/>
          </a:bodyPr>
          <a:lstStyle/>
          <a:p>
            <a:r>
              <a:rPr lang="es-CO" sz="700" dirty="0" smtClean="0">
                <a:solidFill>
                  <a:schemeClr val="bg1">
                    <a:lumMod val="50000"/>
                  </a:schemeClr>
                </a:solidFill>
              </a:rPr>
              <a:t>2014</a:t>
            </a:r>
            <a:endParaRPr lang="es-CO" sz="700" dirty="0">
              <a:solidFill>
                <a:schemeClr val="bg1">
                  <a:lumMod val="50000"/>
                </a:schemeClr>
              </a:solidFill>
            </a:endParaRPr>
          </a:p>
        </p:txBody>
      </p:sp>
      <p:sp>
        <p:nvSpPr>
          <p:cNvPr id="88" name="87 CuadroTexto"/>
          <p:cNvSpPr txBox="1"/>
          <p:nvPr/>
        </p:nvSpPr>
        <p:spPr>
          <a:xfrm>
            <a:off x="3697271" y="3382822"/>
            <a:ext cx="364202" cy="200055"/>
          </a:xfrm>
          <a:prstGeom prst="rect">
            <a:avLst/>
          </a:prstGeom>
          <a:noFill/>
        </p:spPr>
        <p:txBody>
          <a:bodyPr wrap="none" rtlCol="0">
            <a:spAutoFit/>
          </a:bodyPr>
          <a:lstStyle/>
          <a:p>
            <a:r>
              <a:rPr lang="es-CO" sz="700" dirty="0" smtClean="0">
                <a:solidFill>
                  <a:schemeClr val="bg1">
                    <a:lumMod val="50000"/>
                  </a:schemeClr>
                </a:solidFill>
              </a:rPr>
              <a:t>2013</a:t>
            </a:r>
            <a:endParaRPr lang="es-CO" sz="700" dirty="0">
              <a:solidFill>
                <a:schemeClr val="bg1">
                  <a:lumMod val="50000"/>
                </a:schemeClr>
              </a:solidFill>
            </a:endParaRPr>
          </a:p>
        </p:txBody>
      </p:sp>
      <p:sp>
        <p:nvSpPr>
          <p:cNvPr id="89" name="88 CuadroTexto"/>
          <p:cNvSpPr txBox="1"/>
          <p:nvPr/>
        </p:nvSpPr>
        <p:spPr>
          <a:xfrm>
            <a:off x="3697271" y="3574706"/>
            <a:ext cx="364202" cy="200055"/>
          </a:xfrm>
          <a:prstGeom prst="rect">
            <a:avLst/>
          </a:prstGeom>
          <a:noFill/>
        </p:spPr>
        <p:txBody>
          <a:bodyPr wrap="none" rtlCol="0">
            <a:spAutoFit/>
          </a:bodyPr>
          <a:lstStyle/>
          <a:p>
            <a:r>
              <a:rPr lang="es-CO" sz="700" dirty="0" smtClean="0">
                <a:solidFill>
                  <a:schemeClr val="bg1">
                    <a:lumMod val="50000"/>
                  </a:schemeClr>
                </a:solidFill>
              </a:rPr>
              <a:t>2014</a:t>
            </a:r>
            <a:endParaRPr lang="es-CO" sz="700" dirty="0">
              <a:solidFill>
                <a:schemeClr val="bg1">
                  <a:lumMod val="50000"/>
                </a:schemeClr>
              </a:solidFill>
            </a:endParaRPr>
          </a:p>
        </p:txBody>
      </p:sp>
      <p:sp>
        <p:nvSpPr>
          <p:cNvPr id="90" name="89 CuadroTexto"/>
          <p:cNvSpPr txBox="1"/>
          <p:nvPr/>
        </p:nvSpPr>
        <p:spPr>
          <a:xfrm>
            <a:off x="3697271" y="3761705"/>
            <a:ext cx="364202" cy="200055"/>
          </a:xfrm>
          <a:prstGeom prst="rect">
            <a:avLst/>
          </a:prstGeom>
          <a:noFill/>
        </p:spPr>
        <p:txBody>
          <a:bodyPr wrap="none" rtlCol="0">
            <a:spAutoFit/>
          </a:bodyPr>
          <a:lstStyle/>
          <a:p>
            <a:r>
              <a:rPr lang="es-CO" sz="700" dirty="0" smtClean="0">
                <a:solidFill>
                  <a:schemeClr val="bg1">
                    <a:lumMod val="50000"/>
                  </a:schemeClr>
                </a:solidFill>
              </a:rPr>
              <a:t>2013</a:t>
            </a:r>
            <a:endParaRPr lang="es-CO" sz="700" dirty="0">
              <a:solidFill>
                <a:schemeClr val="bg1">
                  <a:lumMod val="50000"/>
                </a:schemeClr>
              </a:solidFill>
            </a:endParaRPr>
          </a:p>
        </p:txBody>
      </p:sp>
      <p:sp>
        <p:nvSpPr>
          <p:cNvPr id="91" name="90 CuadroTexto"/>
          <p:cNvSpPr txBox="1"/>
          <p:nvPr/>
        </p:nvSpPr>
        <p:spPr>
          <a:xfrm>
            <a:off x="3697271" y="3953589"/>
            <a:ext cx="364202" cy="200055"/>
          </a:xfrm>
          <a:prstGeom prst="rect">
            <a:avLst/>
          </a:prstGeom>
          <a:noFill/>
        </p:spPr>
        <p:txBody>
          <a:bodyPr wrap="none" rtlCol="0">
            <a:spAutoFit/>
          </a:bodyPr>
          <a:lstStyle/>
          <a:p>
            <a:r>
              <a:rPr lang="es-CO" sz="700" dirty="0" smtClean="0">
                <a:solidFill>
                  <a:schemeClr val="bg1">
                    <a:lumMod val="50000"/>
                  </a:schemeClr>
                </a:solidFill>
              </a:rPr>
              <a:t>2014</a:t>
            </a:r>
            <a:endParaRPr lang="es-CO" sz="700" dirty="0">
              <a:solidFill>
                <a:schemeClr val="bg1">
                  <a:lumMod val="50000"/>
                </a:schemeClr>
              </a:solidFill>
            </a:endParaRPr>
          </a:p>
        </p:txBody>
      </p:sp>
      <p:sp>
        <p:nvSpPr>
          <p:cNvPr id="92" name="91 CuadroTexto"/>
          <p:cNvSpPr txBox="1"/>
          <p:nvPr/>
        </p:nvSpPr>
        <p:spPr>
          <a:xfrm>
            <a:off x="3697271" y="4121745"/>
            <a:ext cx="364202" cy="200055"/>
          </a:xfrm>
          <a:prstGeom prst="rect">
            <a:avLst/>
          </a:prstGeom>
          <a:noFill/>
        </p:spPr>
        <p:txBody>
          <a:bodyPr wrap="none" rtlCol="0">
            <a:spAutoFit/>
          </a:bodyPr>
          <a:lstStyle/>
          <a:p>
            <a:r>
              <a:rPr lang="es-CO" sz="700" dirty="0" smtClean="0">
                <a:solidFill>
                  <a:schemeClr val="bg1">
                    <a:lumMod val="50000"/>
                  </a:schemeClr>
                </a:solidFill>
              </a:rPr>
              <a:t>2013</a:t>
            </a:r>
            <a:endParaRPr lang="es-CO" sz="700" dirty="0">
              <a:solidFill>
                <a:schemeClr val="bg1">
                  <a:lumMod val="50000"/>
                </a:schemeClr>
              </a:solidFill>
            </a:endParaRPr>
          </a:p>
        </p:txBody>
      </p:sp>
      <p:sp>
        <p:nvSpPr>
          <p:cNvPr id="93" name="92 CuadroTexto"/>
          <p:cNvSpPr txBox="1"/>
          <p:nvPr/>
        </p:nvSpPr>
        <p:spPr>
          <a:xfrm>
            <a:off x="3697271" y="4313629"/>
            <a:ext cx="364202" cy="200055"/>
          </a:xfrm>
          <a:prstGeom prst="rect">
            <a:avLst/>
          </a:prstGeom>
          <a:noFill/>
        </p:spPr>
        <p:txBody>
          <a:bodyPr wrap="none" rtlCol="0">
            <a:spAutoFit/>
          </a:bodyPr>
          <a:lstStyle/>
          <a:p>
            <a:r>
              <a:rPr lang="es-CO" sz="700" dirty="0" smtClean="0">
                <a:solidFill>
                  <a:schemeClr val="bg1">
                    <a:lumMod val="50000"/>
                  </a:schemeClr>
                </a:solidFill>
              </a:rPr>
              <a:t>2014</a:t>
            </a:r>
            <a:endParaRPr lang="es-CO" sz="700" dirty="0">
              <a:solidFill>
                <a:schemeClr val="bg1">
                  <a:lumMod val="50000"/>
                </a:schemeClr>
              </a:solidFill>
            </a:endParaRPr>
          </a:p>
        </p:txBody>
      </p:sp>
      <p:graphicFrame>
        <p:nvGraphicFramePr>
          <p:cNvPr id="16" name="15 Tabla"/>
          <p:cNvGraphicFramePr>
            <a:graphicFrameLocks noGrp="1"/>
          </p:cNvGraphicFramePr>
          <p:nvPr>
            <p:extLst>
              <p:ext uri="{D42A27DB-BD31-4B8C-83A1-F6EECF244321}">
                <p14:modId xmlns:p14="http://schemas.microsoft.com/office/powerpoint/2010/main" val="4221361187"/>
              </p:ext>
            </p:extLst>
          </p:nvPr>
        </p:nvGraphicFramePr>
        <p:xfrm>
          <a:off x="2050843" y="1840336"/>
          <a:ext cx="2540000" cy="2683982"/>
        </p:xfrm>
        <a:graphic>
          <a:graphicData uri="http://schemas.openxmlformats.org/drawingml/2006/table">
            <a:tbl>
              <a:tblPr/>
              <a:tblGrid>
                <a:gridCol w="2540000"/>
              </a:tblGrid>
              <a:tr h="383426">
                <a:tc>
                  <a:txBody>
                    <a:bodyPr/>
                    <a:lstStyle/>
                    <a:p>
                      <a:pPr algn="l" fontAlgn="b"/>
                      <a:r>
                        <a:rPr lang="es-CO" sz="800" b="0" i="0" u="none" strike="noStrike" dirty="0">
                          <a:solidFill>
                            <a:schemeClr val="tx2"/>
                          </a:solidFill>
                          <a:effectLst/>
                          <a:latin typeface="Calibri"/>
                        </a:rPr>
                        <a:t>Facilidad para contactarse</a:t>
                      </a:r>
                    </a:p>
                  </a:txBody>
                  <a:tcPr marL="9525" marR="9525" marT="9525" marB="0" anchor="ctr">
                    <a:lnL>
                      <a:noFill/>
                    </a:lnL>
                    <a:lnR>
                      <a:noFill/>
                    </a:lnR>
                    <a:lnT>
                      <a:noFill/>
                    </a:lnT>
                    <a:lnB>
                      <a:noFill/>
                    </a:lnB>
                  </a:tcPr>
                </a:tc>
              </a:tr>
              <a:tr h="383426">
                <a:tc>
                  <a:txBody>
                    <a:bodyPr/>
                    <a:lstStyle/>
                    <a:p>
                      <a:pPr algn="l" fontAlgn="b"/>
                      <a:r>
                        <a:rPr lang="es-CO" sz="800" b="0" i="0" u="none" strike="noStrike">
                          <a:solidFill>
                            <a:schemeClr val="tx2"/>
                          </a:solidFill>
                          <a:effectLst/>
                          <a:latin typeface="Calibri"/>
                        </a:rPr>
                        <a:t>Claridad de la información</a:t>
                      </a:r>
                    </a:p>
                  </a:txBody>
                  <a:tcPr marL="9525" marR="9525" marT="9525" marB="0" anchor="ctr">
                    <a:lnL>
                      <a:noFill/>
                    </a:lnL>
                    <a:lnR>
                      <a:noFill/>
                    </a:lnR>
                    <a:lnT>
                      <a:noFill/>
                    </a:lnT>
                    <a:lnB>
                      <a:noFill/>
                    </a:lnB>
                  </a:tcPr>
                </a:tc>
              </a:tr>
              <a:tr h="383426">
                <a:tc>
                  <a:txBody>
                    <a:bodyPr/>
                    <a:lstStyle/>
                    <a:p>
                      <a:pPr algn="l" fontAlgn="b"/>
                      <a:r>
                        <a:rPr lang="es-CO" sz="800" b="0" i="0" u="none" strike="noStrike">
                          <a:solidFill>
                            <a:schemeClr val="tx2"/>
                          </a:solidFill>
                          <a:effectLst/>
                          <a:latin typeface="Calibri"/>
                        </a:rPr>
                        <a:t>Rapidez para realizar consultas</a:t>
                      </a:r>
                    </a:p>
                  </a:txBody>
                  <a:tcPr marL="9525" marR="9525" marT="9525" marB="0" anchor="ctr">
                    <a:lnL>
                      <a:noFill/>
                    </a:lnL>
                    <a:lnR>
                      <a:noFill/>
                    </a:lnR>
                    <a:lnT>
                      <a:noFill/>
                    </a:lnT>
                    <a:lnB>
                      <a:noFill/>
                    </a:lnB>
                  </a:tcPr>
                </a:tc>
              </a:tr>
              <a:tr h="383426">
                <a:tc>
                  <a:txBody>
                    <a:bodyPr/>
                    <a:lstStyle/>
                    <a:p>
                      <a:pPr algn="l" fontAlgn="b"/>
                      <a:r>
                        <a:rPr lang="es-CO" sz="800" b="0" i="0" u="none" strike="noStrike">
                          <a:solidFill>
                            <a:schemeClr val="tx2"/>
                          </a:solidFill>
                          <a:effectLst/>
                          <a:latin typeface="Calibri"/>
                        </a:rPr>
                        <a:t>Facilidad para encontrar la información</a:t>
                      </a:r>
                    </a:p>
                  </a:txBody>
                  <a:tcPr marL="9525" marR="9525" marT="9525" marB="0" anchor="ctr">
                    <a:lnL>
                      <a:noFill/>
                    </a:lnL>
                    <a:lnR>
                      <a:noFill/>
                    </a:lnR>
                    <a:lnT>
                      <a:noFill/>
                    </a:lnT>
                    <a:lnB>
                      <a:noFill/>
                    </a:lnB>
                  </a:tcPr>
                </a:tc>
              </a:tr>
              <a:tr h="383426">
                <a:tc>
                  <a:txBody>
                    <a:bodyPr/>
                    <a:lstStyle/>
                    <a:p>
                      <a:pPr algn="l" fontAlgn="b"/>
                      <a:r>
                        <a:rPr lang="es-CO" sz="800" b="0" i="0" u="none" strike="noStrike">
                          <a:solidFill>
                            <a:schemeClr val="tx2"/>
                          </a:solidFill>
                          <a:effectLst/>
                          <a:latin typeface="Calibri"/>
                        </a:rPr>
                        <a:t>Tiempo de respuesta a las inquietudes</a:t>
                      </a:r>
                    </a:p>
                  </a:txBody>
                  <a:tcPr marL="9525" marR="9525" marT="9525" marB="0" anchor="ctr">
                    <a:lnL>
                      <a:noFill/>
                    </a:lnL>
                    <a:lnR>
                      <a:noFill/>
                    </a:lnR>
                    <a:lnT>
                      <a:noFill/>
                    </a:lnT>
                    <a:lnB>
                      <a:noFill/>
                    </a:lnB>
                  </a:tcPr>
                </a:tc>
              </a:tr>
              <a:tr h="383426">
                <a:tc>
                  <a:txBody>
                    <a:bodyPr/>
                    <a:lstStyle/>
                    <a:p>
                      <a:pPr algn="l" fontAlgn="b"/>
                      <a:r>
                        <a:rPr lang="es-CO" sz="800" b="0" i="0" u="none" strike="noStrike">
                          <a:solidFill>
                            <a:schemeClr val="tx2"/>
                          </a:solidFill>
                          <a:effectLst/>
                          <a:latin typeface="Calibri"/>
                        </a:rPr>
                        <a:t>Utilidad de la información</a:t>
                      </a:r>
                    </a:p>
                  </a:txBody>
                  <a:tcPr marL="9525" marR="9525" marT="9525" marB="0" anchor="ctr">
                    <a:lnL>
                      <a:noFill/>
                    </a:lnL>
                    <a:lnR>
                      <a:noFill/>
                    </a:lnR>
                    <a:lnT>
                      <a:noFill/>
                    </a:lnT>
                    <a:lnB>
                      <a:noFill/>
                    </a:lnB>
                  </a:tcPr>
                </a:tc>
              </a:tr>
              <a:tr h="383426">
                <a:tc>
                  <a:txBody>
                    <a:bodyPr/>
                    <a:lstStyle/>
                    <a:p>
                      <a:pPr algn="l" fontAlgn="b"/>
                      <a:r>
                        <a:rPr lang="es-CO" sz="800" b="0" i="0" u="none" strike="noStrike" dirty="0">
                          <a:solidFill>
                            <a:schemeClr val="tx2"/>
                          </a:solidFill>
                          <a:effectLst/>
                          <a:latin typeface="Calibri"/>
                        </a:rPr>
                        <a:t>Impacto de sus aportes</a:t>
                      </a:r>
                    </a:p>
                  </a:txBody>
                  <a:tcPr marL="9525" marR="9525" marT="9525" marB="0" anchor="ctr">
                    <a:lnL>
                      <a:noFill/>
                    </a:lnL>
                    <a:lnR>
                      <a:noFill/>
                    </a:lnR>
                    <a:lnT>
                      <a:noFill/>
                    </a:lnT>
                    <a:lnB>
                      <a:noFill/>
                    </a:lnB>
                  </a:tcPr>
                </a:tc>
              </a:tr>
            </a:tbl>
          </a:graphicData>
        </a:graphic>
      </p:graphicFrame>
      <p:sp>
        <p:nvSpPr>
          <p:cNvPr id="100" name="99 Rectángulo redondeado">
            <a:hlinkClick r:id="rId6"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101" name="100 Rectángulo redondeado">
            <a:hlinkClick r:id="rId7"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114" name="113 Rectángulo redondeado">
            <a:hlinkClick r:id="rId8" action="ppaction://hlinksldjump"/>
          </p:cNvPr>
          <p:cNvSpPr/>
          <p:nvPr/>
        </p:nvSpPr>
        <p:spPr>
          <a:xfrm>
            <a:off x="35497" y="206541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Conocimiento Urna de Cristal</a:t>
            </a:r>
          </a:p>
        </p:txBody>
      </p:sp>
      <p:sp>
        <p:nvSpPr>
          <p:cNvPr id="115" name="114 Rectángulo redondeado">
            <a:hlinkClick r:id="rId9" action="ppaction://hlinksldjump"/>
          </p:cNvPr>
          <p:cNvSpPr/>
          <p:nvPr/>
        </p:nvSpPr>
        <p:spPr>
          <a:xfrm>
            <a:off x="35497" y="355911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116" name="115 Rectángulo redondeado">
            <a:hlinkClick r:id="rId10" action="ppaction://hlinksldjump"/>
          </p:cNvPr>
          <p:cNvSpPr/>
          <p:nvPr/>
        </p:nvSpPr>
        <p:spPr>
          <a:xfrm>
            <a:off x="35497" y="3912630"/>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117" name="116 Rectángulo redondeado">
            <a:hlinkClick r:id="rId11" action="ppaction://hlinksldjump"/>
          </p:cNvPr>
          <p:cNvSpPr/>
          <p:nvPr/>
        </p:nvSpPr>
        <p:spPr>
          <a:xfrm>
            <a:off x="35496" y="4258295"/>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118" name="117 Rectángulo redondeado">
            <a:hlinkClick r:id="rId12" action="ppaction://hlinksldjump"/>
          </p:cNvPr>
          <p:cNvSpPr/>
          <p:nvPr/>
        </p:nvSpPr>
        <p:spPr>
          <a:xfrm>
            <a:off x="770628" y="302047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7 de 8</a:t>
            </a:r>
          </a:p>
        </p:txBody>
      </p:sp>
      <p:sp>
        <p:nvSpPr>
          <p:cNvPr id="119" name="118 Rectángulo redondeado">
            <a:hlinkClick r:id="rId8" action="ppaction://hlinksldjump"/>
          </p:cNvPr>
          <p:cNvSpPr/>
          <p:nvPr/>
        </p:nvSpPr>
        <p:spPr>
          <a:xfrm>
            <a:off x="59155" y="2422835"/>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8</a:t>
            </a:r>
          </a:p>
        </p:txBody>
      </p:sp>
      <p:sp>
        <p:nvSpPr>
          <p:cNvPr id="120" name="119 Rectángulo redondeado">
            <a:hlinkClick r:id="rId13" action="ppaction://hlinksldjump"/>
          </p:cNvPr>
          <p:cNvSpPr/>
          <p:nvPr/>
        </p:nvSpPr>
        <p:spPr>
          <a:xfrm>
            <a:off x="59155" y="273275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8</a:t>
            </a:r>
          </a:p>
        </p:txBody>
      </p:sp>
      <p:sp>
        <p:nvSpPr>
          <p:cNvPr id="121" name="120 Rectángulo redondeado">
            <a:hlinkClick r:id="rId14" action="ppaction://hlinksldjump"/>
          </p:cNvPr>
          <p:cNvSpPr/>
          <p:nvPr/>
        </p:nvSpPr>
        <p:spPr>
          <a:xfrm>
            <a:off x="59155" y="299477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de 8</a:t>
            </a:r>
            <a:endParaRPr lang="es-CO" sz="1000" b="1" dirty="0">
              <a:solidFill>
                <a:schemeClr val="accent5">
                  <a:lumMod val="75000"/>
                </a:schemeClr>
              </a:solidFill>
              <a:latin typeface="+mj-lt"/>
              <a:ea typeface="Verdana" pitchFamily="34" charset="0"/>
              <a:cs typeface="Verdana" pitchFamily="34" charset="0"/>
            </a:endParaRPr>
          </a:p>
        </p:txBody>
      </p:sp>
      <p:sp>
        <p:nvSpPr>
          <p:cNvPr id="122" name="121 Rectángulo redondeado">
            <a:hlinkClick r:id="rId15" action="ppaction://hlinksldjump"/>
          </p:cNvPr>
          <p:cNvSpPr/>
          <p:nvPr/>
        </p:nvSpPr>
        <p:spPr>
          <a:xfrm>
            <a:off x="59155" y="328091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8</a:t>
            </a:r>
          </a:p>
        </p:txBody>
      </p:sp>
      <p:sp>
        <p:nvSpPr>
          <p:cNvPr id="123" name="122 Rectángulo redondeado">
            <a:hlinkClick r:id="rId16" action="ppaction://hlinksldjump"/>
          </p:cNvPr>
          <p:cNvSpPr/>
          <p:nvPr/>
        </p:nvSpPr>
        <p:spPr>
          <a:xfrm>
            <a:off x="770628" y="2426060"/>
            <a:ext cx="633020" cy="247650"/>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5 de 8</a:t>
            </a:r>
          </a:p>
        </p:txBody>
      </p:sp>
      <p:sp>
        <p:nvSpPr>
          <p:cNvPr id="124" name="123 Rectángulo redondeado">
            <a:hlinkClick r:id="rId17" action="ppaction://hlinksldjump"/>
          </p:cNvPr>
          <p:cNvSpPr/>
          <p:nvPr/>
        </p:nvSpPr>
        <p:spPr>
          <a:xfrm>
            <a:off x="770628" y="2743661"/>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6 de 8</a:t>
            </a:r>
          </a:p>
        </p:txBody>
      </p:sp>
      <p:sp>
        <p:nvSpPr>
          <p:cNvPr id="125" name="124 Rectángulo redondeado">
            <a:hlinkClick r:id="rId18" action="ppaction://hlinksldjump"/>
          </p:cNvPr>
          <p:cNvSpPr/>
          <p:nvPr/>
        </p:nvSpPr>
        <p:spPr>
          <a:xfrm>
            <a:off x="770628" y="329729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8 de 8</a:t>
            </a:r>
          </a:p>
        </p:txBody>
      </p:sp>
      <p:sp>
        <p:nvSpPr>
          <p:cNvPr id="126" name="125 Cheurón">
            <a:hlinkClick r:id="rId19"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127" name="126 Cheurón">
            <a:hlinkClick r:id="rId20"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29" name="Picture 2" descr="http://58533534ea9b6562bf3c-029f06cbf668e558ffb5306597309f00.r0.cf1.rackcdn.com/2012/10/Like.jpg"/>
          <p:cNvPicPr>
            <a:picLocks noChangeAspect="1" noChangeArrowheads="1"/>
          </p:cNvPicPr>
          <p:nvPr/>
        </p:nvPicPr>
        <p:blipFill>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 name="129 Cheurón">
            <a:hlinkClick r:id="rId22"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59" name="58 Cheurón">
            <a:hlinkClick r:id="rId23"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12889944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21</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73 Rectángulo"/>
          <p:cNvSpPr/>
          <p:nvPr/>
        </p:nvSpPr>
        <p:spPr>
          <a:xfrm>
            <a:off x="-36512" y="4823202"/>
            <a:ext cx="9193274" cy="461665"/>
          </a:xfrm>
          <a:prstGeom prst="rect">
            <a:avLst/>
          </a:prstGeom>
        </p:spPr>
        <p:txBody>
          <a:bodyPr wrap="square">
            <a:spAutoFit/>
          </a:bodyPr>
          <a:lstStyle/>
          <a:p>
            <a:r>
              <a:rPr lang="es-CO" sz="800" b="1" dirty="0" smtClean="0">
                <a:solidFill>
                  <a:schemeClr val="bg1">
                    <a:lumMod val="50000"/>
                  </a:schemeClr>
                </a:solidFill>
              </a:rPr>
              <a:t>P18.</a:t>
            </a:r>
            <a:r>
              <a:rPr lang="es-CO" sz="800" dirty="0" smtClean="0">
                <a:solidFill>
                  <a:schemeClr val="bg1">
                    <a:lumMod val="50000"/>
                  </a:schemeClr>
                </a:solidFill>
              </a:rPr>
              <a:t> </a:t>
            </a:r>
            <a:r>
              <a:rPr lang="es-CO" sz="800" dirty="0">
                <a:solidFill>
                  <a:schemeClr val="bg1">
                    <a:lumMod val="50000"/>
                  </a:schemeClr>
                </a:solidFill>
              </a:rPr>
              <a:t>Señale las razones por las que ha ingresado a la Urna de </a:t>
            </a:r>
            <a:r>
              <a:rPr lang="es-CO" sz="800" dirty="0" smtClean="0">
                <a:solidFill>
                  <a:schemeClr val="bg1">
                    <a:lumMod val="50000"/>
                  </a:schemeClr>
                </a:solidFill>
              </a:rPr>
              <a:t>Cristal</a:t>
            </a:r>
          </a:p>
          <a:p>
            <a:r>
              <a:rPr lang="es-CO" sz="800" b="1" dirty="0" smtClean="0">
                <a:solidFill>
                  <a:schemeClr val="bg1">
                    <a:lumMod val="50000"/>
                  </a:schemeClr>
                </a:solidFill>
              </a:rPr>
              <a:t>P19.</a:t>
            </a:r>
            <a:r>
              <a:rPr lang="es-CO" sz="800" dirty="0" smtClean="0">
                <a:solidFill>
                  <a:schemeClr val="bg1">
                    <a:lumMod val="50000"/>
                  </a:schemeClr>
                </a:solidFill>
              </a:rPr>
              <a:t> </a:t>
            </a:r>
            <a:r>
              <a:rPr lang="es-CO" sz="800" dirty="0">
                <a:solidFill>
                  <a:schemeClr val="bg1">
                    <a:lumMod val="50000"/>
                  </a:schemeClr>
                </a:solidFill>
              </a:rPr>
              <a:t>¿Obtuvo respuesta de la Urna de Cristal cuando accedió para</a:t>
            </a:r>
            <a:r>
              <a:rPr lang="es-CO" sz="800" dirty="0" smtClean="0">
                <a:solidFill>
                  <a:schemeClr val="bg1">
                    <a:lumMod val="50000"/>
                  </a:schemeClr>
                </a:solidFill>
              </a:rPr>
              <a:t>…</a:t>
            </a:r>
          </a:p>
          <a:p>
            <a:r>
              <a:rPr lang="es-CO" sz="800" b="1" dirty="0" smtClean="0">
                <a:solidFill>
                  <a:schemeClr val="bg1">
                    <a:lumMod val="50000"/>
                  </a:schemeClr>
                </a:solidFill>
              </a:rPr>
              <a:t>P21.</a:t>
            </a:r>
            <a:r>
              <a:rPr lang="es-CO" sz="800" dirty="0" smtClean="0">
                <a:solidFill>
                  <a:schemeClr val="bg1">
                    <a:lumMod val="50000"/>
                  </a:schemeClr>
                </a:solidFill>
              </a:rPr>
              <a:t> </a:t>
            </a:r>
            <a:r>
              <a:rPr lang="es-CO" sz="800" dirty="0">
                <a:solidFill>
                  <a:schemeClr val="bg1">
                    <a:lumMod val="50000"/>
                  </a:schemeClr>
                </a:solidFill>
              </a:rPr>
              <a:t>En una escala de 5 puntos, en la que 1 es MUY INSATISFECHO y 5 MUY SATISFECHO, ¿qué tan satisfecho se sintió con la respuesta dada sobre…</a:t>
            </a:r>
          </a:p>
        </p:txBody>
      </p:sp>
      <p:cxnSp>
        <p:nvCxnSpPr>
          <p:cNvPr id="50" name="49 Conector recto"/>
          <p:cNvCxnSpPr/>
          <p:nvPr/>
        </p:nvCxnSpPr>
        <p:spPr>
          <a:xfrm flipH="1">
            <a:off x="2051720" y="3073524"/>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aphicFrame>
        <p:nvGraphicFramePr>
          <p:cNvPr id="3" name="2 Tabla"/>
          <p:cNvGraphicFramePr>
            <a:graphicFrameLocks noGrp="1"/>
          </p:cNvGraphicFramePr>
          <p:nvPr>
            <p:extLst>
              <p:ext uri="{D42A27DB-BD31-4B8C-83A1-F6EECF244321}">
                <p14:modId xmlns:p14="http://schemas.microsoft.com/office/powerpoint/2010/main" val="3975894848"/>
              </p:ext>
            </p:extLst>
          </p:nvPr>
        </p:nvGraphicFramePr>
        <p:xfrm>
          <a:off x="1979712" y="1395448"/>
          <a:ext cx="2016224" cy="1601190"/>
        </p:xfrm>
        <a:graphic>
          <a:graphicData uri="http://schemas.openxmlformats.org/drawingml/2006/table">
            <a:tbl>
              <a:tblPr/>
              <a:tblGrid>
                <a:gridCol w="2016224"/>
              </a:tblGrid>
              <a:tr h="266865">
                <a:tc>
                  <a:txBody>
                    <a:bodyPr/>
                    <a:lstStyle/>
                    <a:p>
                      <a:pPr algn="r" fontAlgn="b"/>
                      <a:r>
                        <a:rPr lang="es-CO" sz="700" b="0" i="0" u="none" strike="noStrike" dirty="0">
                          <a:solidFill>
                            <a:schemeClr val="tx2"/>
                          </a:solidFill>
                          <a:effectLst/>
                          <a:latin typeface="Calibri"/>
                        </a:rPr>
                        <a:t>Conocer los resultados, avances e iniciativas del gobierno</a:t>
                      </a:r>
                    </a:p>
                  </a:txBody>
                  <a:tcPr marL="9525" marR="9525" marT="9525" marB="0" anchor="ctr">
                    <a:lnL>
                      <a:noFill/>
                    </a:lnL>
                    <a:lnR>
                      <a:noFill/>
                    </a:lnR>
                    <a:lnT>
                      <a:noFill/>
                    </a:lnT>
                    <a:lnB>
                      <a:noFill/>
                    </a:lnB>
                  </a:tcPr>
                </a:tc>
              </a:tr>
              <a:tr h="266865">
                <a:tc>
                  <a:txBody>
                    <a:bodyPr/>
                    <a:lstStyle/>
                    <a:p>
                      <a:pPr algn="r" fontAlgn="b"/>
                      <a:r>
                        <a:rPr lang="es-CO" sz="700" b="0" i="0" u="none" strike="noStrike">
                          <a:solidFill>
                            <a:schemeClr val="tx2"/>
                          </a:solidFill>
                          <a:effectLst/>
                          <a:latin typeface="Calibri"/>
                        </a:rPr>
                        <a:t>Plantear inquietudes al gobierno</a:t>
                      </a:r>
                    </a:p>
                  </a:txBody>
                  <a:tcPr marL="9525" marR="9525" marT="9525" marB="0" anchor="ctr">
                    <a:lnL>
                      <a:noFill/>
                    </a:lnL>
                    <a:lnR>
                      <a:noFill/>
                    </a:lnR>
                    <a:lnT>
                      <a:noFill/>
                    </a:lnT>
                    <a:lnB>
                      <a:noFill/>
                    </a:lnB>
                  </a:tcPr>
                </a:tc>
              </a:tr>
              <a:tr h="266865">
                <a:tc>
                  <a:txBody>
                    <a:bodyPr/>
                    <a:lstStyle/>
                    <a:p>
                      <a:pPr algn="r" fontAlgn="b"/>
                      <a:r>
                        <a:rPr lang="es-CO" sz="700" b="0" i="0" u="none" strike="noStrike">
                          <a:solidFill>
                            <a:schemeClr val="tx2"/>
                          </a:solidFill>
                          <a:effectLst/>
                          <a:latin typeface="Calibri"/>
                        </a:rPr>
                        <a:t>Hacer llegar propuestas y/o iniciativas al gobierno</a:t>
                      </a:r>
                    </a:p>
                  </a:txBody>
                  <a:tcPr marL="9525" marR="9525" marT="9525" marB="0" anchor="ctr">
                    <a:lnL>
                      <a:noFill/>
                    </a:lnL>
                    <a:lnR>
                      <a:noFill/>
                    </a:lnR>
                    <a:lnT>
                      <a:noFill/>
                    </a:lnT>
                    <a:lnB>
                      <a:noFill/>
                    </a:lnB>
                  </a:tcPr>
                </a:tc>
              </a:tr>
              <a:tr h="266865">
                <a:tc>
                  <a:txBody>
                    <a:bodyPr/>
                    <a:lstStyle/>
                    <a:p>
                      <a:pPr algn="r" fontAlgn="b"/>
                      <a:r>
                        <a:rPr lang="es-CO" sz="700" b="0" i="0" u="none" strike="noStrike">
                          <a:solidFill>
                            <a:schemeClr val="tx2"/>
                          </a:solidFill>
                          <a:effectLst/>
                          <a:latin typeface="Calibri"/>
                        </a:rPr>
                        <a:t>Hacer seguimiento / vigilar / controlar las acciones del gobierno</a:t>
                      </a:r>
                    </a:p>
                  </a:txBody>
                  <a:tcPr marL="9525" marR="9525" marT="9525" marB="0" anchor="ctr">
                    <a:lnL>
                      <a:noFill/>
                    </a:lnL>
                    <a:lnR>
                      <a:noFill/>
                    </a:lnR>
                    <a:lnT>
                      <a:noFill/>
                    </a:lnT>
                    <a:lnB>
                      <a:noFill/>
                    </a:lnB>
                  </a:tcPr>
                </a:tc>
              </a:tr>
              <a:tr h="266865">
                <a:tc>
                  <a:txBody>
                    <a:bodyPr/>
                    <a:lstStyle/>
                    <a:p>
                      <a:pPr algn="r" fontAlgn="b"/>
                      <a:r>
                        <a:rPr lang="es-CO" sz="700" b="0" i="0" u="none" strike="noStrike">
                          <a:solidFill>
                            <a:schemeClr val="tx2"/>
                          </a:solidFill>
                          <a:effectLst/>
                          <a:latin typeface="Calibri"/>
                        </a:rPr>
                        <a:t>Aportar en la construcción de las  políticas publicas</a:t>
                      </a:r>
                    </a:p>
                  </a:txBody>
                  <a:tcPr marL="9525" marR="9525" marT="9525" marB="0" anchor="ctr">
                    <a:lnL>
                      <a:noFill/>
                    </a:lnL>
                    <a:lnR>
                      <a:noFill/>
                    </a:lnR>
                    <a:lnT>
                      <a:noFill/>
                    </a:lnT>
                    <a:lnB>
                      <a:noFill/>
                    </a:lnB>
                  </a:tcPr>
                </a:tc>
              </a:tr>
              <a:tr h="266865">
                <a:tc>
                  <a:txBody>
                    <a:bodyPr/>
                    <a:lstStyle/>
                    <a:p>
                      <a:pPr algn="r" fontAlgn="b"/>
                      <a:r>
                        <a:rPr lang="es-CO" sz="700" b="0" i="0" u="none" strike="noStrike" dirty="0">
                          <a:solidFill>
                            <a:schemeClr val="tx2"/>
                          </a:solidFill>
                          <a:effectLst/>
                          <a:latin typeface="Calibri"/>
                        </a:rPr>
                        <a:t>Debatir los temas que son de interés para los colombianos</a:t>
                      </a:r>
                    </a:p>
                  </a:txBody>
                  <a:tcPr marL="9525" marR="9525" marT="9525" marB="0" anchor="ctr">
                    <a:lnL>
                      <a:noFill/>
                    </a:lnL>
                    <a:lnR>
                      <a:noFill/>
                    </a:lnR>
                    <a:lnT>
                      <a:noFill/>
                    </a:lnT>
                    <a:lnB>
                      <a:noFill/>
                    </a:lnB>
                  </a:tcPr>
                </a:tc>
              </a:tr>
            </a:tbl>
          </a:graphicData>
        </a:graphic>
      </p:graphicFrame>
      <p:graphicFrame>
        <p:nvGraphicFramePr>
          <p:cNvPr id="58" name="57 Gráfico"/>
          <p:cNvGraphicFramePr/>
          <p:nvPr>
            <p:extLst>
              <p:ext uri="{D42A27DB-BD31-4B8C-83A1-F6EECF244321}">
                <p14:modId xmlns:p14="http://schemas.microsoft.com/office/powerpoint/2010/main" val="1911679794"/>
              </p:ext>
            </p:extLst>
          </p:nvPr>
        </p:nvGraphicFramePr>
        <p:xfrm>
          <a:off x="3243504" y="1333155"/>
          <a:ext cx="1616528" cy="1769845"/>
        </p:xfrm>
        <a:graphic>
          <a:graphicData uri="http://schemas.openxmlformats.org/drawingml/2006/chart">
            <c:chart xmlns:c="http://schemas.openxmlformats.org/drawingml/2006/chart" xmlns:r="http://schemas.openxmlformats.org/officeDocument/2006/relationships" r:id="rId5"/>
          </a:graphicData>
        </a:graphic>
      </p:graphicFrame>
      <p:sp>
        <p:nvSpPr>
          <p:cNvPr id="59" name="58 Rectángulo"/>
          <p:cNvSpPr/>
          <p:nvPr/>
        </p:nvSpPr>
        <p:spPr>
          <a:xfrm>
            <a:off x="3707904" y="1017191"/>
            <a:ext cx="1152128" cy="415498"/>
          </a:xfrm>
          <a:prstGeom prst="rect">
            <a:avLst/>
          </a:prstGeom>
        </p:spPr>
        <p:txBody>
          <a:bodyPr wrap="square">
            <a:spAutoFit/>
          </a:bodyPr>
          <a:lstStyle/>
          <a:p>
            <a:pPr lvl="0" algn="ctr"/>
            <a:r>
              <a:rPr lang="es-CO" sz="700" b="1" dirty="0" smtClean="0">
                <a:solidFill>
                  <a:schemeClr val="tx2">
                    <a:lumMod val="50000"/>
                  </a:schemeClr>
                </a:solidFill>
                <a:latin typeface="+mj-lt"/>
                <a:ea typeface="Verdana" pitchFamily="34" charset="0"/>
                <a:cs typeface="Verdana" pitchFamily="34" charset="0"/>
              </a:rPr>
              <a:t>Razones de haber ingresado a Urna de Cristal</a:t>
            </a:r>
            <a:endParaRPr lang="es-CO" sz="700" b="1" dirty="0">
              <a:solidFill>
                <a:schemeClr val="tx2">
                  <a:lumMod val="50000"/>
                </a:schemeClr>
              </a:solidFill>
              <a:latin typeface="+mj-lt"/>
              <a:ea typeface="Verdana" pitchFamily="34" charset="0"/>
              <a:cs typeface="Verdana" pitchFamily="34" charset="0"/>
            </a:endParaRPr>
          </a:p>
        </p:txBody>
      </p:sp>
      <p:graphicFrame>
        <p:nvGraphicFramePr>
          <p:cNvPr id="61" name="60 Tabla"/>
          <p:cNvGraphicFramePr>
            <a:graphicFrameLocks noGrp="1"/>
          </p:cNvGraphicFramePr>
          <p:nvPr>
            <p:extLst>
              <p:ext uri="{D42A27DB-BD31-4B8C-83A1-F6EECF244321}">
                <p14:modId xmlns:p14="http://schemas.microsoft.com/office/powerpoint/2010/main" val="546311111"/>
              </p:ext>
            </p:extLst>
          </p:nvPr>
        </p:nvGraphicFramePr>
        <p:xfrm>
          <a:off x="1979712" y="3288922"/>
          <a:ext cx="2016224" cy="1601190"/>
        </p:xfrm>
        <a:graphic>
          <a:graphicData uri="http://schemas.openxmlformats.org/drawingml/2006/table">
            <a:tbl>
              <a:tblPr/>
              <a:tblGrid>
                <a:gridCol w="2016224"/>
              </a:tblGrid>
              <a:tr h="266865">
                <a:tc>
                  <a:txBody>
                    <a:bodyPr/>
                    <a:lstStyle/>
                    <a:p>
                      <a:pPr algn="r" fontAlgn="b"/>
                      <a:r>
                        <a:rPr lang="es-CO" sz="700" b="0" i="0" u="none" strike="noStrike" dirty="0">
                          <a:solidFill>
                            <a:schemeClr val="tx2"/>
                          </a:solidFill>
                          <a:effectLst/>
                          <a:latin typeface="Calibri"/>
                        </a:rPr>
                        <a:t>Conocer los resultados, avances e iniciativas del gobierno</a:t>
                      </a:r>
                    </a:p>
                  </a:txBody>
                  <a:tcPr marL="9525" marR="9525" marT="9525" marB="0" anchor="ctr">
                    <a:lnL>
                      <a:noFill/>
                    </a:lnL>
                    <a:lnR>
                      <a:noFill/>
                    </a:lnR>
                    <a:lnT>
                      <a:noFill/>
                    </a:lnT>
                    <a:lnB>
                      <a:noFill/>
                    </a:lnB>
                  </a:tcPr>
                </a:tc>
              </a:tr>
              <a:tr h="266865">
                <a:tc>
                  <a:txBody>
                    <a:bodyPr/>
                    <a:lstStyle/>
                    <a:p>
                      <a:pPr algn="r" fontAlgn="b"/>
                      <a:r>
                        <a:rPr lang="es-CO" sz="700" b="0" i="0" u="none" strike="noStrike">
                          <a:solidFill>
                            <a:schemeClr val="tx2"/>
                          </a:solidFill>
                          <a:effectLst/>
                          <a:latin typeface="Calibri"/>
                        </a:rPr>
                        <a:t>Plantear inquietudes al gobierno</a:t>
                      </a:r>
                    </a:p>
                  </a:txBody>
                  <a:tcPr marL="9525" marR="9525" marT="9525" marB="0" anchor="ctr">
                    <a:lnL>
                      <a:noFill/>
                    </a:lnL>
                    <a:lnR>
                      <a:noFill/>
                    </a:lnR>
                    <a:lnT>
                      <a:noFill/>
                    </a:lnT>
                    <a:lnB>
                      <a:noFill/>
                    </a:lnB>
                  </a:tcPr>
                </a:tc>
              </a:tr>
              <a:tr h="266865">
                <a:tc>
                  <a:txBody>
                    <a:bodyPr/>
                    <a:lstStyle/>
                    <a:p>
                      <a:pPr algn="r" fontAlgn="b"/>
                      <a:r>
                        <a:rPr lang="es-CO" sz="700" b="0" i="0" u="none" strike="noStrike">
                          <a:solidFill>
                            <a:schemeClr val="tx2"/>
                          </a:solidFill>
                          <a:effectLst/>
                          <a:latin typeface="Calibri"/>
                        </a:rPr>
                        <a:t>Hacer llegar propuestas y/o iniciativas al gobierno</a:t>
                      </a:r>
                    </a:p>
                  </a:txBody>
                  <a:tcPr marL="9525" marR="9525" marT="9525" marB="0" anchor="ctr">
                    <a:lnL>
                      <a:noFill/>
                    </a:lnL>
                    <a:lnR>
                      <a:noFill/>
                    </a:lnR>
                    <a:lnT>
                      <a:noFill/>
                    </a:lnT>
                    <a:lnB>
                      <a:noFill/>
                    </a:lnB>
                  </a:tcPr>
                </a:tc>
              </a:tr>
              <a:tr h="266865">
                <a:tc>
                  <a:txBody>
                    <a:bodyPr/>
                    <a:lstStyle/>
                    <a:p>
                      <a:pPr algn="r" fontAlgn="b"/>
                      <a:r>
                        <a:rPr lang="es-CO" sz="700" b="0" i="0" u="none" strike="noStrike" dirty="0">
                          <a:solidFill>
                            <a:schemeClr val="tx2"/>
                          </a:solidFill>
                          <a:effectLst/>
                          <a:latin typeface="Calibri"/>
                        </a:rPr>
                        <a:t>Hacer seguimiento / vigilar / controlar las acciones del gobierno</a:t>
                      </a:r>
                    </a:p>
                  </a:txBody>
                  <a:tcPr marL="9525" marR="9525" marT="9525" marB="0" anchor="ctr">
                    <a:lnL>
                      <a:noFill/>
                    </a:lnL>
                    <a:lnR>
                      <a:noFill/>
                    </a:lnR>
                    <a:lnT>
                      <a:noFill/>
                    </a:lnT>
                    <a:lnB>
                      <a:noFill/>
                    </a:lnB>
                  </a:tcPr>
                </a:tc>
              </a:tr>
              <a:tr h="266865">
                <a:tc>
                  <a:txBody>
                    <a:bodyPr/>
                    <a:lstStyle/>
                    <a:p>
                      <a:pPr algn="r" fontAlgn="b"/>
                      <a:r>
                        <a:rPr lang="es-CO" sz="700" b="0" i="0" u="none" strike="noStrike">
                          <a:solidFill>
                            <a:schemeClr val="tx2"/>
                          </a:solidFill>
                          <a:effectLst/>
                          <a:latin typeface="Calibri"/>
                        </a:rPr>
                        <a:t>Aportar en la construcción de las  políticas publicas</a:t>
                      </a:r>
                    </a:p>
                  </a:txBody>
                  <a:tcPr marL="9525" marR="9525" marT="9525" marB="0" anchor="ctr">
                    <a:lnL>
                      <a:noFill/>
                    </a:lnL>
                    <a:lnR>
                      <a:noFill/>
                    </a:lnR>
                    <a:lnT>
                      <a:noFill/>
                    </a:lnT>
                    <a:lnB>
                      <a:noFill/>
                    </a:lnB>
                  </a:tcPr>
                </a:tc>
              </a:tr>
              <a:tr h="266865">
                <a:tc>
                  <a:txBody>
                    <a:bodyPr/>
                    <a:lstStyle/>
                    <a:p>
                      <a:pPr algn="r" fontAlgn="b"/>
                      <a:r>
                        <a:rPr lang="es-CO" sz="700" b="0" i="0" u="none" strike="noStrike" dirty="0">
                          <a:solidFill>
                            <a:schemeClr val="tx2"/>
                          </a:solidFill>
                          <a:effectLst/>
                          <a:latin typeface="Calibri"/>
                        </a:rPr>
                        <a:t>Debatir los temas que son de interés para los colombianos</a:t>
                      </a:r>
                    </a:p>
                  </a:txBody>
                  <a:tcPr marL="9525" marR="9525" marT="9525" marB="0" anchor="ctr">
                    <a:lnL>
                      <a:noFill/>
                    </a:lnL>
                    <a:lnR>
                      <a:noFill/>
                    </a:lnR>
                    <a:lnT>
                      <a:noFill/>
                    </a:lnT>
                    <a:lnB>
                      <a:noFill/>
                    </a:lnB>
                  </a:tcPr>
                </a:tc>
              </a:tr>
            </a:tbl>
          </a:graphicData>
        </a:graphic>
      </p:graphicFrame>
      <p:graphicFrame>
        <p:nvGraphicFramePr>
          <p:cNvPr id="62" name="61 Gráfico"/>
          <p:cNvGraphicFramePr/>
          <p:nvPr>
            <p:extLst>
              <p:ext uri="{D42A27DB-BD31-4B8C-83A1-F6EECF244321}">
                <p14:modId xmlns:p14="http://schemas.microsoft.com/office/powerpoint/2010/main" val="581497124"/>
              </p:ext>
            </p:extLst>
          </p:nvPr>
        </p:nvGraphicFramePr>
        <p:xfrm>
          <a:off x="3243504" y="3207786"/>
          <a:ext cx="1616528" cy="1769845"/>
        </p:xfrm>
        <a:graphic>
          <a:graphicData uri="http://schemas.openxmlformats.org/drawingml/2006/chart">
            <c:chart xmlns:c="http://schemas.openxmlformats.org/drawingml/2006/chart" xmlns:r="http://schemas.openxmlformats.org/officeDocument/2006/relationships" r:id="rId6"/>
          </a:graphicData>
        </a:graphic>
      </p:graphicFrame>
      <p:sp>
        <p:nvSpPr>
          <p:cNvPr id="63" name="62 CuadroTexto"/>
          <p:cNvSpPr txBox="1"/>
          <p:nvPr/>
        </p:nvSpPr>
        <p:spPr>
          <a:xfrm>
            <a:off x="2172555" y="1145275"/>
            <a:ext cx="447558" cy="246221"/>
          </a:xfrm>
          <a:prstGeom prst="rect">
            <a:avLst/>
          </a:prstGeom>
          <a:noFill/>
        </p:spPr>
        <p:txBody>
          <a:bodyPr wrap="none" rtlCol="0">
            <a:spAutoFit/>
          </a:bodyPr>
          <a:lstStyle/>
          <a:p>
            <a:pPr algn="ctr"/>
            <a:r>
              <a:rPr lang="es-CO" sz="1000" b="1" dirty="0" smtClean="0">
                <a:solidFill>
                  <a:schemeClr val="bg1">
                    <a:lumMod val="50000"/>
                  </a:schemeClr>
                </a:solidFill>
              </a:rPr>
              <a:t>2013</a:t>
            </a:r>
            <a:endParaRPr lang="es-CO" sz="1000" b="1" dirty="0">
              <a:solidFill>
                <a:schemeClr val="bg1">
                  <a:lumMod val="50000"/>
                </a:schemeClr>
              </a:solidFill>
            </a:endParaRPr>
          </a:p>
        </p:txBody>
      </p:sp>
      <p:sp>
        <p:nvSpPr>
          <p:cNvPr id="70" name="69 CuadroTexto"/>
          <p:cNvSpPr txBox="1"/>
          <p:nvPr/>
        </p:nvSpPr>
        <p:spPr>
          <a:xfrm>
            <a:off x="2172556" y="3070470"/>
            <a:ext cx="447558" cy="246221"/>
          </a:xfrm>
          <a:prstGeom prst="rect">
            <a:avLst/>
          </a:prstGeom>
          <a:noFill/>
        </p:spPr>
        <p:txBody>
          <a:bodyPr wrap="none" rtlCol="0">
            <a:spAutoFit/>
          </a:bodyPr>
          <a:lstStyle/>
          <a:p>
            <a:pPr algn="ctr"/>
            <a:r>
              <a:rPr lang="es-CO" sz="1000" b="1" dirty="0" smtClean="0">
                <a:solidFill>
                  <a:schemeClr val="bg1">
                    <a:lumMod val="50000"/>
                  </a:schemeClr>
                </a:solidFill>
              </a:rPr>
              <a:t>2014</a:t>
            </a:r>
            <a:endParaRPr lang="es-CO" sz="1000" b="1" dirty="0">
              <a:solidFill>
                <a:schemeClr val="bg1">
                  <a:lumMod val="50000"/>
                </a:schemeClr>
              </a:solidFill>
            </a:endParaRPr>
          </a:p>
        </p:txBody>
      </p:sp>
      <p:graphicFrame>
        <p:nvGraphicFramePr>
          <p:cNvPr id="71" name="70 Gráfico"/>
          <p:cNvGraphicFramePr/>
          <p:nvPr>
            <p:extLst>
              <p:ext uri="{D42A27DB-BD31-4B8C-83A1-F6EECF244321}">
                <p14:modId xmlns:p14="http://schemas.microsoft.com/office/powerpoint/2010/main" val="283252669"/>
              </p:ext>
            </p:extLst>
          </p:nvPr>
        </p:nvGraphicFramePr>
        <p:xfrm>
          <a:off x="4499992" y="1345332"/>
          <a:ext cx="1527846" cy="1725138"/>
        </p:xfrm>
        <a:graphic>
          <a:graphicData uri="http://schemas.openxmlformats.org/drawingml/2006/chart">
            <c:chart xmlns:c="http://schemas.openxmlformats.org/drawingml/2006/chart" xmlns:r="http://schemas.openxmlformats.org/officeDocument/2006/relationships" r:id="rId7"/>
          </a:graphicData>
        </a:graphic>
      </p:graphicFrame>
      <p:sp>
        <p:nvSpPr>
          <p:cNvPr id="72" name="71 Rectángulo"/>
          <p:cNvSpPr/>
          <p:nvPr/>
        </p:nvSpPr>
        <p:spPr>
          <a:xfrm>
            <a:off x="5652120" y="1166091"/>
            <a:ext cx="144016" cy="128029"/>
          </a:xfrm>
          <a:prstGeom prst="rect">
            <a:avLst/>
          </a:prstGeom>
          <a:gradFill>
            <a:gsLst>
              <a:gs pos="0">
                <a:schemeClr val="accent3">
                  <a:lumMod val="60000"/>
                  <a:lumOff val="40000"/>
                </a:schemeClr>
              </a:gs>
              <a:gs pos="80000">
                <a:schemeClr val="accent3">
                  <a:lumMod val="60000"/>
                  <a:lumOff val="40000"/>
                </a:schemeClr>
              </a:gs>
              <a:gs pos="100000">
                <a:schemeClr val="accent3">
                  <a:lumMod val="60000"/>
                  <a:lumOff val="40000"/>
                </a:schemeClr>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ln>
                <a:solidFill>
                  <a:schemeClr val="accent5">
                    <a:lumMod val="75000"/>
                  </a:schemeClr>
                </a:solidFill>
              </a:ln>
              <a:solidFill>
                <a:schemeClr val="accent5">
                  <a:lumMod val="75000"/>
                </a:schemeClr>
              </a:solidFill>
            </a:endParaRPr>
          </a:p>
        </p:txBody>
      </p:sp>
      <p:sp>
        <p:nvSpPr>
          <p:cNvPr id="75" name="74 CuadroTexto"/>
          <p:cNvSpPr txBox="1"/>
          <p:nvPr/>
        </p:nvSpPr>
        <p:spPr>
          <a:xfrm>
            <a:off x="5755192" y="1105254"/>
            <a:ext cx="277640" cy="253916"/>
          </a:xfrm>
          <a:prstGeom prst="rect">
            <a:avLst/>
          </a:prstGeom>
          <a:noFill/>
        </p:spPr>
        <p:txBody>
          <a:bodyPr wrap="none" rtlCol="0">
            <a:spAutoFit/>
          </a:bodyPr>
          <a:lstStyle/>
          <a:p>
            <a:r>
              <a:rPr lang="es-CO" sz="1050" dirty="0" smtClean="0">
                <a:solidFill>
                  <a:schemeClr val="bg1">
                    <a:lumMod val="50000"/>
                  </a:schemeClr>
                </a:solidFill>
              </a:rPr>
              <a:t>Si</a:t>
            </a:r>
            <a:endParaRPr lang="es-CO" sz="1050" dirty="0">
              <a:solidFill>
                <a:schemeClr val="bg1">
                  <a:lumMod val="50000"/>
                </a:schemeClr>
              </a:solidFill>
            </a:endParaRPr>
          </a:p>
        </p:txBody>
      </p:sp>
      <p:sp>
        <p:nvSpPr>
          <p:cNvPr id="77" name="76 Rectángulo"/>
          <p:cNvSpPr/>
          <p:nvPr/>
        </p:nvSpPr>
        <p:spPr>
          <a:xfrm>
            <a:off x="4499992" y="1119255"/>
            <a:ext cx="1417317" cy="200055"/>
          </a:xfrm>
          <a:prstGeom prst="rect">
            <a:avLst/>
          </a:prstGeom>
        </p:spPr>
        <p:txBody>
          <a:bodyPr wrap="square">
            <a:spAutoFit/>
          </a:bodyPr>
          <a:lstStyle/>
          <a:p>
            <a:pPr lvl="0" algn="ctr"/>
            <a:r>
              <a:rPr lang="es-CO" sz="700" b="1" dirty="0" smtClean="0">
                <a:solidFill>
                  <a:schemeClr val="tx2">
                    <a:lumMod val="50000"/>
                  </a:schemeClr>
                </a:solidFill>
                <a:latin typeface="+mj-lt"/>
                <a:ea typeface="Verdana" pitchFamily="34" charset="0"/>
                <a:cs typeface="Verdana" pitchFamily="34" charset="0"/>
              </a:rPr>
              <a:t>¿Obtuvo respuesta?</a:t>
            </a:r>
            <a:endParaRPr lang="es-CO" sz="700" b="1" dirty="0">
              <a:solidFill>
                <a:schemeClr val="tx2">
                  <a:lumMod val="50000"/>
                </a:schemeClr>
              </a:solidFill>
              <a:latin typeface="+mj-lt"/>
              <a:ea typeface="Verdana" pitchFamily="34" charset="0"/>
              <a:cs typeface="Verdana" pitchFamily="34" charset="0"/>
            </a:endParaRPr>
          </a:p>
        </p:txBody>
      </p:sp>
      <p:sp>
        <p:nvSpPr>
          <p:cNvPr id="78" name="77 Rectángulo"/>
          <p:cNvSpPr/>
          <p:nvPr/>
        </p:nvSpPr>
        <p:spPr>
          <a:xfrm>
            <a:off x="6827091" y="1014768"/>
            <a:ext cx="1417317" cy="200055"/>
          </a:xfrm>
          <a:prstGeom prst="rect">
            <a:avLst/>
          </a:prstGeom>
        </p:spPr>
        <p:txBody>
          <a:bodyPr wrap="square">
            <a:spAutoFit/>
          </a:bodyPr>
          <a:lstStyle/>
          <a:p>
            <a:pPr lvl="0" algn="ctr"/>
            <a:r>
              <a:rPr lang="es-CO" sz="700" b="1" dirty="0" smtClean="0">
                <a:solidFill>
                  <a:schemeClr val="tx2">
                    <a:lumMod val="50000"/>
                  </a:schemeClr>
                </a:solidFill>
                <a:latin typeface="+mj-lt"/>
                <a:ea typeface="Verdana" pitchFamily="34" charset="0"/>
                <a:cs typeface="Verdana" pitchFamily="34" charset="0"/>
              </a:rPr>
              <a:t>Satisfacción con la respuesta</a:t>
            </a:r>
            <a:endParaRPr lang="es-CO" sz="700" b="1" dirty="0">
              <a:solidFill>
                <a:schemeClr val="tx2">
                  <a:lumMod val="50000"/>
                </a:schemeClr>
              </a:solidFill>
              <a:latin typeface="+mj-lt"/>
              <a:ea typeface="Verdana" pitchFamily="34" charset="0"/>
              <a:cs typeface="Verdana" pitchFamily="34" charset="0"/>
            </a:endParaRPr>
          </a:p>
        </p:txBody>
      </p:sp>
      <p:graphicFrame>
        <p:nvGraphicFramePr>
          <p:cNvPr id="79" name="78 Gráfico"/>
          <p:cNvGraphicFramePr/>
          <p:nvPr>
            <p:extLst>
              <p:ext uri="{D42A27DB-BD31-4B8C-83A1-F6EECF244321}">
                <p14:modId xmlns:p14="http://schemas.microsoft.com/office/powerpoint/2010/main" val="285163858"/>
              </p:ext>
            </p:extLst>
          </p:nvPr>
        </p:nvGraphicFramePr>
        <p:xfrm>
          <a:off x="6156176" y="1057299"/>
          <a:ext cx="2483768" cy="1933583"/>
        </p:xfrm>
        <a:graphic>
          <a:graphicData uri="http://schemas.openxmlformats.org/drawingml/2006/chart">
            <c:chart xmlns:c="http://schemas.openxmlformats.org/drawingml/2006/chart" xmlns:r="http://schemas.openxmlformats.org/officeDocument/2006/relationships" r:id="rId8"/>
          </a:graphicData>
        </a:graphic>
      </p:graphicFrame>
      <p:pic>
        <p:nvPicPr>
          <p:cNvPr id="9218"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84168" y="1200445"/>
            <a:ext cx="2482151" cy="123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80" name="79 Gráfico"/>
          <p:cNvGraphicFramePr/>
          <p:nvPr>
            <p:extLst>
              <p:ext uri="{D42A27DB-BD31-4B8C-83A1-F6EECF244321}">
                <p14:modId xmlns:p14="http://schemas.microsoft.com/office/powerpoint/2010/main" val="295964783"/>
              </p:ext>
            </p:extLst>
          </p:nvPr>
        </p:nvGraphicFramePr>
        <p:xfrm>
          <a:off x="4499992" y="3220594"/>
          <a:ext cx="1527846" cy="1725138"/>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94" name="93 Gráfico"/>
          <p:cNvGraphicFramePr/>
          <p:nvPr>
            <p:extLst>
              <p:ext uri="{D42A27DB-BD31-4B8C-83A1-F6EECF244321}">
                <p14:modId xmlns:p14="http://schemas.microsoft.com/office/powerpoint/2010/main" val="554489688"/>
              </p:ext>
            </p:extLst>
          </p:nvPr>
        </p:nvGraphicFramePr>
        <p:xfrm>
          <a:off x="6156176" y="2932561"/>
          <a:ext cx="2483768" cy="1933583"/>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6" name="5 Tabla"/>
          <p:cNvGraphicFramePr>
            <a:graphicFrameLocks noGrp="1"/>
          </p:cNvGraphicFramePr>
          <p:nvPr>
            <p:extLst>
              <p:ext uri="{D42A27DB-BD31-4B8C-83A1-F6EECF244321}">
                <p14:modId xmlns:p14="http://schemas.microsoft.com/office/powerpoint/2010/main" val="3317759700"/>
              </p:ext>
            </p:extLst>
          </p:nvPr>
        </p:nvGraphicFramePr>
        <p:xfrm>
          <a:off x="8727504" y="1406564"/>
          <a:ext cx="381000" cy="1549086"/>
        </p:xfrm>
        <a:graphic>
          <a:graphicData uri="http://schemas.openxmlformats.org/drawingml/2006/table">
            <a:tbl>
              <a:tblPr/>
              <a:tblGrid>
                <a:gridCol w="381000"/>
              </a:tblGrid>
              <a:tr h="258181">
                <a:tc>
                  <a:txBody>
                    <a:bodyPr/>
                    <a:lstStyle/>
                    <a:p>
                      <a:pPr algn="ctr" fontAlgn="b"/>
                      <a:r>
                        <a:rPr lang="es-CO" sz="900" b="1" i="0" u="none" strike="noStrike" dirty="0" smtClean="0">
                          <a:solidFill>
                            <a:schemeClr val="bg1">
                              <a:lumMod val="50000"/>
                            </a:schemeClr>
                          </a:solidFill>
                          <a:effectLst/>
                          <a:latin typeface="Calibri"/>
                        </a:rPr>
                        <a:t>47</a:t>
                      </a:r>
                      <a:endParaRPr lang="es-CO" sz="900" b="1" i="0" u="none" strike="noStrike" dirty="0">
                        <a:solidFill>
                          <a:schemeClr val="bg1">
                            <a:lumMod val="50000"/>
                          </a:schemeClr>
                        </a:solidFill>
                        <a:effectLst/>
                        <a:latin typeface="Calibri"/>
                      </a:endParaRPr>
                    </a:p>
                  </a:txBody>
                  <a:tcPr marL="9525" marR="9525" marT="9525" marB="0" anchor="ctr">
                    <a:lnL>
                      <a:noFill/>
                    </a:lnL>
                    <a:lnR>
                      <a:noFill/>
                    </a:lnR>
                    <a:lnT>
                      <a:noFill/>
                    </a:lnT>
                    <a:lnB>
                      <a:noFill/>
                    </a:lnB>
                  </a:tcPr>
                </a:tc>
              </a:tr>
              <a:tr h="258181">
                <a:tc>
                  <a:txBody>
                    <a:bodyPr/>
                    <a:lstStyle/>
                    <a:p>
                      <a:pPr algn="ctr" fontAlgn="b"/>
                      <a:r>
                        <a:rPr lang="es-CO" sz="900" b="1" i="0" u="none" strike="noStrike" dirty="0" smtClean="0">
                          <a:solidFill>
                            <a:schemeClr val="bg1">
                              <a:lumMod val="50000"/>
                            </a:schemeClr>
                          </a:solidFill>
                          <a:effectLst/>
                          <a:latin typeface="Calibri"/>
                        </a:rPr>
                        <a:t>19</a:t>
                      </a:r>
                      <a:endParaRPr lang="es-CO" sz="900" b="1" i="0" u="none" strike="noStrike" dirty="0">
                        <a:solidFill>
                          <a:schemeClr val="bg1">
                            <a:lumMod val="50000"/>
                          </a:schemeClr>
                        </a:solidFill>
                        <a:effectLst/>
                        <a:latin typeface="Calibri"/>
                      </a:endParaRPr>
                    </a:p>
                  </a:txBody>
                  <a:tcPr marL="9525" marR="9525" marT="9525" marB="0" anchor="ctr">
                    <a:lnL>
                      <a:noFill/>
                    </a:lnL>
                    <a:lnR>
                      <a:noFill/>
                    </a:lnR>
                    <a:lnT>
                      <a:noFill/>
                    </a:lnT>
                    <a:lnB>
                      <a:noFill/>
                    </a:lnB>
                  </a:tcPr>
                </a:tc>
              </a:tr>
              <a:tr h="258181">
                <a:tc>
                  <a:txBody>
                    <a:bodyPr/>
                    <a:lstStyle/>
                    <a:p>
                      <a:pPr algn="ctr" fontAlgn="b"/>
                      <a:r>
                        <a:rPr lang="es-CO" sz="900" b="1" i="0" u="none" strike="noStrike" dirty="0">
                          <a:solidFill>
                            <a:schemeClr val="bg1">
                              <a:lumMod val="50000"/>
                            </a:schemeClr>
                          </a:solidFill>
                          <a:effectLst/>
                          <a:latin typeface="Calibri"/>
                        </a:rPr>
                        <a:t>14</a:t>
                      </a:r>
                    </a:p>
                  </a:txBody>
                  <a:tcPr marL="9525" marR="9525" marT="9525" marB="0" anchor="ctr">
                    <a:lnL>
                      <a:noFill/>
                    </a:lnL>
                    <a:lnR>
                      <a:noFill/>
                    </a:lnR>
                    <a:lnT>
                      <a:noFill/>
                    </a:lnT>
                    <a:lnB>
                      <a:noFill/>
                    </a:lnB>
                  </a:tcPr>
                </a:tc>
              </a:tr>
              <a:tr h="258181">
                <a:tc>
                  <a:txBody>
                    <a:bodyPr/>
                    <a:lstStyle/>
                    <a:p>
                      <a:pPr algn="ctr" fontAlgn="b"/>
                      <a:r>
                        <a:rPr lang="es-CO" sz="900" b="1" i="0" u="none" strike="noStrike" dirty="0">
                          <a:solidFill>
                            <a:schemeClr val="bg1">
                              <a:lumMod val="50000"/>
                            </a:schemeClr>
                          </a:solidFill>
                          <a:effectLst/>
                          <a:latin typeface="Calibri"/>
                        </a:rPr>
                        <a:t>15</a:t>
                      </a:r>
                    </a:p>
                  </a:txBody>
                  <a:tcPr marL="9525" marR="9525" marT="9525" marB="0" anchor="ctr">
                    <a:lnL>
                      <a:noFill/>
                    </a:lnL>
                    <a:lnR>
                      <a:noFill/>
                    </a:lnR>
                    <a:lnT>
                      <a:noFill/>
                    </a:lnT>
                    <a:lnB>
                      <a:noFill/>
                    </a:lnB>
                  </a:tcPr>
                </a:tc>
              </a:tr>
              <a:tr h="258181">
                <a:tc>
                  <a:txBody>
                    <a:bodyPr/>
                    <a:lstStyle/>
                    <a:p>
                      <a:pPr algn="ctr" fontAlgn="b"/>
                      <a:r>
                        <a:rPr lang="es-CO" sz="900" b="1" i="0" u="none" strike="noStrike" dirty="0">
                          <a:solidFill>
                            <a:schemeClr val="bg1">
                              <a:lumMod val="50000"/>
                            </a:schemeClr>
                          </a:solidFill>
                          <a:effectLst/>
                          <a:latin typeface="Calibri"/>
                        </a:rPr>
                        <a:t>14</a:t>
                      </a:r>
                    </a:p>
                  </a:txBody>
                  <a:tcPr marL="9525" marR="9525" marT="9525" marB="0" anchor="ctr">
                    <a:lnL>
                      <a:noFill/>
                    </a:lnL>
                    <a:lnR>
                      <a:noFill/>
                    </a:lnR>
                    <a:lnT>
                      <a:noFill/>
                    </a:lnT>
                    <a:lnB>
                      <a:noFill/>
                    </a:lnB>
                  </a:tcPr>
                </a:tc>
              </a:tr>
              <a:tr h="258181">
                <a:tc>
                  <a:txBody>
                    <a:bodyPr/>
                    <a:lstStyle/>
                    <a:p>
                      <a:pPr algn="ctr" fontAlgn="b"/>
                      <a:r>
                        <a:rPr lang="es-CO" sz="900" b="1" i="0" u="none" strike="noStrike" dirty="0">
                          <a:solidFill>
                            <a:schemeClr val="bg1">
                              <a:lumMod val="50000"/>
                            </a:schemeClr>
                          </a:solidFill>
                          <a:effectLst/>
                          <a:latin typeface="Calibri"/>
                        </a:rPr>
                        <a:t>15</a:t>
                      </a:r>
                    </a:p>
                  </a:txBody>
                  <a:tcPr marL="9525" marR="9525" marT="9525" marB="0" anchor="ctr">
                    <a:lnL>
                      <a:noFill/>
                    </a:lnL>
                    <a:lnR>
                      <a:noFill/>
                    </a:lnR>
                    <a:lnT>
                      <a:noFill/>
                    </a:lnT>
                    <a:lnB>
                      <a:noFill/>
                    </a:lnB>
                  </a:tcPr>
                </a:tc>
              </a:tr>
            </a:tbl>
          </a:graphicData>
        </a:graphic>
      </p:graphicFrame>
      <p:sp>
        <p:nvSpPr>
          <p:cNvPr id="95" name="94 CuadroTexto"/>
          <p:cNvSpPr txBox="1"/>
          <p:nvPr/>
        </p:nvSpPr>
        <p:spPr>
          <a:xfrm>
            <a:off x="8677590" y="1080676"/>
            <a:ext cx="434735" cy="246221"/>
          </a:xfrm>
          <a:prstGeom prst="rect">
            <a:avLst/>
          </a:prstGeom>
          <a:noFill/>
        </p:spPr>
        <p:txBody>
          <a:bodyPr wrap="none" rtlCol="0">
            <a:spAutoFit/>
          </a:bodyPr>
          <a:lstStyle/>
          <a:p>
            <a:pPr algn="ctr"/>
            <a:r>
              <a:rPr lang="es-CO" sz="1000" b="1" dirty="0" smtClean="0">
                <a:solidFill>
                  <a:schemeClr val="bg1">
                    <a:lumMod val="50000"/>
                  </a:schemeClr>
                </a:solidFill>
              </a:rPr>
              <a:t>Base</a:t>
            </a:r>
            <a:endParaRPr lang="es-CO" sz="1000" b="1" dirty="0">
              <a:solidFill>
                <a:schemeClr val="bg1">
                  <a:lumMod val="50000"/>
                </a:schemeClr>
              </a:solidFill>
            </a:endParaRPr>
          </a:p>
        </p:txBody>
      </p:sp>
      <p:graphicFrame>
        <p:nvGraphicFramePr>
          <p:cNvPr id="96" name="95 Tabla"/>
          <p:cNvGraphicFramePr>
            <a:graphicFrameLocks noGrp="1"/>
          </p:cNvGraphicFramePr>
          <p:nvPr>
            <p:extLst>
              <p:ext uri="{D42A27DB-BD31-4B8C-83A1-F6EECF244321}">
                <p14:modId xmlns:p14="http://schemas.microsoft.com/office/powerpoint/2010/main" val="3776163827"/>
              </p:ext>
            </p:extLst>
          </p:nvPr>
        </p:nvGraphicFramePr>
        <p:xfrm>
          <a:off x="8726370" y="3282106"/>
          <a:ext cx="381000" cy="1549086"/>
        </p:xfrm>
        <a:graphic>
          <a:graphicData uri="http://schemas.openxmlformats.org/drawingml/2006/table">
            <a:tbl>
              <a:tblPr/>
              <a:tblGrid>
                <a:gridCol w="381000"/>
              </a:tblGrid>
              <a:tr h="258181">
                <a:tc>
                  <a:txBody>
                    <a:bodyPr/>
                    <a:lstStyle/>
                    <a:p>
                      <a:pPr marL="0" algn="ctr" defTabSz="914400" rtl="0" eaLnBrk="1" fontAlgn="b" latinLnBrk="0" hangingPunct="1"/>
                      <a:r>
                        <a:rPr lang="es-CO" sz="900" b="1" i="0" u="none" strike="noStrike" kern="1200" dirty="0">
                          <a:solidFill>
                            <a:schemeClr val="bg1">
                              <a:lumMod val="50000"/>
                            </a:schemeClr>
                          </a:solidFill>
                          <a:effectLst/>
                          <a:latin typeface="Calibri"/>
                          <a:ea typeface="+mn-ea"/>
                          <a:cs typeface="+mn-cs"/>
                        </a:rPr>
                        <a:t>85</a:t>
                      </a:r>
                    </a:p>
                  </a:txBody>
                  <a:tcPr marL="9525" marR="9525" marT="9525" marB="0" anchor="ctr">
                    <a:lnL>
                      <a:noFill/>
                    </a:lnL>
                    <a:lnR>
                      <a:noFill/>
                    </a:lnR>
                    <a:lnT>
                      <a:noFill/>
                    </a:lnT>
                    <a:lnB>
                      <a:noFill/>
                    </a:lnB>
                  </a:tcPr>
                </a:tc>
              </a:tr>
              <a:tr h="258181">
                <a:tc>
                  <a:txBody>
                    <a:bodyPr/>
                    <a:lstStyle/>
                    <a:p>
                      <a:pPr marL="0" algn="ctr" defTabSz="914400" rtl="0" eaLnBrk="1" fontAlgn="b" latinLnBrk="0" hangingPunct="1"/>
                      <a:r>
                        <a:rPr lang="es-CO" sz="900" b="1" i="0" u="none" strike="noStrike" kern="1200" dirty="0">
                          <a:solidFill>
                            <a:schemeClr val="bg1">
                              <a:lumMod val="50000"/>
                            </a:schemeClr>
                          </a:solidFill>
                          <a:effectLst/>
                          <a:latin typeface="Calibri"/>
                          <a:ea typeface="+mn-ea"/>
                          <a:cs typeface="+mn-cs"/>
                        </a:rPr>
                        <a:t>27</a:t>
                      </a:r>
                    </a:p>
                  </a:txBody>
                  <a:tcPr marL="9525" marR="9525" marT="9525" marB="0" anchor="ctr">
                    <a:lnL>
                      <a:noFill/>
                    </a:lnL>
                    <a:lnR>
                      <a:noFill/>
                    </a:lnR>
                    <a:lnT>
                      <a:noFill/>
                    </a:lnT>
                    <a:lnB>
                      <a:noFill/>
                    </a:lnB>
                  </a:tcPr>
                </a:tc>
              </a:tr>
              <a:tr h="258181">
                <a:tc>
                  <a:txBody>
                    <a:bodyPr/>
                    <a:lstStyle/>
                    <a:p>
                      <a:pPr marL="0" algn="ctr" defTabSz="914400" rtl="0" eaLnBrk="1" fontAlgn="b" latinLnBrk="0" hangingPunct="1"/>
                      <a:r>
                        <a:rPr lang="es-CO" sz="900" b="1" i="0" u="none" strike="noStrike" kern="1200" dirty="0">
                          <a:solidFill>
                            <a:schemeClr val="bg1">
                              <a:lumMod val="50000"/>
                            </a:schemeClr>
                          </a:solidFill>
                          <a:effectLst/>
                          <a:latin typeface="Calibri"/>
                          <a:ea typeface="+mn-ea"/>
                          <a:cs typeface="+mn-cs"/>
                        </a:rPr>
                        <a:t>16</a:t>
                      </a:r>
                    </a:p>
                  </a:txBody>
                  <a:tcPr marL="9525" marR="9525" marT="9525" marB="0" anchor="ctr">
                    <a:lnL>
                      <a:noFill/>
                    </a:lnL>
                    <a:lnR>
                      <a:noFill/>
                    </a:lnR>
                    <a:lnT>
                      <a:noFill/>
                    </a:lnT>
                    <a:lnB>
                      <a:noFill/>
                    </a:lnB>
                  </a:tcPr>
                </a:tc>
              </a:tr>
              <a:tr h="258181">
                <a:tc>
                  <a:txBody>
                    <a:bodyPr/>
                    <a:lstStyle/>
                    <a:p>
                      <a:pPr marL="0" algn="ctr" defTabSz="914400" rtl="0" eaLnBrk="1" fontAlgn="b" latinLnBrk="0" hangingPunct="1"/>
                      <a:r>
                        <a:rPr lang="es-CO" sz="900" b="1" i="0" u="none" strike="noStrike" kern="1200">
                          <a:solidFill>
                            <a:schemeClr val="bg1">
                              <a:lumMod val="50000"/>
                            </a:schemeClr>
                          </a:solidFill>
                          <a:effectLst/>
                          <a:latin typeface="Calibri"/>
                          <a:ea typeface="+mn-ea"/>
                          <a:cs typeface="+mn-cs"/>
                        </a:rPr>
                        <a:t>21</a:t>
                      </a:r>
                    </a:p>
                  </a:txBody>
                  <a:tcPr marL="9525" marR="9525" marT="9525" marB="0" anchor="ctr">
                    <a:lnL>
                      <a:noFill/>
                    </a:lnL>
                    <a:lnR>
                      <a:noFill/>
                    </a:lnR>
                    <a:lnT>
                      <a:noFill/>
                    </a:lnT>
                    <a:lnB>
                      <a:noFill/>
                    </a:lnB>
                  </a:tcPr>
                </a:tc>
              </a:tr>
              <a:tr h="258181">
                <a:tc>
                  <a:txBody>
                    <a:bodyPr/>
                    <a:lstStyle/>
                    <a:p>
                      <a:pPr marL="0" algn="ctr" defTabSz="914400" rtl="0" eaLnBrk="1" fontAlgn="b" latinLnBrk="0" hangingPunct="1"/>
                      <a:r>
                        <a:rPr lang="es-CO" sz="900" b="1" i="0" u="none" strike="noStrike" kern="1200" dirty="0">
                          <a:solidFill>
                            <a:schemeClr val="bg1">
                              <a:lumMod val="50000"/>
                            </a:schemeClr>
                          </a:solidFill>
                          <a:effectLst/>
                          <a:latin typeface="Calibri"/>
                          <a:ea typeface="+mn-ea"/>
                          <a:cs typeface="+mn-cs"/>
                        </a:rPr>
                        <a:t>30</a:t>
                      </a:r>
                    </a:p>
                  </a:txBody>
                  <a:tcPr marL="9525" marR="9525" marT="9525" marB="0" anchor="ctr">
                    <a:lnL>
                      <a:noFill/>
                    </a:lnL>
                    <a:lnR>
                      <a:noFill/>
                    </a:lnR>
                    <a:lnT>
                      <a:noFill/>
                    </a:lnT>
                    <a:lnB>
                      <a:noFill/>
                    </a:lnB>
                  </a:tcPr>
                </a:tc>
              </a:tr>
              <a:tr h="258181">
                <a:tc>
                  <a:txBody>
                    <a:bodyPr/>
                    <a:lstStyle/>
                    <a:p>
                      <a:pPr marL="0" algn="ctr" defTabSz="914400" rtl="0" eaLnBrk="1" fontAlgn="b" latinLnBrk="0" hangingPunct="1"/>
                      <a:r>
                        <a:rPr lang="es-CO" sz="900" b="1" i="0" u="none" strike="noStrike" kern="1200" dirty="0">
                          <a:solidFill>
                            <a:schemeClr val="bg1">
                              <a:lumMod val="50000"/>
                            </a:schemeClr>
                          </a:solidFill>
                          <a:effectLst/>
                          <a:latin typeface="Calibri"/>
                          <a:ea typeface="+mn-ea"/>
                          <a:cs typeface="+mn-cs"/>
                        </a:rPr>
                        <a:t>27</a:t>
                      </a:r>
                    </a:p>
                  </a:txBody>
                  <a:tcPr marL="9525" marR="9525" marT="9525" marB="0" anchor="ctr">
                    <a:lnL>
                      <a:noFill/>
                    </a:lnL>
                    <a:lnR>
                      <a:noFill/>
                    </a:lnR>
                    <a:lnT>
                      <a:noFill/>
                    </a:lnT>
                    <a:lnB>
                      <a:noFill/>
                    </a:lnB>
                  </a:tcPr>
                </a:tc>
              </a:tr>
            </a:tbl>
          </a:graphicData>
        </a:graphic>
      </p:graphicFrame>
      <p:sp>
        <p:nvSpPr>
          <p:cNvPr id="104" name="103 Rectángulo redondeado">
            <a:hlinkClick r:id="rId12"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105" name="104 Rectángulo redondeado">
            <a:hlinkClick r:id="rId13"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118" name="117 Rectángulo redondeado">
            <a:hlinkClick r:id="rId14" action="ppaction://hlinksldjump"/>
          </p:cNvPr>
          <p:cNvSpPr/>
          <p:nvPr/>
        </p:nvSpPr>
        <p:spPr>
          <a:xfrm>
            <a:off x="35497" y="206541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Conocimiento Urna de Cristal</a:t>
            </a:r>
          </a:p>
        </p:txBody>
      </p:sp>
      <p:sp>
        <p:nvSpPr>
          <p:cNvPr id="119" name="118 Rectángulo redondeado">
            <a:hlinkClick r:id="rId15" action="ppaction://hlinksldjump"/>
          </p:cNvPr>
          <p:cNvSpPr/>
          <p:nvPr/>
        </p:nvSpPr>
        <p:spPr>
          <a:xfrm>
            <a:off x="35497" y="355911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120" name="119 Rectángulo redondeado">
            <a:hlinkClick r:id="rId16" action="ppaction://hlinksldjump"/>
          </p:cNvPr>
          <p:cNvSpPr/>
          <p:nvPr/>
        </p:nvSpPr>
        <p:spPr>
          <a:xfrm>
            <a:off x="35497" y="3912630"/>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121" name="120 Rectángulo redondeado">
            <a:hlinkClick r:id="rId17" action="ppaction://hlinksldjump"/>
          </p:cNvPr>
          <p:cNvSpPr/>
          <p:nvPr/>
        </p:nvSpPr>
        <p:spPr>
          <a:xfrm>
            <a:off x="35496" y="4258295"/>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130" name="129 Rectángulo redondeado">
            <a:hlinkClick r:id="rId18" action="ppaction://hlinksldjump"/>
          </p:cNvPr>
          <p:cNvSpPr/>
          <p:nvPr/>
        </p:nvSpPr>
        <p:spPr>
          <a:xfrm>
            <a:off x="770628" y="302047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7 de 8</a:t>
            </a:r>
          </a:p>
        </p:txBody>
      </p:sp>
      <p:sp>
        <p:nvSpPr>
          <p:cNvPr id="131" name="130 Rectángulo redondeado">
            <a:hlinkClick r:id="rId14" action="ppaction://hlinksldjump"/>
          </p:cNvPr>
          <p:cNvSpPr/>
          <p:nvPr/>
        </p:nvSpPr>
        <p:spPr>
          <a:xfrm>
            <a:off x="59155" y="2422835"/>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8</a:t>
            </a:r>
          </a:p>
        </p:txBody>
      </p:sp>
      <p:sp>
        <p:nvSpPr>
          <p:cNvPr id="132" name="131 Rectángulo redondeado">
            <a:hlinkClick r:id="rId19" action="ppaction://hlinksldjump"/>
          </p:cNvPr>
          <p:cNvSpPr/>
          <p:nvPr/>
        </p:nvSpPr>
        <p:spPr>
          <a:xfrm>
            <a:off x="59155" y="273275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8</a:t>
            </a:r>
          </a:p>
        </p:txBody>
      </p:sp>
      <p:sp>
        <p:nvSpPr>
          <p:cNvPr id="133" name="132 Rectángulo redondeado">
            <a:hlinkClick r:id="rId20" action="ppaction://hlinksldjump"/>
          </p:cNvPr>
          <p:cNvSpPr/>
          <p:nvPr/>
        </p:nvSpPr>
        <p:spPr>
          <a:xfrm>
            <a:off x="59155" y="299477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de 8</a:t>
            </a:r>
            <a:endParaRPr lang="es-CO" sz="1000" b="1" dirty="0">
              <a:solidFill>
                <a:schemeClr val="accent5">
                  <a:lumMod val="75000"/>
                </a:schemeClr>
              </a:solidFill>
              <a:latin typeface="+mj-lt"/>
              <a:ea typeface="Verdana" pitchFamily="34" charset="0"/>
              <a:cs typeface="Verdana" pitchFamily="34" charset="0"/>
            </a:endParaRPr>
          </a:p>
        </p:txBody>
      </p:sp>
      <p:sp>
        <p:nvSpPr>
          <p:cNvPr id="134" name="133 Rectángulo redondeado">
            <a:hlinkClick r:id="rId21" action="ppaction://hlinksldjump"/>
          </p:cNvPr>
          <p:cNvSpPr/>
          <p:nvPr/>
        </p:nvSpPr>
        <p:spPr>
          <a:xfrm>
            <a:off x="59155" y="328091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8</a:t>
            </a:r>
          </a:p>
        </p:txBody>
      </p:sp>
      <p:sp>
        <p:nvSpPr>
          <p:cNvPr id="135" name="134 Rectángulo redondeado">
            <a:hlinkClick r:id="rId22" action="ppaction://hlinksldjump"/>
          </p:cNvPr>
          <p:cNvSpPr/>
          <p:nvPr/>
        </p:nvSpPr>
        <p:spPr>
          <a:xfrm>
            <a:off x="770628" y="2434944"/>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5 de 8</a:t>
            </a:r>
          </a:p>
        </p:txBody>
      </p:sp>
      <p:sp>
        <p:nvSpPr>
          <p:cNvPr id="136" name="135 Rectángulo redondeado">
            <a:hlinkClick r:id="rId23" action="ppaction://hlinksldjump"/>
          </p:cNvPr>
          <p:cNvSpPr/>
          <p:nvPr/>
        </p:nvSpPr>
        <p:spPr>
          <a:xfrm>
            <a:off x="770628" y="2746034"/>
            <a:ext cx="633020" cy="225136"/>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6 de 8</a:t>
            </a:r>
          </a:p>
        </p:txBody>
      </p:sp>
      <p:sp>
        <p:nvSpPr>
          <p:cNvPr id="137" name="136 Rectángulo redondeado">
            <a:hlinkClick r:id="rId24" action="ppaction://hlinksldjump"/>
          </p:cNvPr>
          <p:cNvSpPr/>
          <p:nvPr/>
        </p:nvSpPr>
        <p:spPr>
          <a:xfrm>
            <a:off x="770628" y="329729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8 de 8</a:t>
            </a:r>
          </a:p>
        </p:txBody>
      </p:sp>
      <p:sp>
        <p:nvSpPr>
          <p:cNvPr id="138" name="137 Cheurón">
            <a:hlinkClick r:id="rId25"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139" name="138 Cheurón">
            <a:hlinkClick r:id="rId26"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41" name="Picture 2" descr="http://58533534ea9b6562bf3c-029f06cbf668e558ffb5306597309f00.r0.cf1.rackcdn.com/2012/10/Like.jpg"/>
          <p:cNvPicPr>
            <a:picLocks noChangeAspect="1" noChangeArrowheads="1"/>
          </p:cNvPicPr>
          <p:nvPr/>
        </p:nvPicPr>
        <p:blipFill>
          <a:blip r:embed="rId2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 name="141 Cheurón">
            <a:hlinkClick r:id="rId28"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2" name="CuadroTexto 1"/>
          <p:cNvSpPr txBox="1"/>
          <p:nvPr/>
        </p:nvSpPr>
        <p:spPr>
          <a:xfrm>
            <a:off x="6444208" y="5017740"/>
            <a:ext cx="2304256" cy="507831"/>
          </a:xfrm>
          <a:prstGeom prst="rect">
            <a:avLst/>
          </a:prstGeom>
          <a:noFill/>
        </p:spPr>
        <p:txBody>
          <a:bodyPr wrap="square" rtlCol="0">
            <a:spAutoFit/>
          </a:bodyPr>
          <a:lstStyle/>
          <a:p>
            <a:pPr marL="285750" indent="-285750">
              <a:buFont typeface="Arial" panose="020B0604020202020204" pitchFamily="34" charset="0"/>
              <a:buChar char="•"/>
            </a:pPr>
            <a:r>
              <a:rPr lang="es-MX" sz="900" dirty="0" smtClean="0"/>
              <a:t>Otras menciones: </a:t>
            </a:r>
          </a:p>
          <a:p>
            <a:r>
              <a:rPr lang="es-MX" sz="900" dirty="0"/>
              <a:t> </a:t>
            </a:r>
            <a:r>
              <a:rPr lang="es-MX" sz="900" dirty="0" smtClean="0"/>
              <a:t>               2013 = 10,0%</a:t>
            </a:r>
          </a:p>
          <a:p>
            <a:r>
              <a:rPr lang="es-MX" sz="900" dirty="0"/>
              <a:t> </a:t>
            </a:r>
            <a:r>
              <a:rPr lang="es-MX" sz="900" dirty="0" smtClean="0"/>
              <a:t>               2014 = 2,7%</a:t>
            </a:r>
            <a:endParaRPr lang="es-MX" sz="900" dirty="0"/>
          </a:p>
        </p:txBody>
      </p:sp>
      <p:sp>
        <p:nvSpPr>
          <p:cNvPr id="47" name="46 Cheurón">
            <a:hlinkClick r:id="rId29"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19888791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22</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73 Rectángulo"/>
          <p:cNvSpPr/>
          <p:nvPr/>
        </p:nvSpPr>
        <p:spPr>
          <a:xfrm>
            <a:off x="4716016" y="574967"/>
            <a:ext cx="9193274" cy="338554"/>
          </a:xfrm>
          <a:prstGeom prst="rect">
            <a:avLst/>
          </a:prstGeom>
        </p:spPr>
        <p:txBody>
          <a:bodyPr wrap="square">
            <a:spAutoFit/>
          </a:bodyPr>
          <a:lstStyle/>
          <a:p>
            <a:r>
              <a:rPr lang="es-CO" sz="800" b="1" dirty="0" smtClean="0">
                <a:solidFill>
                  <a:schemeClr val="bg1">
                    <a:lumMod val="50000"/>
                  </a:schemeClr>
                </a:solidFill>
              </a:rPr>
              <a:t>P23.</a:t>
            </a:r>
            <a:r>
              <a:rPr lang="es-CO" sz="800" dirty="0" smtClean="0">
                <a:solidFill>
                  <a:schemeClr val="bg1">
                    <a:lumMod val="50000"/>
                  </a:schemeClr>
                </a:solidFill>
              </a:rPr>
              <a:t> </a:t>
            </a:r>
            <a:r>
              <a:rPr lang="es-CO" sz="800" dirty="0">
                <a:solidFill>
                  <a:schemeClr val="bg1">
                    <a:lumMod val="50000"/>
                  </a:schemeClr>
                </a:solidFill>
              </a:rPr>
              <a:t>¿Seguirá usted participando en la Urna de Cristal?</a:t>
            </a:r>
          </a:p>
          <a:p>
            <a:r>
              <a:rPr lang="es-CO" sz="800" b="1" dirty="0" smtClean="0">
                <a:solidFill>
                  <a:schemeClr val="bg1">
                    <a:lumMod val="50000"/>
                  </a:schemeClr>
                </a:solidFill>
              </a:rPr>
              <a:t>P24.</a:t>
            </a:r>
            <a:r>
              <a:rPr lang="es-CO" sz="800" dirty="0" smtClean="0">
                <a:solidFill>
                  <a:schemeClr val="bg1">
                    <a:lumMod val="50000"/>
                  </a:schemeClr>
                </a:solidFill>
              </a:rPr>
              <a:t> </a:t>
            </a:r>
            <a:r>
              <a:rPr lang="es-CO" sz="800" dirty="0">
                <a:solidFill>
                  <a:schemeClr val="bg1">
                    <a:lumMod val="50000"/>
                  </a:schemeClr>
                </a:solidFill>
              </a:rPr>
              <a:t>¿Por qué razón da esta opinión</a:t>
            </a:r>
            <a:r>
              <a:rPr lang="es-CO" sz="800" dirty="0" smtClean="0">
                <a:solidFill>
                  <a:schemeClr val="bg1">
                    <a:lumMod val="50000"/>
                  </a:schemeClr>
                </a:solidFill>
              </a:rPr>
              <a:t>?</a:t>
            </a:r>
            <a:endParaRPr lang="es-CO" sz="800" dirty="0">
              <a:solidFill>
                <a:schemeClr val="bg1">
                  <a:lumMod val="50000"/>
                </a:schemeClr>
              </a:solidFill>
            </a:endParaRPr>
          </a:p>
        </p:txBody>
      </p:sp>
      <p:cxnSp>
        <p:nvCxnSpPr>
          <p:cNvPr id="50" name="49 Conector recto"/>
          <p:cNvCxnSpPr/>
          <p:nvPr/>
        </p:nvCxnSpPr>
        <p:spPr>
          <a:xfrm flipH="1">
            <a:off x="2051720" y="3073524"/>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3" name="62 CuadroTexto"/>
          <p:cNvSpPr txBox="1"/>
          <p:nvPr/>
        </p:nvSpPr>
        <p:spPr>
          <a:xfrm>
            <a:off x="1907704" y="1145275"/>
            <a:ext cx="447558" cy="246221"/>
          </a:xfrm>
          <a:prstGeom prst="rect">
            <a:avLst/>
          </a:prstGeom>
          <a:noFill/>
        </p:spPr>
        <p:txBody>
          <a:bodyPr wrap="none" rtlCol="0">
            <a:spAutoFit/>
          </a:bodyPr>
          <a:lstStyle/>
          <a:p>
            <a:pPr algn="ctr"/>
            <a:r>
              <a:rPr lang="es-CO" sz="1000" b="1" dirty="0" smtClean="0">
                <a:solidFill>
                  <a:schemeClr val="bg1">
                    <a:lumMod val="50000"/>
                  </a:schemeClr>
                </a:solidFill>
              </a:rPr>
              <a:t>2013</a:t>
            </a:r>
            <a:endParaRPr lang="es-CO" sz="1000" b="1" dirty="0">
              <a:solidFill>
                <a:schemeClr val="bg1">
                  <a:lumMod val="50000"/>
                </a:schemeClr>
              </a:solidFill>
            </a:endParaRPr>
          </a:p>
        </p:txBody>
      </p:sp>
      <p:sp>
        <p:nvSpPr>
          <p:cNvPr id="70" name="69 CuadroTexto"/>
          <p:cNvSpPr txBox="1"/>
          <p:nvPr/>
        </p:nvSpPr>
        <p:spPr>
          <a:xfrm>
            <a:off x="1907705" y="3070470"/>
            <a:ext cx="447558" cy="246221"/>
          </a:xfrm>
          <a:prstGeom prst="rect">
            <a:avLst/>
          </a:prstGeom>
          <a:noFill/>
        </p:spPr>
        <p:txBody>
          <a:bodyPr wrap="none" rtlCol="0">
            <a:spAutoFit/>
          </a:bodyPr>
          <a:lstStyle/>
          <a:p>
            <a:pPr algn="ctr"/>
            <a:r>
              <a:rPr lang="es-CO" sz="1000" b="1" dirty="0" smtClean="0">
                <a:solidFill>
                  <a:schemeClr val="bg1">
                    <a:lumMod val="50000"/>
                  </a:schemeClr>
                </a:solidFill>
              </a:rPr>
              <a:t>2014</a:t>
            </a:r>
            <a:endParaRPr lang="es-CO" sz="1000" b="1" dirty="0">
              <a:solidFill>
                <a:schemeClr val="bg1">
                  <a:lumMod val="50000"/>
                </a:schemeClr>
              </a:solidFill>
            </a:endParaRPr>
          </a:p>
        </p:txBody>
      </p:sp>
      <p:graphicFrame>
        <p:nvGraphicFramePr>
          <p:cNvPr id="41" name="40 Gráfico"/>
          <p:cNvGraphicFramePr/>
          <p:nvPr>
            <p:extLst>
              <p:ext uri="{D42A27DB-BD31-4B8C-83A1-F6EECF244321}">
                <p14:modId xmlns:p14="http://schemas.microsoft.com/office/powerpoint/2010/main" val="3284684646"/>
              </p:ext>
            </p:extLst>
          </p:nvPr>
        </p:nvGraphicFramePr>
        <p:xfrm>
          <a:off x="2502611" y="1438606"/>
          <a:ext cx="1277301" cy="167767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2" name="41 Gráfico"/>
          <p:cNvGraphicFramePr/>
          <p:nvPr>
            <p:extLst>
              <p:ext uri="{D42A27DB-BD31-4B8C-83A1-F6EECF244321}">
                <p14:modId xmlns:p14="http://schemas.microsoft.com/office/powerpoint/2010/main" val="1130283874"/>
              </p:ext>
            </p:extLst>
          </p:nvPr>
        </p:nvGraphicFramePr>
        <p:xfrm>
          <a:off x="2502610" y="3284507"/>
          <a:ext cx="1277301" cy="167767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5" name="4 Tabla"/>
          <p:cNvGraphicFramePr>
            <a:graphicFrameLocks noGrp="1"/>
          </p:cNvGraphicFramePr>
          <p:nvPr>
            <p:extLst>
              <p:ext uri="{D42A27DB-BD31-4B8C-83A1-F6EECF244321}">
                <p14:modId xmlns:p14="http://schemas.microsoft.com/office/powerpoint/2010/main" val="3893820410"/>
              </p:ext>
            </p:extLst>
          </p:nvPr>
        </p:nvGraphicFramePr>
        <p:xfrm>
          <a:off x="4067944" y="1561356"/>
          <a:ext cx="4680520" cy="1333500"/>
        </p:xfrm>
        <a:graphic>
          <a:graphicData uri="http://schemas.openxmlformats.org/drawingml/2006/table">
            <a:tbl>
              <a:tblPr/>
              <a:tblGrid>
                <a:gridCol w="4071342"/>
                <a:gridCol w="609178"/>
              </a:tblGrid>
              <a:tr h="190500">
                <a:tc>
                  <a:txBody>
                    <a:bodyPr/>
                    <a:lstStyle/>
                    <a:p>
                      <a:pPr algn="l" fontAlgn="b"/>
                      <a:r>
                        <a:rPr lang="es-CO" sz="900" b="0" i="0" u="none" strike="noStrike" dirty="0">
                          <a:solidFill>
                            <a:schemeClr val="tx2"/>
                          </a:solidFill>
                          <a:effectLst/>
                          <a:latin typeface="Calibri"/>
                        </a:rPr>
                        <a:t>Es un medio que permite la participación y comunicación ciudadana con el gobierno</a:t>
                      </a:r>
                    </a:p>
                  </a:txBody>
                  <a:tcPr marL="9525" marR="9525" marT="9525" marB="0" anchor="ctr">
                    <a:lnL>
                      <a:noFill/>
                    </a:lnL>
                    <a:lnR>
                      <a:noFill/>
                    </a:lnR>
                    <a:lnT>
                      <a:noFill/>
                    </a:lnT>
                    <a:lnB>
                      <a:noFill/>
                    </a:lnB>
                  </a:tcPr>
                </a:tc>
                <a:tc>
                  <a:txBody>
                    <a:bodyPr/>
                    <a:lstStyle/>
                    <a:p>
                      <a:pPr algn="ctr" fontAlgn="b"/>
                      <a:r>
                        <a:rPr lang="es-CO" sz="900" b="0" i="0" u="none" strike="noStrike" dirty="0" smtClean="0">
                          <a:solidFill>
                            <a:schemeClr val="tx2"/>
                          </a:solidFill>
                          <a:effectLst/>
                          <a:latin typeface="Calibri"/>
                        </a:rPr>
                        <a:t>41,7%</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tcPr>
                </a:tc>
              </a:tr>
              <a:tr h="190500">
                <a:tc>
                  <a:txBody>
                    <a:bodyPr/>
                    <a:lstStyle/>
                    <a:p>
                      <a:pPr algn="l" fontAlgn="b"/>
                      <a:r>
                        <a:rPr lang="es-CO" sz="900" b="0" i="0" u="none" strike="noStrike" dirty="0">
                          <a:solidFill>
                            <a:schemeClr val="tx2"/>
                          </a:solidFill>
                          <a:effectLst/>
                          <a:latin typeface="Calibri"/>
                        </a:rPr>
                        <a:t>Ayuda a estar informado de los resultados, avances e iniciativas del gobierno</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b"/>
                      <a:r>
                        <a:rPr lang="es-CO" sz="900" b="0" i="0" u="none" strike="noStrike" dirty="0" smtClean="0">
                          <a:solidFill>
                            <a:schemeClr val="tx2"/>
                          </a:solidFill>
                          <a:effectLst/>
                          <a:latin typeface="Calibri"/>
                        </a:rPr>
                        <a:t>36,7%</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90500">
                <a:tc>
                  <a:txBody>
                    <a:bodyPr/>
                    <a:lstStyle/>
                    <a:p>
                      <a:pPr algn="l" fontAlgn="b"/>
                      <a:r>
                        <a:rPr lang="es-CO" sz="900" b="0" i="0" u="none" strike="noStrike" dirty="0">
                          <a:solidFill>
                            <a:schemeClr val="tx2"/>
                          </a:solidFill>
                          <a:effectLst/>
                          <a:latin typeface="Calibri"/>
                        </a:rPr>
                        <a:t>P</a:t>
                      </a:r>
                      <a:r>
                        <a:rPr lang="es-CO" sz="900" b="0" i="0" u="none" strike="noStrike" dirty="0" smtClean="0">
                          <a:solidFill>
                            <a:schemeClr val="tx2"/>
                          </a:solidFill>
                          <a:effectLst/>
                          <a:latin typeface="Calibri"/>
                        </a:rPr>
                        <a:t>ermite </a:t>
                      </a:r>
                      <a:r>
                        <a:rPr lang="es-CO" sz="900" b="0" i="0" u="none" strike="noStrike" dirty="0">
                          <a:solidFill>
                            <a:schemeClr val="tx2"/>
                          </a:solidFill>
                          <a:effectLst/>
                          <a:latin typeface="Calibri"/>
                        </a:rPr>
                        <a:t>hacer seguimiento / vigilar / controlar las acciones del gobierno</a:t>
                      </a:r>
                    </a:p>
                  </a:txBody>
                  <a:tcPr marL="9525" marR="9525" marT="9525" marB="0" anchor="ctr">
                    <a:lnL>
                      <a:noFill/>
                    </a:lnL>
                    <a:lnR>
                      <a:noFill/>
                    </a:lnR>
                    <a:lnT>
                      <a:noFill/>
                    </a:lnT>
                    <a:lnB>
                      <a:noFill/>
                    </a:lnB>
                  </a:tcPr>
                </a:tc>
                <a:tc>
                  <a:txBody>
                    <a:bodyPr/>
                    <a:lstStyle/>
                    <a:p>
                      <a:pPr algn="ctr" fontAlgn="b"/>
                      <a:r>
                        <a:rPr lang="es-CO" sz="900" b="0" i="0" u="none" strike="noStrike" dirty="0" smtClean="0">
                          <a:solidFill>
                            <a:schemeClr val="tx2"/>
                          </a:solidFill>
                          <a:effectLst/>
                          <a:latin typeface="Calibri"/>
                        </a:rPr>
                        <a:t>10,0%</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tcPr>
                </a:tc>
              </a:tr>
              <a:tr h="190500">
                <a:tc>
                  <a:txBody>
                    <a:bodyPr/>
                    <a:lstStyle/>
                    <a:p>
                      <a:pPr algn="l" fontAlgn="b"/>
                      <a:r>
                        <a:rPr lang="es-CO" sz="900" b="0" i="0" u="none" strike="noStrike" dirty="0">
                          <a:solidFill>
                            <a:schemeClr val="tx2"/>
                          </a:solidFill>
                          <a:effectLst/>
                          <a:latin typeface="Calibri"/>
                        </a:rPr>
                        <a:t>Es una herramienta que permite el desarrollo de todos los sectores</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b"/>
                      <a:r>
                        <a:rPr lang="es-CO" sz="900" b="0" i="0" u="none" strike="noStrike" dirty="0" smtClean="0">
                          <a:solidFill>
                            <a:schemeClr val="tx2"/>
                          </a:solidFill>
                          <a:effectLst/>
                          <a:latin typeface="Calibri"/>
                        </a:rPr>
                        <a:t>5,0%</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90500">
                <a:tc>
                  <a:txBody>
                    <a:bodyPr/>
                    <a:lstStyle/>
                    <a:p>
                      <a:pPr algn="l" fontAlgn="b"/>
                      <a:r>
                        <a:rPr lang="es-CO" sz="900" b="0" i="0" u="none" strike="noStrike">
                          <a:solidFill>
                            <a:schemeClr val="tx2"/>
                          </a:solidFill>
                          <a:effectLst/>
                          <a:latin typeface="Calibri"/>
                        </a:rPr>
                        <a:t>Ayuda a gestionar la Urna de Cristal</a:t>
                      </a:r>
                    </a:p>
                  </a:txBody>
                  <a:tcPr marL="9525" marR="9525" marT="9525" marB="0" anchor="ctr">
                    <a:lnL>
                      <a:noFill/>
                    </a:lnL>
                    <a:lnR>
                      <a:noFill/>
                    </a:lnR>
                    <a:lnT>
                      <a:noFill/>
                    </a:lnT>
                    <a:lnB>
                      <a:noFill/>
                    </a:lnB>
                  </a:tcPr>
                </a:tc>
                <a:tc>
                  <a:txBody>
                    <a:bodyPr/>
                    <a:lstStyle/>
                    <a:p>
                      <a:pPr algn="ctr" fontAlgn="b"/>
                      <a:r>
                        <a:rPr lang="es-CO" sz="900" b="0" i="0" u="none" strike="noStrike" dirty="0" smtClean="0">
                          <a:solidFill>
                            <a:schemeClr val="tx2"/>
                          </a:solidFill>
                          <a:effectLst/>
                          <a:latin typeface="Calibri"/>
                        </a:rPr>
                        <a:t>5,0%</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tcPr>
                </a:tc>
              </a:tr>
              <a:tr h="190500">
                <a:tc>
                  <a:txBody>
                    <a:bodyPr/>
                    <a:lstStyle/>
                    <a:p>
                      <a:pPr algn="l" fontAlgn="b"/>
                      <a:r>
                        <a:rPr lang="es-CO" sz="900" b="0" i="0" u="none" strike="noStrike" dirty="0">
                          <a:solidFill>
                            <a:schemeClr val="tx2"/>
                          </a:solidFill>
                          <a:effectLst/>
                          <a:latin typeface="Calibri"/>
                        </a:rPr>
                        <a:t>No recibió respuesta</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b"/>
                      <a:r>
                        <a:rPr lang="es-CO" sz="900" b="0" i="0" u="none" strike="noStrike" dirty="0" smtClean="0">
                          <a:solidFill>
                            <a:schemeClr val="tx2"/>
                          </a:solidFill>
                          <a:effectLst/>
                          <a:latin typeface="Calibri"/>
                        </a:rPr>
                        <a:t>5,0%</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90500">
                <a:tc>
                  <a:txBody>
                    <a:bodyPr/>
                    <a:lstStyle/>
                    <a:p>
                      <a:pPr algn="l" fontAlgn="b"/>
                      <a:r>
                        <a:rPr lang="es-CO" sz="900" b="0" i="0" u="none" strike="noStrike" dirty="0">
                          <a:solidFill>
                            <a:schemeClr val="tx2"/>
                          </a:solidFill>
                          <a:effectLst/>
                          <a:latin typeface="Calibri"/>
                        </a:rPr>
                        <a:t>No tiene utilidad</a:t>
                      </a:r>
                    </a:p>
                  </a:txBody>
                  <a:tcPr marL="9525" marR="9525" marT="9525" marB="0" anchor="ctr">
                    <a:lnL>
                      <a:noFill/>
                    </a:lnL>
                    <a:lnR>
                      <a:noFill/>
                    </a:lnR>
                    <a:lnT>
                      <a:noFill/>
                    </a:lnT>
                    <a:lnB>
                      <a:noFill/>
                    </a:lnB>
                  </a:tcPr>
                </a:tc>
                <a:tc>
                  <a:txBody>
                    <a:bodyPr/>
                    <a:lstStyle/>
                    <a:p>
                      <a:pPr algn="ctr" fontAlgn="b"/>
                      <a:r>
                        <a:rPr lang="es-CO" sz="900" b="0" i="0" u="none" strike="noStrike" dirty="0" smtClean="0">
                          <a:solidFill>
                            <a:schemeClr val="tx2"/>
                          </a:solidFill>
                          <a:effectLst/>
                          <a:latin typeface="Calibri"/>
                        </a:rPr>
                        <a:t>5,0%</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tcPr>
                </a:tc>
              </a:tr>
            </a:tbl>
          </a:graphicData>
        </a:graphic>
      </p:graphicFrame>
      <p:graphicFrame>
        <p:nvGraphicFramePr>
          <p:cNvPr id="45" name="44 Tabla"/>
          <p:cNvGraphicFramePr>
            <a:graphicFrameLocks noGrp="1"/>
          </p:cNvGraphicFramePr>
          <p:nvPr>
            <p:extLst>
              <p:ext uri="{D42A27DB-BD31-4B8C-83A1-F6EECF244321}">
                <p14:modId xmlns:p14="http://schemas.microsoft.com/office/powerpoint/2010/main" val="3044330653"/>
              </p:ext>
            </p:extLst>
          </p:nvPr>
        </p:nvGraphicFramePr>
        <p:xfrm>
          <a:off x="4067944" y="3396208"/>
          <a:ext cx="4680520" cy="1333500"/>
        </p:xfrm>
        <a:graphic>
          <a:graphicData uri="http://schemas.openxmlformats.org/drawingml/2006/table">
            <a:tbl>
              <a:tblPr/>
              <a:tblGrid>
                <a:gridCol w="4071342"/>
                <a:gridCol w="609178"/>
              </a:tblGrid>
              <a:tr h="190500">
                <a:tc>
                  <a:txBody>
                    <a:bodyPr/>
                    <a:lstStyle/>
                    <a:p>
                      <a:pPr algn="l" fontAlgn="b"/>
                      <a:r>
                        <a:rPr lang="es-CO" sz="900" b="0" i="0" u="none" strike="noStrike" dirty="0">
                          <a:solidFill>
                            <a:schemeClr val="tx2"/>
                          </a:solidFill>
                          <a:effectLst/>
                          <a:latin typeface="Calibri"/>
                        </a:rPr>
                        <a:t>Es un medio que permite la participación y comunicación ciudadana con el gobierno</a:t>
                      </a:r>
                    </a:p>
                  </a:txBody>
                  <a:tcPr marL="9525" marR="9525" marT="9525" marB="0" anchor="ctr">
                    <a:lnL>
                      <a:noFill/>
                    </a:lnL>
                    <a:lnR>
                      <a:noFill/>
                    </a:lnR>
                    <a:lnT>
                      <a:noFill/>
                    </a:lnT>
                    <a:lnB>
                      <a:noFill/>
                    </a:lnB>
                  </a:tcPr>
                </a:tc>
                <a:tc>
                  <a:txBody>
                    <a:bodyPr/>
                    <a:lstStyle/>
                    <a:p>
                      <a:pPr algn="ctr" fontAlgn="b"/>
                      <a:r>
                        <a:rPr lang="es-CO" sz="900" b="0" i="0" u="none" strike="noStrike" dirty="0" smtClean="0">
                          <a:solidFill>
                            <a:schemeClr val="tx2"/>
                          </a:solidFill>
                          <a:effectLst/>
                          <a:latin typeface="Calibri"/>
                        </a:rPr>
                        <a:t>42,3%</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tcPr>
                </a:tc>
              </a:tr>
              <a:tr h="190500">
                <a:tc>
                  <a:txBody>
                    <a:bodyPr/>
                    <a:lstStyle/>
                    <a:p>
                      <a:pPr algn="l" fontAlgn="b"/>
                      <a:r>
                        <a:rPr lang="es-CO" sz="900" b="0" i="0" u="none" strike="noStrike" dirty="0">
                          <a:solidFill>
                            <a:schemeClr val="tx2"/>
                          </a:solidFill>
                          <a:effectLst/>
                          <a:latin typeface="Calibri"/>
                        </a:rPr>
                        <a:t>Ayuda a estar informado de los resultados, avances e iniciativas del gobierno</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b"/>
                      <a:r>
                        <a:rPr lang="es-CO" sz="900" b="0" i="0" u="none" strike="noStrike" dirty="0" smtClean="0">
                          <a:solidFill>
                            <a:schemeClr val="tx2"/>
                          </a:solidFill>
                          <a:effectLst/>
                          <a:latin typeface="Calibri"/>
                        </a:rPr>
                        <a:t>40,5%</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90500">
                <a:tc>
                  <a:txBody>
                    <a:bodyPr/>
                    <a:lstStyle/>
                    <a:p>
                      <a:pPr algn="l" fontAlgn="b"/>
                      <a:r>
                        <a:rPr lang="es-CO" sz="900" b="0" i="0" u="none" strike="noStrike" dirty="0">
                          <a:solidFill>
                            <a:schemeClr val="tx2"/>
                          </a:solidFill>
                          <a:effectLst/>
                          <a:latin typeface="Calibri"/>
                        </a:rPr>
                        <a:t>Buena herramienta</a:t>
                      </a:r>
                    </a:p>
                  </a:txBody>
                  <a:tcPr marL="9525" marR="9525" marT="9525" marB="0" anchor="ctr">
                    <a:lnL>
                      <a:noFill/>
                    </a:lnL>
                    <a:lnR>
                      <a:noFill/>
                    </a:lnR>
                    <a:lnT>
                      <a:noFill/>
                    </a:lnT>
                    <a:lnB>
                      <a:noFill/>
                    </a:lnB>
                  </a:tcPr>
                </a:tc>
                <a:tc>
                  <a:txBody>
                    <a:bodyPr/>
                    <a:lstStyle/>
                    <a:p>
                      <a:pPr algn="ctr" fontAlgn="b"/>
                      <a:r>
                        <a:rPr lang="es-CO" sz="900" b="0" i="0" u="none" strike="noStrike" dirty="0" smtClean="0">
                          <a:solidFill>
                            <a:schemeClr val="tx2"/>
                          </a:solidFill>
                          <a:effectLst/>
                          <a:latin typeface="Calibri"/>
                        </a:rPr>
                        <a:t>15,3%</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tcPr>
                </a:tc>
              </a:tr>
              <a:tr h="190500">
                <a:tc>
                  <a:txBody>
                    <a:bodyPr/>
                    <a:lstStyle/>
                    <a:p>
                      <a:pPr algn="l" fontAlgn="b"/>
                      <a:r>
                        <a:rPr lang="es-CO" sz="900" b="0" i="0" u="none" strike="noStrike" dirty="0">
                          <a:solidFill>
                            <a:schemeClr val="tx2"/>
                          </a:solidFill>
                          <a:effectLst/>
                          <a:latin typeface="Calibri"/>
                        </a:rPr>
                        <a:t>No recibió respuesta</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b"/>
                      <a:r>
                        <a:rPr lang="es-CO" sz="900" b="0" i="0" u="none" strike="noStrike" dirty="0" smtClean="0">
                          <a:solidFill>
                            <a:schemeClr val="tx2"/>
                          </a:solidFill>
                          <a:effectLst/>
                          <a:latin typeface="Calibri"/>
                        </a:rPr>
                        <a:t>4,5%</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90500">
                <a:tc>
                  <a:txBody>
                    <a:bodyPr/>
                    <a:lstStyle/>
                    <a:p>
                      <a:pPr algn="l" fontAlgn="b"/>
                      <a:r>
                        <a:rPr lang="es-CO" sz="900" b="0" i="0" u="none" strike="noStrike" dirty="0">
                          <a:solidFill>
                            <a:schemeClr val="tx2"/>
                          </a:solidFill>
                          <a:effectLst/>
                          <a:latin typeface="Calibri"/>
                        </a:rPr>
                        <a:t>Permite hacer seguimiento / vigilar / controlar las acciones del gobierno</a:t>
                      </a:r>
                    </a:p>
                  </a:txBody>
                  <a:tcPr marL="9525" marR="9525" marT="9525" marB="0" anchor="ctr">
                    <a:lnL>
                      <a:noFill/>
                    </a:lnL>
                    <a:lnR>
                      <a:noFill/>
                    </a:lnR>
                    <a:lnT>
                      <a:noFill/>
                    </a:lnT>
                    <a:lnB>
                      <a:noFill/>
                    </a:lnB>
                  </a:tcPr>
                </a:tc>
                <a:tc>
                  <a:txBody>
                    <a:bodyPr/>
                    <a:lstStyle/>
                    <a:p>
                      <a:pPr algn="ctr" fontAlgn="b"/>
                      <a:r>
                        <a:rPr lang="es-CO" sz="900" b="0" i="0" u="none" strike="noStrike" dirty="0" smtClean="0">
                          <a:solidFill>
                            <a:schemeClr val="tx2"/>
                          </a:solidFill>
                          <a:effectLst/>
                          <a:latin typeface="Calibri"/>
                        </a:rPr>
                        <a:t>2,7%</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tcPr>
                </a:tc>
              </a:tr>
              <a:tr h="190500">
                <a:tc>
                  <a:txBody>
                    <a:bodyPr/>
                    <a:lstStyle/>
                    <a:p>
                      <a:pPr algn="l" fontAlgn="b"/>
                      <a:r>
                        <a:rPr lang="es-CO" sz="900" b="0" i="0" u="none" strike="noStrike" dirty="0">
                          <a:solidFill>
                            <a:schemeClr val="tx2"/>
                          </a:solidFill>
                          <a:effectLst/>
                          <a:latin typeface="Calibri"/>
                        </a:rPr>
                        <a:t>No tiene utilidad</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b"/>
                      <a:r>
                        <a:rPr lang="es-CO" sz="900" b="0" i="0" u="none" strike="noStrike" dirty="0" smtClean="0">
                          <a:solidFill>
                            <a:schemeClr val="tx2"/>
                          </a:solidFill>
                          <a:effectLst/>
                          <a:latin typeface="Calibri"/>
                        </a:rPr>
                        <a:t>2,7%</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90500">
                <a:tc>
                  <a:txBody>
                    <a:bodyPr/>
                    <a:lstStyle/>
                    <a:p>
                      <a:pPr algn="l" fontAlgn="b"/>
                      <a:r>
                        <a:rPr lang="es-CO" sz="900" b="0" i="0" u="none" strike="noStrike">
                          <a:solidFill>
                            <a:schemeClr val="tx2"/>
                          </a:solidFill>
                          <a:effectLst/>
                          <a:latin typeface="Calibri"/>
                        </a:rPr>
                        <a:t>Dificil acceso</a:t>
                      </a:r>
                    </a:p>
                  </a:txBody>
                  <a:tcPr marL="9525" marR="9525" marT="9525" marB="0" anchor="ctr">
                    <a:lnL>
                      <a:noFill/>
                    </a:lnL>
                    <a:lnR>
                      <a:noFill/>
                    </a:lnR>
                    <a:lnT>
                      <a:noFill/>
                    </a:lnT>
                    <a:lnB>
                      <a:noFill/>
                    </a:lnB>
                  </a:tcPr>
                </a:tc>
                <a:tc>
                  <a:txBody>
                    <a:bodyPr/>
                    <a:lstStyle/>
                    <a:p>
                      <a:pPr algn="ctr" fontAlgn="b"/>
                      <a:r>
                        <a:rPr lang="es-CO" sz="900" b="0" i="0" u="none" strike="noStrike" dirty="0" smtClean="0">
                          <a:solidFill>
                            <a:schemeClr val="tx2"/>
                          </a:solidFill>
                          <a:effectLst/>
                          <a:latin typeface="Calibri"/>
                        </a:rPr>
                        <a:t>1,8%</a:t>
                      </a:r>
                      <a:endParaRPr lang="es-CO" sz="900" b="0" i="0" u="none" strike="noStrike" dirty="0">
                        <a:solidFill>
                          <a:schemeClr val="tx2"/>
                        </a:solidFill>
                        <a:effectLst/>
                        <a:latin typeface="Calibri"/>
                      </a:endParaRPr>
                    </a:p>
                  </a:txBody>
                  <a:tcPr marL="9525" marR="9525" marT="9525" marB="0" anchor="ctr">
                    <a:lnL>
                      <a:noFill/>
                    </a:lnL>
                    <a:lnR>
                      <a:noFill/>
                    </a:lnR>
                    <a:lnT>
                      <a:noFill/>
                    </a:lnT>
                    <a:lnB>
                      <a:noFill/>
                    </a:lnB>
                  </a:tcPr>
                </a:tc>
              </a:tr>
            </a:tbl>
          </a:graphicData>
        </a:graphic>
      </p:graphicFrame>
      <p:sp>
        <p:nvSpPr>
          <p:cNvPr id="46" name="45 Rectángulo"/>
          <p:cNvSpPr/>
          <p:nvPr/>
        </p:nvSpPr>
        <p:spPr>
          <a:xfrm>
            <a:off x="2411760" y="1129308"/>
            <a:ext cx="1440161" cy="338554"/>
          </a:xfrm>
          <a:prstGeom prst="rect">
            <a:avLst/>
          </a:prstGeom>
        </p:spPr>
        <p:txBody>
          <a:bodyPr wrap="square">
            <a:spAutoFit/>
          </a:bodyPr>
          <a:lstStyle/>
          <a:p>
            <a:pPr lvl="0" algn="ctr"/>
            <a:r>
              <a:rPr lang="es-CO" sz="800" b="1" dirty="0" smtClean="0">
                <a:solidFill>
                  <a:schemeClr val="tx2">
                    <a:lumMod val="50000"/>
                  </a:schemeClr>
                </a:solidFill>
                <a:latin typeface="+mj-lt"/>
                <a:ea typeface="Verdana" pitchFamily="34" charset="0"/>
                <a:cs typeface="Verdana" pitchFamily="34" charset="0"/>
              </a:rPr>
              <a:t>Seguirá participando de Urna de Cristal</a:t>
            </a:r>
            <a:endParaRPr lang="es-CO" sz="800" b="1" dirty="0">
              <a:solidFill>
                <a:schemeClr val="tx2">
                  <a:lumMod val="50000"/>
                </a:schemeClr>
              </a:solidFill>
              <a:latin typeface="+mj-lt"/>
              <a:ea typeface="Verdana" pitchFamily="34" charset="0"/>
              <a:cs typeface="Verdana" pitchFamily="34" charset="0"/>
            </a:endParaRPr>
          </a:p>
        </p:txBody>
      </p:sp>
      <p:sp>
        <p:nvSpPr>
          <p:cNvPr id="47" name="46 Rectángulo"/>
          <p:cNvSpPr/>
          <p:nvPr/>
        </p:nvSpPr>
        <p:spPr>
          <a:xfrm>
            <a:off x="3995936" y="1361301"/>
            <a:ext cx="1944216" cy="215444"/>
          </a:xfrm>
          <a:prstGeom prst="rect">
            <a:avLst/>
          </a:prstGeom>
        </p:spPr>
        <p:txBody>
          <a:bodyPr wrap="square">
            <a:spAutoFit/>
          </a:bodyPr>
          <a:lstStyle/>
          <a:p>
            <a:pPr lvl="0"/>
            <a:r>
              <a:rPr lang="es-CO" sz="800" b="1" dirty="0" smtClean="0">
                <a:solidFill>
                  <a:schemeClr val="tx2">
                    <a:lumMod val="50000"/>
                  </a:schemeClr>
                </a:solidFill>
                <a:latin typeface="+mj-lt"/>
                <a:ea typeface="Verdana" pitchFamily="34" charset="0"/>
                <a:cs typeface="Verdana" pitchFamily="34" charset="0"/>
              </a:rPr>
              <a:t>Por que razón da esta opinión</a:t>
            </a:r>
            <a:endParaRPr lang="es-CO" sz="800" b="1" dirty="0">
              <a:solidFill>
                <a:schemeClr val="tx2">
                  <a:lumMod val="50000"/>
                </a:schemeClr>
              </a:solidFill>
              <a:latin typeface="+mj-lt"/>
              <a:ea typeface="Verdana" pitchFamily="34" charset="0"/>
              <a:cs typeface="Verdana" pitchFamily="34" charset="0"/>
            </a:endParaRPr>
          </a:p>
        </p:txBody>
      </p:sp>
      <p:sp>
        <p:nvSpPr>
          <p:cNvPr id="48" name="47 Rectángulo"/>
          <p:cNvSpPr/>
          <p:nvPr/>
        </p:nvSpPr>
        <p:spPr>
          <a:xfrm>
            <a:off x="3995936" y="3145532"/>
            <a:ext cx="1944216" cy="215444"/>
          </a:xfrm>
          <a:prstGeom prst="rect">
            <a:avLst/>
          </a:prstGeom>
        </p:spPr>
        <p:txBody>
          <a:bodyPr wrap="square">
            <a:spAutoFit/>
          </a:bodyPr>
          <a:lstStyle/>
          <a:p>
            <a:pPr lvl="0"/>
            <a:r>
              <a:rPr lang="es-CO" sz="800" b="1" dirty="0" smtClean="0">
                <a:solidFill>
                  <a:schemeClr val="tx2">
                    <a:lumMod val="50000"/>
                  </a:schemeClr>
                </a:solidFill>
                <a:latin typeface="+mj-lt"/>
                <a:ea typeface="Verdana" pitchFamily="34" charset="0"/>
                <a:cs typeface="Verdana" pitchFamily="34" charset="0"/>
              </a:rPr>
              <a:t>Por que razón da esta opinión</a:t>
            </a:r>
            <a:endParaRPr lang="es-CO" sz="800" b="1" dirty="0">
              <a:solidFill>
                <a:schemeClr val="tx2">
                  <a:lumMod val="50000"/>
                </a:schemeClr>
              </a:solidFill>
              <a:latin typeface="+mj-lt"/>
              <a:ea typeface="Verdana" pitchFamily="34" charset="0"/>
              <a:cs typeface="Verdana" pitchFamily="34" charset="0"/>
            </a:endParaRPr>
          </a:p>
        </p:txBody>
      </p:sp>
      <p:sp>
        <p:nvSpPr>
          <p:cNvPr id="49" name="48 Rectángulo"/>
          <p:cNvSpPr/>
          <p:nvPr/>
        </p:nvSpPr>
        <p:spPr>
          <a:xfrm>
            <a:off x="2411760" y="3084157"/>
            <a:ext cx="1440161" cy="338554"/>
          </a:xfrm>
          <a:prstGeom prst="rect">
            <a:avLst/>
          </a:prstGeom>
        </p:spPr>
        <p:txBody>
          <a:bodyPr wrap="square">
            <a:spAutoFit/>
          </a:bodyPr>
          <a:lstStyle/>
          <a:p>
            <a:pPr lvl="0" algn="ctr"/>
            <a:r>
              <a:rPr lang="es-CO" sz="800" b="1" dirty="0" smtClean="0">
                <a:solidFill>
                  <a:schemeClr val="tx2">
                    <a:lumMod val="50000"/>
                  </a:schemeClr>
                </a:solidFill>
                <a:latin typeface="+mj-lt"/>
                <a:ea typeface="Verdana" pitchFamily="34" charset="0"/>
                <a:cs typeface="Verdana" pitchFamily="34" charset="0"/>
              </a:rPr>
              <a:t>Seguirá participando de Urna de Cristal</a:t>
            </a:r>
            <a:endParaRPr lang="es-CO" sz="800" b="1" dirty="0">
              <a:solidFill>
                <a:schemeClr val="tx2">
                  <a:lumMod val="50000"/>
                </a:schemeClr>
              </a:solidFill>
              <a:latin typeface="+mj-lt"/>
              <a:ea typeface="Verdana" pitchFamily="34" charset="0"/>
              <a:cs typeface="Verdana" pitchFamily="34" charset="0"/>
            </a:endParaRPr>
          </a:p>
        </p:txBody>
      </p:sp>
      <p:sp>
        <p:nvSpPr>
          <p:cNvPr id="51" name="50 CuadroTexto"/>
          <p:cNvSpPr txBox="1"/>
          <p:nvPr/>
        </p:nvSpPr>
        <p:spPr>
          <a:xfrm>
            <a:off x="1907704" y="1345912"/>
            <a:ext cx="540533" cy="215444"/>
          </a:xfrm>
          <a:prstGeom prst="rect">
            <a:avLst/>
          </a:prstGeom>
          <a:noFill/>
        </p:spPr>
        <p:txBody>
          <a:bodyPr wrap="none" rtlCol="0">
            <a:spAutoFit/>
          </a:bodyPr>
          <a:lstStyle/>
          <a:p>
            <a:pPr algn="ctr"/>
            <a:r>
              <a:rPr lang="es-CO" sz="800" b="1" dirty="0" smtClean="0">
                <a:solidFill>
                  <a:schemeClr val="bg1">
                    <a:lumMod val="50000"/>
                  </a:schemeClr>
                </a:solidFill>
              </a:rPr>
              <a:t>Base: 60</a:t>
            </a:r>
            <a:endParaRPr lang="es-CO" sz="800" b="1" dirty="0">
              <a:solidFill>
                <a:schemeClr val="bg1">
                  <a:lumMod val="50000"/>
                </a:schemeClr>
              </a:solidFill>
            </a:endParaRPr>
          </a:p>
        </p:txBody>
      </p:sp>
      <p:sp>
        <p:nvSpPr>
          <p:cNvPr id="52" name="51 CuadroTexto"/>
          <p:cNvSpPr txBox="1"/>
          <p:nvPr/>
        </p:nvSpPr>
        <p:spPr>
          <a:xfrm>
            <a:off x="1942681" y="3217540"/>
            <a:ext cx="591829" cy="215444"/>
          </a:xfrm>
          <a:prstGeom prst="rect">
            <a:avLst/>
          </a:prstGeom>
          <a:noFill/>
        </p:spPr>
        <p:txBody>
          <a:bodyPr wrap="none" rtlCol="0">
            <a:spAutoFit/>
          </a:bodyPr>
          <a:lstStyle/>
          <a:p>
            <a:pPr algn="ctr"/>
            <a:r>
              <a:rPr lang="es-CO" sz="800" b="1" dirty="0" smtClean="0">
                <a:solidFill>
                  <a:schemeClr val="bg1">
                    <a:lumMod val="50000"/>
                  </a:schemeClr>
                </a:solidFill>
              </a:rPr>
              <a:t>Base: 111</a:t>
            </a:r>
            <a:endParaRPr lang="es-CO" sz="800" b="1" dirty="0">
              <a:solidFill>
                <a:schemeClr val="bg1">
                  <a:lumMod val="50000"/>
                </a:schemeClr>
              </a:solidFill>
            </a:endParaRPr>
          </a:p>
        </p:txBody>
      </p:sp>
      <p:sp>
        <p:nvSpPr>
          <p:cNvPr id="40" name="39 Rectángulo"/>
          <p:cNvSpPr/>
          <p:nvPr/>
        </p:nvSpPr>
        <p:spPr>
          <a:xfrm>
            <a:off x="4025412" y="2493588"/>
            <a:ext cx="4773794" cy="462064"/>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3" name="52 Rectángulo"/>
          <p:cNvSpPr/>
          <p:nvPr/>
        </p:nvSpPr>
        <p:spPr>
          <a:xfrm>
            <a:off x="4014779" y="3968302"/>
            <a:ext cx="4773794" cy="190935"/>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4" name="53 Rectángulo"/>
          <p:cNvSpPr/>
          <p:nvPr/>
        </p:nvSpPr>
        <p:spPr>
          <a:xfrm>
            <a:off x="4025412" y="4358914"/>
            <a:ext cx="4773794" cy="407649"/>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1" name="60 Rectángulo redondeado">
            <a:hlinkClick r:id="rId7"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62" name="61 Rectángulo redondeado">
            <a:hlinkClick r:id="rId8"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77" name="76 Rectángulo redondeado">
            <a:hlinkClick r:id="rId9" action="ppaction://hlinksldjump"/>
          </p:cNvPr>
          <p:cNvSpPr/>
          <p:nvPr/>
        </p:nvSpPr>
        <p:spPr>
          <a:xfrm>
            <a:off x="770628" y="3007473"/>
            <a:ext cx="633020" cy="225136"/>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7 de 8</a:t>
            </a:r>
          </a:p>
        </p:txBody>
      </p:sp>
      <p:sp>
        <p:nvSpPr>
          <p:cNvPr id="79" name="78 Rectángulo redondeado">
            <a:hlinkClick r:id="rId10" action="ppaction://hlinksldjump"/>
          </p:cNvPr>
          <p:cNvSpPr/>
          <p:nvPr/>
        </p:nvSpPr>
        <p:spPr>
          <a:xfrm>
            <a:off x="35497" y="206541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Conocimiento Urna de Cristal</a:t>
            </a:r>
          </a:p>
        </p:txBody>
      </p:sp>
      <p:sp>
        <p:nvSpPr>
          <p:cNvPr id="80" name="79 Rectángulo redondeado">
            <a:hlinkClick r:id="rId11" action="ppaction://hlinksldjump"/>
          </p:cNvPr>
          <p:cNvSpPr/>
          <p:nvPr/>
        </p:nvSpPr>
        <p:spPr>
          <a:xfrm>
            <a:off x="35497" y="355911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81" name="80 Rectángulo redondeado">
            <a:hlinkClick r:id="rId12" action="ppaction://hlinksldjump"/>
          </p:cNvPr>
          <p:cNvSpPr/>
          <p:nvPr/>
        </p:nvSpPr>
        <p:spPr>
          <a:xfrm>
            <a:off x="35497" y="3912630"/>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82" name="81 Rectángulo redondeado">
            <a:hlinkClick r:id="rId13" action="ppaction://hlinksldjump"/>
          </p:cNvPr>
          <p:cNvSpPr/>
          <p:nvPr/>
        </p:nvSpPr>
        <p:spPr>
          <a:xfrm>
            <a:off x="35496" y="4258295"/>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91" name="90 Rectángulo redondeado">
            <a:hlinkClick r:id="rId10" action="ppaction://hlinksldjump"/>
          </p:cNvPr>
          <p:cNvSpPr/>
          <p:nvPr/>
        </p:nvSpPr>
        <p:spPr>
          <a:xfrm>
            <a:off x="59155" y="2422835"/>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8</a:t>
            </a:r>
          </a:p>
        </p:txBody>
      </p:sp>
      <p:sp>
        <p:nvSpPr>
          <p:cNvPr id="92" name="91 Rectángulo redondeado">
            <a:hlinkClick r:id="rId14" action="ppaction://hlinksldjump"/>
          </p:cNvPr>
          <p:cNvSpPr/>
          <p:nvPr/>
        </p:nvSpPr>
        <p:spPr>
          <a:xfrm>
            <a:off x="59155" y="273275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8</a:t>
            </a:r>
          </a:p>
        </p:txBody>
      </p:sp>
      <p:sp>
        <p:nvSpPr>
          <p:cNvPr id="93" name="92 Rectángulo redondeado">
            <a:hlinkClick r:id="rId15" action="ppaction://hlinksldjump"/>
          </p:cNvPr>
          <p:cNvSpPr/>
          <p:nvPr/>
        </p:nvSpPr>
        <p:spPr>
          <a:xfrm>
            <a:off x="59155" y="299477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de 8</a:t>
            </a:r>
            <a:endParaRPr lang="es-CO" sz="1000" b="1" dirty="0">
              <a:solidFill>
                <a:schemeClr val="accent5">
                  <a:lumMod val="75000"/>
                </a:schemeClr>
              </a:solidFill>
              <a:latin typeface="+mj-lt"/>
              <a:ea typeface="Verdana" pitchFamily="34" charset="0"/>
              <a:cs typeface="Verdana" pitchFamily="34" charset="0"/>
            </a:endParaRPr>
          </a:p>
        </p:txBody>
      </p:sp>
      <p:sp>
        <p:nvSpPr>
          <p:cNvPr id="94" name="93 Rectángulo redondeado">
            <a:hlinkClick r:id="rId16" action="ppaction://hlinksldjump"/>
          </p:cNvPr>
          <p:cNvSpPr/>
          <p:nvPr/>
        </p:nvSpPr>
        <p:spPr>
          <a:xfrm>
            <a:off x="59155" y="328091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8</a:t>
            </a:r>
          </a:p>
        </p:txBody>
      </p:sp>
      <p:sp>
        <p:nvSpPr>
          <p:cNvPr id="95" name="94 Rectángulo redondeado">
            <a:hlinkClick r:id="rId17" action="ppaction://hlinksldjump"/>
          </p:cNvPr>
          <p:cNvSpPr/>
          <p:nvPr/>
        </p:nvSpPr>
        <p:spPr>
          <a:xfrm>
            <a:off x="770628" y="2434944"/>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5 de 8</a:t>
            </a:r>
          </a:p>
        </p:txBody>
      </p:sp>
      <p:sp>
        <p:nvSpPr>
          <p:cNvPr id="96" name="95 Rectángulo redondeado">
            <a:hlinkClick r:id="rId18" action="ppaction://hlinksldjump"/>
          </p:cNvPr>
          <p:cNvSpPr/>
          <p:nvPr/>
        </p:nvSpPr>
        <p:spPr>
          <a:xfrm>
            <a:off x="770628" y="2743661"/>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6 de 8</a:t>
            </a:r>
          </a:p>
        </p:txBody>
      </p:sp>
      <p:sp>
        <p:nvSpPr>
          <p:cNvPr id="98" name="97 Rectángulo redondeado">
            <a:hlinkClick r:id="rId19" action="ppaction://hlinksldjump"/>
          </p:cNvPr>
          <p:cNvSpPr/>
          <p:nvPr/>
        </p:nvSpPr>
        <p:spPr>
          <a:xfrm>
            <a:off x="770628" y="329729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8 de 8</a:t>
            </a:r>
          </a:p>
        </p:txBody>
      </p:sp>
      <p:sp>
        <p:nvSpPr>
          <p:cNvPr id="99" name="98 Cheurón">
            <a:hlinkClick r:id="rId20"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100" name="99 Cheurón">
            <a:hlinkClick r:id="rId21"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02" name="Picture 2" descr="http://58533534ea9b6562bf3c-029f06cbf668e558ffb5306597309f00.r0.cf1.rackcdn.com/2012/10/Like.jpg"/>
          <p:cNvPicPr>
            <a:picLocks noChangeAspect="1" noChangeArrowheads="1"/>
          </p:cNvPicPr>
          <p:nvPr/>
        </p:nvPicPr>
        <p:blipFill>
          <a:blip r:embed="rId2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 name="102 Cheurón">
            <a:hlinkClick r:id="rId23"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2" name="CuadroTexto 1"/>
          <p:cNvSpPr txBox="1"/>
          <p:nvPr/>
        </p:nvSpPr>
        <p:spPr>
          <a:xfrm>
            <a:off x="5556090" y="4853226"/>
            <a:ext cx="3385934" cy="861774"/>
          </a:xfrm>
          <a:prstGeom prst="rect">
            <a:avLst/>
          </a:prstGeom>
          <a:noFill/>
        </p:spPr>
        <p:txBody>
          <a:bodyPr wrap="square" rtlCol="0">
            <a:spAutoFit/>
          </a:bodyPr>
          <a:lstStyle/>
          <a:p>
            <a:r>
              <a:rPr lang="es-MX" sz="1000" dirty="0" smtClean="0"/>
              <a:t>* Otras menciones</a:t>
            </a:r>
          </a:p>
          <a:p>
            <a:r>
              <a:rPr lang="es-MX" sz="1000" dirty="0" smtClean="0"/>
              <a:t>2013 = 6.7%</a:t>
            </a:r>
          </a:p>
          <a:p>
            <a:r>
              <a:rPr lang="es-MX" sz="1000" dirty="0" smtClean="0"/>
              <a:t>2014 = 1,1 %</a:t>
            </a:r>
          </a:p>
          <a:p>
            <a:r>
              <a:rPr lang="es-MX" sz="1000" dirty="0" smtClean="0"/>
              <a:t>* No sabe/No responde: </a:t>
            </a:r>
          </a:p>
          <a:p>
            <a:r>
              <a:rPr lang="es-MX" sz="1000" dirty="0" smtClean="0"/>
              <a:t>2014 = 0,9%</a:t>
            </a:r>
          </a:p>
        </p:txBody>
      </p:sp>
      <p:sp>
        <p:nvSpPr>
          <p:cNvPr id="43" name="42 Cheurón">
            <a:hlinkClick r:id="rId24"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7675111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23</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73 Rectángulo"/>
          <p:cNvSpPr/>
          <p:nvPr/>
        </p:nvSpPr>
        <p:spPr>
          <a:xfrm>
            <a:off x="3131840" y="697260"/>
            <a:ext cx="9193274" cy="338554"/>
          </a:xfrm>
          <a:prstGeom prst="rect">
            <a:avLst/>
          </a:prstGeom>
        </p:spPr>
        <p:txBody>
          <a:bodyPr wrap="square">
            <a:spAutoFit/>
          </a:bodyPr>
          <a:lstStyle/>
          <a:p>
            <a:r>
              <a:rPr lang="es-CO" sz="800" b="1" dirty="0" smtClean="0">
                <a:solidFill>
                  <a:schemeClr val="bg1">
                    <a:lumMod val="50000"/>
                  </a:schemeClr>
                </a:solidFill>
              </a:rPr>
              <a:t>P25.</a:t>
            </a:r>
            <a:r>
              <a:rPr lang="es-CO" sz="800" dirty="0" smtClean="0">
                <a:solidFill>
                  <a:schemeClr val="bg1">
                    <a:lumMod val="50000"/>
                  </a:schemeClr>
                </a:solidFill>
              </a:rPr>
              <a:t> </a:t>
            </a:r>
            <a:r>
              <a:rPr lang="es-CO" sz="800" dirty="0">
                <a:solidFill>
                  <a:schemeClr val="bg1">
                    <a:lumMod val="50000"/>
                  </a:schemeClr>
                </a:solidFill>
              </a:rPr>
              <a:t>¿Recomendaría usted participar en la Urna de Cristal a una persona amiga o conocida</a:t>
            </a:r>
            <a:r>
              <a:rPr lang="es-CO" sz="800" dirty="0" smtClean="0">
                <a:solidFill>
                  <a:schemeClr val="bg1">
                    <a:lumMod val="50000"/>
                  </a:schemeClr>
                </a:solidFill>
              </a:rPr>
              <a:t>?</a:t>
            </a:r>
          </a:p>
          <a:p>
            <a:r>
              <a:rPr lang="es-CO" sz="800" b="1" dirty="0" smtClean="0">
                <a:solidFill>
                  <a:schemeClr val="bg1">
                    <a:lumMod val="50000"/>
                  </a:schemeClr>
                </a:solidFill>
              </a:rPr>
              <a:t>P26.</a:t>
            </a:r>
            <a:r>
              <a:rPr lang="es-CO" sz="800" dirty="0" smtClean="0">
                <a:solidFill>
                  <a:schemeClr val="bg1">
                    <a:lumMod val="50000"/>
                  </a:schemeClr>
                </a:solidFill>
              </a:rPr>
              <a:t> </a:t>
            </a:r>
            <a:r>
              <a:rPr lang="es-CO" sz="800" dirty="0">
                <a:solidFill>
                  <a:schemeClr val="bg1">
                    <a:lumMod val="50000"/>
                  </a:schemeClr>
                </a:solidFill>
              </a:rPr>
              <a:t>¿Por qué razón da esta opinión</a:t>
            </a:r>
            <a:r>
              <a:rPr lang="es-CO" sz="800" dirty="0" smtClean="0">
                <a:solidFill>
                  <a:schemeClr val="bg1">
                    <a:lumMod val="50000"/>
                  </a:schemeClr>
                </a:solidFill>
              </a:rPr>
              <a:t>?</a:t>
            </a:r>
            <a:endParaRPr lang="es-CO" sz="800" dirty="0">
              <a:solidFill>
                <a:schemeClr val="bg1">
                  <a:lumMod val="50000"/>
                </a:schemeClr>
              </a:solidFill>
            </a:endParaRPr>
          </a:p>
        </p:txBody>
      </p:sp>
      <p:cxnSp>
        <p:nvCxnSpPr>
          <p:cNvPr id="50" name="49 Conector recto"/>
          <p:cNvCxnSpPr/>
          <p:nvPr/>
        </p:nvCxnSpPr>
        <p:spPr>
          <a:xfrm flipH="1">
            <a:off x="2051720" y="3073524"/>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3" name="62 CuadroTexto"/>
          <p:cNvSpPr txBox="1"/>
          <p:nvPr/>
        </p:nvSpPr>
        <p:spPr>
          <a:xfrm>
            <a:off x="1907704" y="1145275"/>
            <a:ext cx="447558" cy="246221"/>
          </a:xfrm>
          <a:prstGeom prst="rect">
            <a:avLst/>
          </a:prstGeom>
          <a:noFill/>
        </p:spPr>
        <p:txBody>
          <a:bodyPr wrap="none" rtlCol="0">
            <a:spAutoFit/>
          </a:bodyPr>
          <a:lstStyle/>
          <a:p>
            <a:pPr algn="ctr"/>
            <a:r>
              <a:rPr lang="es-CO" sz="1000" b="1" dirty="0" smtClean="0">
                <a:solidFill>
                  <a:schemeClr val="bg1">
                    <a:lumMod val="50000"/>
                  </a:schemeClr>
                </a:solidFill>
              </a:rPr>
              <a:t>2013</a:t>
            </a:r>
            <a:endParaRPr lang="es-CO" sz="1000" b="1" dirty="0">
              <a:solidFill>
                <a:schemeClr val="bg1">
                  <a:lumMod val="50000"/>
                </a:schemeClr>
              </a:solidFill>
            </a:endParaRPr>
          </a:p>
        </p:txBody>
      </p:sp>
      <p:sp>
        <p:nvSpPr>
          <p:cNvPr id="70" name="69 CuadroTexto"/>
          <p:cNvSpPr txBox="1"/>
          <p:nvPr/>
        </p:nvSpPr>
        <p:spPr>
          <a:xfrm>
            <a:off x="1907705" y="3070470"/>
            <a:ext cx="447558" cy="246221"/>
          </a:xfrm>
          <a:prstGeom prst="rect">
            <a:avLst/>
          </a:prstGeom>
          <a:noFill/>
        </p:spPr>
        <p:txBody>
          <a:bodyPr wrap="none" rtlCol="0">
            <a:spAutoFit/>
          </a:bodyPr>
          <a:lstStyle/>
          <a:p>
            <a:pPr algn="ctr"/>
            <a:r>
              <a:rPr lang="es-CO" sz="1000" b="1" dirty="0" smtClean="0">
                <a:solidFill>
                  <a:schemeClr val="bg1">
                    <a:lumMod val="50000"/>
                  </a:schemeClr>
                </a:solidFill>
              </a:rPr>
              <a:t>2014</a:t>
            </a:r>
            <a:endParaRPr lang="es-CO" sz="1000" b="1" dirty="0">
              <a:solidFill>
                <a:schemeClr val="bg1">
                  <a:lumMod val="50000"/>
                </a:schemeClr>
              </a:solidFill>
            </a:endParaRPr>
          </a:p>
        </p:txBody>
      </p:sp>
      <p:graphicFrame>
        <p:nvGraphicFramePr>
          <p:cNvPr id="41" name="40 Gráfico"/>
          <p:cNvGraphicFramePr/>
          <p:nvPr>
            <p:extLst>
              <p:ext uri="{D42A27DB-BD31-4B8C-83A1-F6EECF244321}">
                <p14:modId xmlns:p14="http://schemas.microsoft.com/office/powerpoint/2010/main" val="1052321582"/>
              </p:ext>
            </p:extLst>
          </p:nvPr>
        </p:nvGraphicFramePr>
        <p:xfrm>
          <a:off x="2502611" y="1438606"/>
          <a:ext cx="1277301" cy="167767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2" name="41 Gráfico"/>
          <p:cNvGraphicFramePr/>
          <p:nvPr>
            <p:extLst>
              <p:ext uri="{D42A27DB-BD31-4B8C-83A1-F6EECF244321}">
                <p14:modId xmlns:p14="http://schemas.microsoft.com/office/powerpoint/2010/main" val="1988165858"/>
              </p:ext>
            </p:extLst>
          </p:nvPr>
        </p:nvGraphicFramePr>
        <p:xfrm>
          <a:off x="2502610" y="3284507"/>
          <a:ext cx="1277301" cy="1677670"/>
        </p:xfrm>
        <a:graphic>
          <a:graphicData uri="http://schemas.openxmlformats.org/drawingml/2006/chart">
            <c:chart xmlns:c="http://schemas.openxmlformats.org/drawingml/2006/chart" xmlns:r="http://schemas.openxmlformats.org/officeDocument/2006/relationships" r:id="rId6"/>
          </a:graphicData>
        </a:graphic>
      </p:graphicFrame>
      <p:sp>
        <p:nvSpPr>
          <p:cNvPr id="46" name="45 Rectángulo"/>
          <p:cNvSpPr/>
          <p:nvPr/>
        </p:nvSpPr>
        <p:spPr>
          <a:xfrm>
            <a:off x="2411760" y="1129308"/>
            <a:ext cx="1440161" cy="461665"/>
          </a:xfrm>
          <a:prstGeom prst="rect">
            <a:avLst/>
          </a:prstGeom>
        </p:spPr>
        <p:txBody>
          <a:bodyPr wrap="square">
            <a:spAutoFit/>
          </a:bodyPr>
          <a:lstStyle/>
          <a:p>
            <a:pPr lvl="0" algn="ctr"/>
            <a:r>
              <a:rPr lang="es-CO" sz="800" b="1" dirty="0" smtClean="0">
                <a:solidFill>
                  <a:schemeClr val="tx2">
                    <a:lumMod val="50000"/>
                  </a:schemeClr>
                </a:solidFill>
                <a:latin typeface="+mj-lt"/>
                <a:ea typeface="Verdana" pitchFamily="34" charset="0"/>
                <a:cs typeface="Verdana" pitchFamily="34" charset="0"/>
              </a:rPr>
              <a:t>Recomendaría la participación en Urna de Cristal</a:t>
            </a:r>
            <a:endParaRPr lang="es-CO" sz="800" b="1" dirty="0">
              <a:solidFill>
                <a:schemeClr val="tx2">
                  <a:lumMod val="50000"/>
                </a:schemeClr>
              </a:solidFill>
              <a:latin typeface="+mj-lt"/>
              <a:ea typeface="Verdana" pitchFamily="34" charset="0"/>
              <a:cs typeface="Verdana" pitchFamily="34" charset="0"/>
            </a:endParaRPr>
          </a:p>
        </p:txBody>
      </p:sp>
      <p:sp>
        <p:nvSpPr>
          <p:cNvPr id="47" name="46 Rectángulo"/>
          <p:cNvSpPr/>
          <p:nvPr/>
        </p:nvSpPr>
        <p:spPr>
          <a:xfrm>
            <a:off x="3995936" y="1361301"/>
            <a:ext cx="1944216" cy="215444"/>
          </a:xfrm>
          <a:prstGeom prst="rect">
            <a:avLst/>
          </a:prstGeom>
        </p:spPr>
        <p:txBody>
          <a:bodyPr wrap="square">
            <a:spAutoFit/>
          </a:bodyPr>
          <a:lstStyle/>
          <a:p>
            <a:pPr lvl="0"/>
            <a:r>
              <a:rPr lang="es-CO" sz="800" b="1" dirty="0" smtClean="0">
                <a:solidFill>
                  <a:schemeClr val="tx2">
                    <a:lumMod val="50000"/>
                  </a:schemeClr>
                </a:solidFill>
                <a:latin typeface="+mj-lt"/>
                <a:ea typeface="Verdana" pitchFamily="34" charset="0"/>
                <a:cs typeface="Verdana" pitchFamily="34" charset="0"/>
              </a:rPr>
              <a:t>Por que razón da esta opinión</a:t>
            </a:r>
            <a:endParaRPr lang="es-CO" sz="800" b="1" dirty="0">
              <a:solidFill>
                <a:schemeClr val="tx2">
                  <a:lumMod val="50000"/>
                </a:schemeClr>
              </a:solidFill>
              <a:latin typeface="+mj-lt"/>
              <a:ea typeface="Verdana" pitchFamily="34" charset="0"/>
              <a:cs typeface="Verdana" pitchFamily="34" charset="0"/>
            </a:endParaRPr>
          </a:p>
        </p:txBody>
      </p:sp>
      <p:sp>
        <p:nvSpPr>
          <p:cNvPr id="48" name="47 Rectángulo"/>
          <p:cNvSpPr/>
          <p:nvPr/>
        </p:nvSpPr>
        <p:spPr>
          <a:xfrm>
            <a:off x="3995936" y="3145532"/>
            <a:ext cx="1944216" cy="215444"/>
          </a:xfrm>
          <a:prstGeom prst="rect">
            <a:avLst/>
          </a:prstGeom>
        </p:spPr>
        <p:txBody>
          <a:bodyPr wrap="square">
            <a:spAutoFit/>
          </a:bodyPr>
          <a:lstStyle/>
          <a:p>
            <a:pPr lvl="0"/>
            <a:r>
              <a:rPr lang="es-CO" sz="800" b="1" dirty="0" smtClean="0">
                <a:solidFill>
                  <a:schemeClr val="tx2">
                    <a:lumMod val="50000"/>
                  </a:schemeClr>
                </a:solidFill>
                <a:latin typeface="+mj-lt"/>
                <a:ea typeface="Verdana" pitchFamily="34" charset="0"/>
                <a:cs typeface="Verdana" pitchFamily="34" charset="0"/>
              </a:rPr>
              <a:t>Por que razón da esta opinión</a:t>
            </a:r>
            <a:endParaRPr lang="es-CO" sz="800" b="1" dirty="0">
              <a:solidFill>
                <a:schemeClr val="tx2">
                  <a:lumMod val="50000"/>
                </a:schemeClr>
              </a:solidFill>
              <a:latin typeface="+mj-lt"/>
              <a:ea typeface="Verdana" pitchFamily="34" charset="0"/>
              <a:cs typeface="Verdana" pitchFamily="34" charset="0"/>
            </a:endParaRPr>
          </a:p>
        </p:txBody>
      </p:sp>
      <p:sp>
        <p:nvSpPr>
          <p:cNvPr id="49" name="48 Rectángulo"/>
          <p:cNvSpPr/>
          <p:nvPr/>
        </p:nvSpPr>
        <p:spPr>
          <a:xfrm>
            <a:off x="2411760" y="3084157"/>
            <a:ext cx="1440161" cy="461665"/>
          </a:xfrm>
          <a:prstGeom prst="rect">
            <a:avLst/>
          </a:prstGeom>
        </p:spPr>
        <p:txBody>
          <a:bodyPr wrap="square">
            <a:spAutoFit/>
          </a:bodyPr>
          <a:lstStyle/>
          <a:p>
            <a:pPr lvl="0" algn="ctr"/>
            <a:r>
              <a:rPr lang="es-CO" sz="800" b="1" dirty="0">
                <a:solidFill>
                  <a:schemeClr val="tx2">
                    <a:lumMod val="50000"/>
                  </a:schemeClr>
                </a:solidFill>
                <a:ea typeface="Verdana" pitchFamily="34" charset="0"/>
                <a:cs typeface="Verdana" pitchFamily="34" charset="0"/>
              </a:rPr>
              <a:t>Recomendaría la participación en Urna de Cristal</a:t>
            </a:r>
          </a:p>
        </p:txBody>
      </p:sp>
      <p:sp>
        <p:nvSpPr>
          <p:cNvPr id="51" name="50 CuadroTexto"/>
          <p:cNvSpPr txBox="1"/>
          <p:nvPr/>
        </p:nvSpPr>
        <p:spPr>
          <a:xfrm>
            <a:off x="1907704" y="1345912"/>
            <a:ext cx="540533" cy="215444"/>
          </a:xfrm>
          <a:prstGeom prst="rect">
            <a:avLst/>
          </a:prstGeom>
          <a:noFill/>
        </p:spPr>
        <p:txBody>
          <a:bodyPr wrap="none" rtlCol="0">
            <a:spAutoFit/>
          </a:bodyPr>
          <a:lstStyle/>
          <a:p>
            <a:pPr algn="ctr"/>
            <a:r>
              <a:rPr lang="es-CO" sz="800" b="1" dirty="0" smtClean="0">
                <a:solidFill>
                  <a:schemeClr val="bg1">
                    <a:lumMod val="50000"/>
                  </a:schemeClr>
                </a:solidFill>
              </a:rPr>
              <a:t>Base: 60</a:t>
            </a:r>
            <a:endParaRPr lang="es-CO" sz="800" b="1" dirty="0">
              <a:solidFill>
                <a:schemeClr val="bg1">
                  <a:lumMod val="50000"/>
                </a:schemeClr>
              </a:solidFill>
            </a:endParaRPr>
          </a:p>
        </p:txBody>
      </p:sp>
      <p:sp>
        <p:nvSpPr>
          <p:cNvPr id="52" name="51 CuadroTexto"/>
          <p:cNvSpPr txBox="1"/>
          <p:nvPr/>
        </p:nvSpPr>
        <p:spPr>
          <a:xfrm>
            <a:off x="1942681" y="3217540"/>
            <a:ext cx="591829" cy="215444"/>
          </a:xfrm>
          <a:prstGeom prst="rect">
            <a:avLst/>
          </a:prstGeom>
          <a:noFill/>
        </p:spPr>
        <p:txBody>
          <a:bodyPr wrap="none" rtlCol="0">
            <a:spAutoFit/>
          </a:bodyPr>
          <a:lstStyle/>
          <a:p>
            <a:pPr algn="ctr"/>
            <a:r>
              <a:rPr lang="es-CO" sz="800" b="1" dirty="0" smtClean="0">
                <a:solidFill>
                  <a:schemeClr val="bg1">
                    <a:lumMod val="50000"/>
                  </a:schemeClr>
                </a:solidFill>
              </a:rPr>
              <a:t>Base: 111</a:t>
            </a:r>
            <a:endParaRPr lang="es-CO" sz="800" b="1" dirty="0">
              <a:solidFill>
                <a:schemeClr val="bg1">
                  <a:lumMod val="50000"/>
                </a:schemeClr>
              </a:solidFill>
            </a:endParaRPr>
          </a:p>
        </p:txBody>
      </p:sp>
      <p:graphicFrame>
        <p:nvGraphicFramePr>
          <p:cNvPr id="12" name="11 Tabla"/>
          <p:cNvGraphicFramePr>
            <a:graphicFrameLocks noGrp="1"/>
          </p:cNvGraphicFramePr>
          <p:nvPr>
            <p:extLst>
              <p:ext uri="{D42A27DB-BD31-4B8C-83A1-F6EECF244321}">
                <p14:modId xmlns:p14="http://schemas.microsoft.com/office/powerpoint/2010/main" val="3314473428"/>
              </p:ext>
            </p:extLst>
          </p:nvPr>
        </p:nvGraphicFramePr>
        <p:xfrm>
          <a:off x="4096196" y="3427829"/>
          <a:ext cx="4940300" cy="1445895"/>
        </p:xfrm>
        <a:graphic>
          <a:graphicData uri="http://schemas.openxmlformats.org/drawingml/2006/table">
            <a:tbl>
              <a:tblPr/>
              <a:tblGrid>
                <a:gridCol w="4178300"/>
                <a:gridCol w="762000"/>
              </a:tblGrid>
              <a:tr h="126062">
                <a:tc>
                  <a:txBody>
                    <a:bodyPr/>
                    <a:lstStyle/>
                    <a:p>
                      <a:pPr algn="l" fontAlgn="ctr"/>
                      <a:r>
                        <a:rPr lang="es-CO" sz="800" b="0" i="0" u="none" strike="noStrike" dirty="0">
                          <a:solidFill>
                            <a:schemeClr val="tx2"/>
                          </a:solidFill>
                          <a:effectLst/>
                          <a:latin typeface="Calibri"/>
                        </a:rPr>
                        <a:t>Porque permite estar informado(a) sobre la gestión del </a:t>
                      </a:r>
                      <a:r>
                        <a:rPr lang="es-CO" sz="800" b="0" i="0" u="none" strike="noStrike" dirty="0" smtClean="0">
                          <a:solidFill>
                            <a:schemeClr val="tx2"/>
                          </a:solidFill>
                          <a:effectLst/>
                          <a:latin typeface="Calibri"/>
                        </a:rPr>
                        <a:t>Gobierno</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tcPr>
                </a:tc>
                <a:tc>
                  <a:txBody>
                    <a:bodyPr/>
                    <a:lstStyle/>
                    <a:p>
                      <a:pPr algn="ctr" fontAlgn="ctr"/>
                      <a:r>
                        <a:rPr lang="es-CO" sz="800" b="0" i="0" u="none" strike="noStrike" dirty="0" smtClean="0">
                          <a:solidFill>
                            <a:schemeClr val="tx2"/>
                          </a:solidFill>
                          <a:effectLst/>
                          <a:latin typeface="Calibri"/>
                        </a:rPr>
                        <a:t>42,3%</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tcPr>
                </a:tc>
              </a:tr>
              <a:tr h="126062">
                <a:tc>
                  <a:txBody>
                    <a:bodyPr/>
                    <a:lstStyle/>
                    <a:p>
                      <a:pPr algn="l" fontAlgn="ctr"/>
                      <a:r>
                        <a:rPr lang="es-CO" sz="800" b="0" i="0" u="none" strike="noStrike" dirty="0">
                          <a:solidFill>
                            <a:schemeClr val="tx2"/>
                          </a:solidFill>
                          <a:effectLst/>
                          <a:latin typeface="Calibri"/>
                        </a:rPr>
                        <a:t>Es una forma de participar en la gestión del </a:t>
                      </a:r>
                      <a:r>
                        <a:rPr lang="es-CO" sz="800" b="0" i="0" u="none" strike="noStrike" dirty="0" smtClean="0">
                          <a:solidFill>
                            <a:schemeClr val="tx2"/>
                          </a:solidFill>
                          <a:effectLst/>
                          <a:latin typeface="Calibri"/>
                        </a:rPr>
                        <a:t>Gobierno</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800" b="0" i="0" u="none" strike="noStrike" dirty="0" smtClean="0">
                          <a:solidFill>
                            <a:schemeClr val="tx2"/>
                          </a:solidFill>
                          <a:effectLst/>
                          <a:latin typeface="Calibri"/>
                        </a:rPr>
                        <a:t>15,3%</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26062">
                <a:tc>
                  <a:txBody>
                    <a:bodyPr/>
                    <a:lstStyle/>
                    <a:p>
                      <a:pPr algn="l" fontAlgn="ctr"/>
                      <a:r>
                        <a:rPr lang="es-CO" sz="800" b="0" i="0" u="none" strike="noStrike" dirty="0">
                          <a:solidFill>
                            <a:schemeClr val="tx2"/>
                          </a:solidFill>
                          <a:effectLst/>
                          <a:latin typeface="Calibri"/>
                        </a:rPr>
                        <a:t>Es un medio ágil y útil</a:t>
                      </a:r>
                    </a:p>
                  </a:txBody>
                  <a:tcPr marL="9525" marR="9525" marT="9525" marB="0" anchor="ctr">
                    <a:lnL>
                      <a:noFill/>
                    </a:lnL>
                    <a:lnR>
                      <a:noFill/>
                    </a:lnR>
                    <a:lnT>
                      <a:noFill/>
                    </a:lnT>
                    <a:lnB>
                      <a:noFill/>
                    </a:lnB>
                  </a:tcPr>
                </a:tc>
                <a:tc>
                  <a:txBody>
                    <a:bodyPr/>
                    <a:lstStyle/>
                    <a:p>
                      <a:pPr algn="ctr" fontAlgn="ctr"/>
                      <a:r>
                        <a:rPr lang="es-CO" sz="800" b="0" i="0" u="none" strike="noStrike" dirty="0" smtClean="0">
                          <a:solidFill>
                            <a:schemeClr val="tx2"/>
                          </a:solidFill>
                          <a:effectLst/>
                          <a:latin typeface="Calibri"/>
                        </a:rPr>
                        <a:t>10,8%</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tcPr>
                </a:tc>
              </a:tr>
              <a:tr h="126062">
                <a:tc>
                  <a:txBody>
                    <a:bodyPr/>
                    <a:lstStyle/>
                    <a:p>
                      <a:pPr algn="l" fontAlgn="ctr"/>
                      <a:r>
                        <a:rPr lang="es-CO" sz="800" b="0" i="0" u="none" strike="noStrike" dirty="0">
                          <a:solidFill>
                            <a:schemeClr val="tx2"/>
                          </a:solidFill>
                          <a:effectLst/>
                          <a:latin typeface="Calibri"/>
                        </a:rPr>
                        <a:t>Permite una comunicación con el </a:t>
                      </a:r>
                      <a:r>
                        <a:rPr lang="es-CO" sz="800" b="0" i="0" u="none" strike="noStrike" dirty="0" smtClean="0">
                          <a:solidFill>
                            <a:schemeClr val="tx2"/>
                          </a:solidFill>
                          <a:effectLst/>
                          <a:latin typeface="Calibri"/>
                        </a:rPr>
                        <a:t>Gobierno</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800" b="0" i="0" u="none" strike="noStrike" dirty="0" smtClean="0">
                          <a:solidFill>
                            <a:schemeClr val="tx2"/>
                          </a:solidFill>
                          <a:effectLst/>
                          <a:latin typeface="Calibri"/>
                        </a:rPr>
                        <a:t>8,1%</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26062">
                <a:tc>
                  <a:txBody>
                    <a:bodyPr/>
                    <a:lstStyle/>
                    <a:p>
                      <a:pPr algn="l" fontAlgn="ctr"/>
                      <a:r>
                        <a:rPr lang="es-CO" sz="800" b="0" i="0" u="none" strike="noStrike" dirty="0">
                          <a:solidFill>
                            <a:schemeClr val="tx2"/>
                          </a:solidFill>
                          <a:effectLst/>
                          <a:latin typeface="Calibri"/>
                        </a:rPr>
                        <a:t>Motivar la participación en masa</a:t>
                      </a:r>
                    </a:p>
                  </a:txBody>
                  <a:tcPr marL="9525" marR="9525" marT="9525" marB="0" anchor="ctr">
                    <a:lnL>
                      <a:noFill/>
                    </a:lnL>
                    <a:lnR>
                      <a:noFill/>
                    </a:lnR>
                    <a:lnT>
                      <a:noFill/>
                    </a:lnT>
                    <a:lnB>
                      <a:noFill/>
                    </a:lnB>
                  </a:tcPr>
                </a:tc>
                <a:tc>
                  <a:txBody>
                    <a:bodyPr/>
                    <a:lstStyle/>
                    <a:p>
                      <a:pPr algn="ctr" fontAlgn="ctr"/>
                      <a:r>
                        <a:rPr lang="es-CO" sz="800" b="0" i="0" u="none" strike="noStrike" dirty="0" smtClean="0">
                          <a:solidFill>
                            <a:schemeClr val="tx2"/>
                          </a:solidFill>
                          <a:effectLst/>
                          <a:latin typeface="Calibri"/>
                        </a:rPr>
                        <a:t>8,1%</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tcPr>
                </a:tc>
              </a:tr>
              <a:tr h="126062">
                <a:tc>
                  <a:txBody>
                    <a:bodyPr/>
                    <a:lstStyle/>
                    <a:p>
                      <a:pPr algn="l" fontAlgn="ctr"/>
                      <a:r>
                        <a:rPr lang="es-CO" sz="800" b="0" i="0" u="none" strike="noStrike" dirty="0">
                          <a:solidFill>
                            <a:schemeClr val="tx2"/>
                          </a:solidFill>
                          <a:effectLst/>
                          <a:latin typeface="Calibri"/>
                        </a:rPr>
                        <a:t>Porque la experiencia ha sido satisfactoria</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800" b="0" i="0" u="none" strike="noStrike" dirty="0" smtClean="0">
                          <a:solidFill>
                            <a:schemeClr val="tx2"/>
                          </a:solidFill>
                          <a:effectLst/>
                          <a:latin typeface="Calibri"/>
                        </a:rPr>
                        <a:t>3,6%</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26062">
                <a:tc>
                  <a:txBody>
                    <a:bodyPr/>
                    <a:lstStyle/>
                    <a:p>
                      <a:pPr algn="l" fontAlgn="ct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tcPr>
                </a:tc>
                <a:tc>
                  <a:txBody>
                    <a:bodyPr/>
                    <a:lstStyle/>
                    <a:p>
                      <a:pPr algn="ctr" fontAlgn="ct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tcPr>
                </a:tc>
              </a:tr>
              <a:tr h="126062">
                <a:tc>
                  <a:txBody>
                    <a:bodyPr/>
                    <a:lstStyle/>
                    <a:p>
                      <a:pPr algn="l" fontAlgn="ctr"/>
                      <a:r>
                        <a:rPr lang="es-CO" sz="800" b="0" i="0" u="none" strike="noStrike" dirty="0">
                          <a:solidFill>
                            <a:schemeClr val="tx2"/>
                          </a:solidFill>
                          <a:effectLst/>
                          <a:latin typeface="Calibri"/>
                        </a:rPr>
                        <a:t>No es de utilidad</a:t>
                      </a:r>
                    </a:p>
                  </a:txBody>
                  <a:tcPr marL="9525" marR="9525" marT="9525" marB="0" anchor="ctr">
                    <a:lnL>
                      <a:noFill/>
                    </a:lnL>
                    <a:lnR>
                      <a:noFill/>
                    </a:lnR>
                    <a:lnT>
                      <a:noFill/>
                    </a:lnT>
                    <a:lnB>
                      <a:noFill/>
                    </a:lnB>
                  </a:tcPr>
                </a:tc>
                <a:tc>
                  <a:txBody>
                    <a:bodyPr/>
                    <a:lstStyle/>
                    <a:p>
                      <a:pPr algn="ctr" fontAlgn="ctr"/>
                      <a:r>
                        <a:rPr lang="es-CO" sz="800" b="0" i="0" u="none" strike="noStrike" dirty="0" smtClean="0">
                          <a:solidFill>
                            <a:schemeClr val="tx2"/>
                          </a:solidFill>
                          <a:effectLst/>
                          <a:latin typeface="Calibri"/>
                        </a:rPr>
                        <a:t>3,6%</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tcPr>
                </a:tc>
              </a:tr>
              <a:tr h="126062">
                <a:tc>
                  <a:txBody>
                    <a:bodyPr/>
                    <a:lstStyle/>
                    <a:p>
                      <a:pPr algn="l" fontAlgn="ctr"/>
                      <a:r>
                        <a:rPr lang="es-CO" sz="800" b="0" i="0" u="none" strike="noStrike" dirty="0">
                          <a:solidFill>
                            <a:schemeClr val="tx2"/>
                          </a:solidFill>
                          <a:effectLst/>
                          <a:latin typeface="Calibri"/>
                        </a:rPr>
                        <a:t>No la conoce</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800" b="0" i="0" u="none" strike="noStrike" dirty="0" smtClean="0">
                          <a:solidFill>
                            <a:schemeClr val="tx2"/>
                          </a:solidFill>
                          <a:effectLst/>
                          <a:latin typeface="Calibri"/>
                        </a:rPr>
                        <a:t>2,7%</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26062">
                <a:tc>
                  <a:txBody>
                    <a:bodyPr/>
                    <a:lstStyle/>
                    <a:p>
                      <a:pPr algn="l" fontAlgn="ctr"/>
                      <a:r>
                        <a:rPr lang="es-CO" sz="800" b="0" i="0" u="none" strike="noStrike" dirty="0">
                          <a:solidFill>
                            <a:schemeClr val="tx2"/>
                          </a:solidFill>
                          <a:effectLst/>
                          <a:latin typeface="Calibri"/>
                        </a:rPr>
                        <a:t>No recibió respuesta</a:t>
                      </a:r>
                    </a:p>
                  </a:txBody>
                  <a:tcPr marL="9525" marR="9525" marT="9525" marB="0" anchor="ctr">
                    <a:lnL>
                      <a:noFill/>
                    </a:lnL>
                    <a:lnR>
                      <a:noFill/>
                    </a:lnR>
                    <a:lnT>
                      <a:noFill/>
                    </a:lnT>
                    <a:lnB>
                      <a:noFill/>
                    </a:lnB>
                  </a:tcPr>
                </a:tc>
                <a:tc>
                  <a:txBody>
                    <a:bodyPr/>
                    <a:lstStyle/>
                    <a:p>
                      <a:pPr algn="ctr" fontAlgn="ctr"/>
                      <a:r>
                        <a:rPr lang="es-CO" sz="800" b="0" i="0" u="none" strike="noStrike" dirty="0" smtClean="0">
                          <a:solidFill>
                            <a:schemeClr val="tx2"/>
                          </a:solidFill>
                          <a:effectLst/>
                          <a:latin typeface="Calibri"/>
                        </a:rPr>
                        <a:t>1,8%</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tcPr>
                </a:tc>
              </a:tr>
              <a:tr h="126062">
                <a:tc>
                  <a:txBody>
                    <a:bodyPr/>
                    <a:lstStyle/>
                    <a:p>
                      <a:pPr algn="l" fontAlgn="ctr"/>
                      <a:r>
                        <a:rPr lang="es-CO" sz="800" b="0" i="0" u="none" strike="noStrike" dirty="0">
                          <a:solidFill>
                            <a:schemeClr val="tx2"/>
                          </a:solidFill>
                          <a:effectLst/>
                          <a:latin typeface="Calibri"/>
                        </a:rPr>
                        <a:t>No es un medio amigable</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800" b="0" i="0" u="none" strike="noStrike" dirty="0" smtClean="0">
                          <a:solidFill>
                            <a:schemeClr val="tx2"/>
                          </a:solidFill>
                          <a:effectLst/>
                          <a:latin typeface="Calibri"/>
                        </a:rPr>
                        <a:t>0,9%</a:t>
                      </a:r>
                      <a:endParaRPr lang="es-CO" sz="800" b="0" i="0" u="none" strike="noStrike" dirty="0">
                        <a:solidFill>
                          <a:schemeClr val="tx2"/>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bl>
          </a:graphicData>
        </a:graphic>
      </p:graphicFrame>
      <p:graphicFrame>
        <p:nvGraphicFramePr>
          <p:cNvPr id="14" name="13 Tabla"/>
          <p:cNvGraphicFramePr>
            <a:graphicFrameLocks noGrp="1"/>
          </p:cNvGraphicFramePr>
          <p:nvPr>
            <p:extLst>
              <p:ext uri="{D42A27DB-BD31-4B8C-83A1-F6EECF244321}">
                <p14:modId xmlns:p14="http://schemas.microsoft.com/office/powerpoint/2010/main" val="1889192588"/>
              </p:ext>
            </p:extLst>
          </p:nvPr>
        </p:nvGraphicFramePr>
        <p:xfrm>
          <a:off x="4096196" y="1576986"/>
          <a:ext cx="4940300" cy="1424530"/>
        </p:xfrm>
        <a:graphic>
          <a:graphicData uri="http://schemas.openxmlformats.org/drawingml/2006/table">
            <a:tbl>
              <a:tblPr/>
              <a:tblGrid>
                <a:gridCol w="4178300"/>
                <a:gridCol w="762000"/>
              </a:tblGrid>
              <a:tr h="142453">
                <a:tc>
                  <a:txBody>
                    <a:bodyPr/>
                    <a:lstStyle/>
                    <a:p>
                      <a:pPr algn="l" fontAlgn="ctr"/>
                      <a:r>
                        <a:rPr lang="es-CO" sz="800" b="0" i="0" u="none" strike="noStrike" dirty="0">
                          <a:solidFill>
                            <a:srgbClr val="1F497D"/>
                          </a:solidFill>
                          <a:effectLst/>
                          <a:latin typeface="Calibri"/>
                        </a:rPr>
                        <a:t>Es una forma de participar en la gestión del </a:t>
                      </a:r>
                      <a:r>
                        <a:rPr lang="es-CO" sz="800" b="0" i="0" u="none" strike="noStrike" dirty="0" smtClean="0">
                          <a:solidFill>
                            <a:srgbClr val="1F497D"/>
                          </a:solidFill>
                          <a:effectLst/>
                          <a:latin typeface="Calibri"/>
                        </a:rPr>
                        <a:t>Gobierno</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tcPr>
                </a:tc>
                <a:tc>
                  <a:txBody>
                    <a:bodyPr/>
                    <a:lstStyle/>
                    <a:p>
                      <a:pPr algn="ctr" fontAlgn="ctr"/>
                      <a:r>
                        <a:rPr lang="es-CO" sz="800" b="0" i="0" u="none" strike="noStrike" dirty="0" smtClean="0">
                          <a:solidFill>
                            <a:srgbClr val="1F497D"/>
                          </a:solidFill>
                          <a:effectLst/>
                          <a:latin typeface="Calibri"/>
                        </a:rPr>
                        <a:t>38,3%</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tcPr>
                </a:tc>
              </a:tr>
              <a:tr h="142453">
                <a:tc>
                  <a:txBody>
                    <a:bodyPr/>
                    <a:lstStyle/>
                    <a:p>
                      <a:pPr algn="l" fontAlgn="ctr"/>
                      <a:r>
                        <a:rPr lang="es-CO" sz="800" b="0" i="0" u="none" strike="noStrike" dirty="0">
                          <a:solidFill>
                            <a:srgbClr val="1F497D"/>
                          </a:solidFill>
                          <a:effectLst/>
                          <a:latin typeface="Calibri"/>
                        </a:rPr>
                        <a:t>Porque permite estar informado(a) sobre la gestión del </a:t>
                      </a:r>
                      <a:r>
                        <a:rPr lang="es-CO" sz="800" b="0" i="0" u="none" strike="noStrike" dirty="0" smtClean="0">
                          <a:solidFill>
                            <a:srgbClr val="1F497D"/>
                          </a:solidFill>
                          <a:effectLst/>
                          <a:latin typeface="Calibri"/>
                        </a:rPr>
                        <a:t>Gobierno</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800" b="0" i="0" u="none" strike="noStrike" dirty="0" smtClean="0">
                          <a:solidFill>
                            <a:srgbClr val="1F497D"/>
                          </a:solidFill>
                          <a:effectLst/>
                          <a:latin typeface="Calibri"/>
                        </a:rPr>
                        <a:t>30,0%</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42453">
                <a:tc>
                  <a:txBody>
                    <a:bodyPr/>
                    <a:lstStyle/>
                    <a:p>
                      <a:pPr algn="l" fontAlgn="ctr"/>
                      <a:r>
                        <a:rPr lang="es-CO" sz="800" b="0" i="0" u="none" strike="noStrike" dirty="0">
                          <a:solidFill>
                            <a:srgbClr val="1F497D"/>
                          </a:solidFill>
                          <a:effectLst/>
                          <a:latin typeface="Calibri"/>
                        </a:rPr>
                        <a:t>Permite una comunicación con el </a:t>
                      </a:r>
                      <a:r>
                        <a:rPr lang="es-CO" sz="800" b="0" i="0" u="none" strike="noStrike" dirty="0" smtClean="0">
                          <a:solidFill>
                            <a:srgbClr val="1F497D"/>
                          </a:solidFill>
                          <a:effectLst/>
                          <a:latin typeface="Calibri"/>
                        </a:rPr>
                        <a:t>Gobierno</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tcPr>
                </a:tc>
                <a:tc>
                  <a:txBody>
                    <a:bodyPr/>
                    <a:lstStyle/>
                    <a:p>
                      <a:pPr algn="ctr" fontAlgn="ctr"/>
                      <a:r>
                        <a:rPr lang="es-CO" sz="800" b="0" i="0" u="none" strike="noStrike" dirty="0" smtClean="0">
                          <a:solidFill>
                            <a:srgbClr val="1F497D"/>
                          </a:solidFill>
                          <a:effectLst/>
                          <a:latin typeface="Calibri"/>
                        </a:rPr>
                        <a:t>28,3%</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tcPr>
                </a:tc>
              </a:tr>
              <a:tr h="142453">
                <a:tc>
                  <a:txBody>
                    <a:bodyPr/>
                    <a:lstStyle/>
                    <a:p>
                      <a:pPr algn="l" fontAlgn="ctr"/>
                      <a:r>
                        <a:rPr lang="es-CO" sz="800" b="0" i="0" u="none" strike="noStrike" dirty="0">
                          <a:solidFill>
                            <a:srgbClr val="1F497D"/>
                          </a:solidFill>
                          <a:effectLst/>
                          <a:latin typeface="Calibri"/>
                        </a:rPr>
                        <a:t>Porque la experiencia ha sido satisfactoria</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800" b="0" i="0" u="none" strike="noStrike" dirty="0" smtClean="0">
                          <a:solidFill>
                            <a:srgbClr val="1F497D"/>
                          </a:solidFill>
                          <a:effectLst/>
                          <a:latin typeface="Calibri"/>
                        </a:rPr>
                        <a:t>10,0%</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42453">
                <a:tc>
                  <a:txBody>
                    <a:bodyPr/>
                    <a:lstStyle/>
                    <a:p>
                      <a:pPr algn="l" fontAlgn="ct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tcPr>
                </a:tc>
                <a:tc>
                  <a:txBody>
                    <a:bodyPr/>
                    <a:lstStyle/>
                    <a:p>
                      <a:pPr algn="ctr" fontAlgn="ct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tcPr>
                </a:tc>
              </a:tr>
              <a:tr h="142453">
                <a:tc>
                  <a:txBody>
                    <a:bodyPr/>
                    <a:lstStyle/>
                    <a:p>
                      <a:pPr algn="l" fontAlgn="ctr"/>
                      <a:r>
                        <a:rPr lang="es-CO" sz="800" b="0" i="0" u="none" strike="noStrike" dirty="0">
                          <a:solidFill>
                            <a:srgbClr val="1F497D"/>
                          </a:solidFill>
                          <a:effectLst/>
                          <a:latin typeface="Calibri"/>
                        </a:rPr>
                        <a:t>Es un medio ágil</a:t>
                      </a:r>
                    </a:p>
                  </a:txBody>
                  <a:tcPr marL="9525" marR="9525" marT="9525" marB="0" anchor="ctr">
                    <a:lnL>
                      <a:noFill/>
                    </a:lnL>
                    <a:lnR>
                      <a:noFill/>
                    </a:lnR>
                    <a:lnT>
                      <a:noFill/>
                    </a:lnT>
                    <a:lnB>
                      <a:noFill/>
                    </a:lnB>
                  </a:tcPr>
                </a:tc>
                <a:tc>
                  <a:txBody>
                    <a:bodyPr/>
                    <a:lstStyle/>
                    <a:p>
                      <a:pPr algn="ctr" fontAlgn="ctr"/>
                      <a:r>
                        <a:rPr lang="es-CO" sz="800" b="0" i="0" u="none" strike="noStrike" dirty="0" smtClean="0">
                          <a:solidFill>
                            <a:srgbClr val="1F497D"/>
                          </a:solidFill>
                          <a:effectLst/>
                          <a:latin typeface="Calibri"/>
                        </a:rPr>
                        <a:t>10,0%</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tcPr>
                </a:tc>
              </a:tr>
              <a:tr h="142453">
                <a:tc>
                  <a:txBody>
                    <a:bodyPr/>
                    <a:lstStyle/>
                    <a:p>
                      <a:pPr algn="l" fontAlgn="ctr"/>
                      <a:r>
                        <a:rPr lang="es-CO" sz="800" b="0" i="0" u="none" strike="noStrike" dirty="0">
                          <a:solidFill>
                            <a:srgbClr val="1F497D"/>
                          </a:solidFill>
                          <a:effectLst/>
                          <a:latin typeface="Calibri"/>
                        </a:rPr>
                        <a:t>No es de utilidad</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800" b="0" i="0" u="none" strike="noStrike" dirty="0" smtClean="0">
                          <a:solidFill>
                            <a:srgbClr val="1F497D"/>
                          </a:solidFill>
                          <a:effectLst/>
                          <a:latin typeface="Calibri"/>
                        </a:rPr>
                        <a:t>6,7%</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42453">
                <a:tc>
                  <a:txBody>
                    <a:bodyPr/>
                    <a:lstStyle/>
                    <a:p>
                      <a:pPr algn="l" fontAlgn="ctr"/>
                      <a:r>
                        <a:rPr lang="es-CO" sz="800" b="0" i="0" u="none" strike="noStrike" dirty="0">
                          <a:solidFill>
                            <a:srgbClr val="1F497D"/>
                          </a:solidFill>
                          <a:effectLst/>
                          <a:latin typeface="Calibri"/>
                        </a:rPr>
                        <a:t>No la conoce</a:t>
                      </a:r>
                    </a:p>
                  </a:txBody>
                  <a:tcPr marL="9525" marR="9525" marT="9525" marB="0" anchor="ctr">
                    <a:lnL>
                      <a:noFill/>
                    </a:lnL>
                    <a:lnR>
                      <a:noFill/>
                    </a:lnR>
                    <a:lnT>
                      <a:noFill/>
                    </a:lnT>
                    <a:lnB>
                      <a:noFill/>
                    </a:lnB>
                  </a:tcPr>
                </a:tc>
                <a:tc>
                  <a:txBody>
                    <a:bodyPr/>
                    <a:lstStyle/>
                    <a:p>
                      <a:pPr algn="ctr" fontAlgn="ctr"/>
                      <a:r>
                        <a:rPr lang="es-CO" sz="800" b="0" i="0" u="none" strike="noStrike" dirty="0" smtClean="0">
                          <a:solidFill>
                            <a:srgbClr val="1F497D"/>
                          </a:solidFill>
                          <a:effectLst/>
                          <a:latin typeface="Calibri"/>
                        </a:rPr>
                        <a:t>1,7%</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tcPr>
                </a:tc>
              </a:tr>
              <a:tr h="142453">
                <a:tc>
                  <a:txBody>
                    <a:bodyPr/>
                    <a:lstStyle/>
                    <a:p>
                      <a:pPr algn="l" fontAlgn="ctr"/>
                      <a:r>
                        <a:rPr lang="es-CO" sz="800" b="0" i="0" u="none" strike="noStrike" dirty="0">
                          <a:solidFill>
                            <a:srgbClr val="1F497D"/>
                          </a:solidFill>
                          <a:effectLst/>
                          <a:latin typeface="Calibri"/>
                        </a:rPr>
                        <a:t>No recibió respuesta</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800" b="0" i="0" u="none" strike="noStrike" dirty="0" smtClean="0">
                          <a:solidFill>
                            <a:srgbClr val="1F497D"/>
                          </a:solidFill>
                          <a:effectLst/>
                          <a:latin typeface="Calibri"/>
                        </a:rPr>
                        <a:t>1,7%</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solidFill>
                      <a:schemeClr val="accent1">
                        <a:lumMod val="20000"/>
                        <a:lumOff val="80000"/>
                      </a:schemeClr>
                    </a:solidFill>
                  </a:tcPr>
                </a:tc>
              </a:tr>
              <a:tr h="142453">
                <a:tc>
                  <a:txBody>
                    <a:bodyPr/>
                    <a:lstStyle/>
                    <a:p>
                      <a:pPr algn="l" fontAlgn="ctr"/>
                      <a:r>
                        <a:rPr lang="es-CO" sz="800" b="0" i="0" u="none" strike="noStrike" dirty="0">
                          <a:solidFill>
                            <a:srgbClr val="1F497D"/>
                          </a:solidFill>
                          <a:effectLst/>
                          <a:latin typeface="Calibri"/>
                        </a:rPr>
                        <a:t>No afecta en nada las decisiones que toma el gobierno</a:t>
                      </a:r>
                    </a:p>
                  </a:txBody>
                  <a:tcPr marL="9525" marR="9525" marT="9525" marB="0" anchor="ctr">
                    <a:lnL>
                      <a:noFill/>
                    </a:lnL>
                    <a:lnR>
                      <a:noFill/>
                    </a:lnR>
                    <a:lnT>
                      <a:noFill/>
                    </a:lnT>
                    <a:lnB>
                      <a:noFill/>
                    </a:lnB>
                  </a:tcPr>
                </a:tc>
                <a:tc>
                  <a:txBody>
                    <a:bodyPr/>
                    <a:lstStyle/>
                    <a:p>
                      <a:pPr algn="ctr" fontAlgn="ctr"/>
                      <a:r>
                        <a:rPr lang="es-CO" sz="800" b="0" i="0" u="none" strike="noStrike" dirty="0" smtClean="0">
                          <a:solidFill>
                            <a:srgbClr val="1F497D"/>
                          </a:solidFill>
                          <a:effectLst/>
                          <a:latin typeface="Calibri"/>
                        </a:rPr>
                        <a:t>1,7%</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tcPr>
                </a:tc>
              </a:tr>
            </a:tbl>
          </a:graphicData>
        </a:graphic>
      </p:graphicFrame>
      <p:sp>
        <p:nvSpPr>
          <p:cNvPr id="76" name="75 Rectángulo redondeado">
            <a:hlinkClick r:id="rId7"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81" name="80 Rectángulo redondeado">
            <a:hlinkClick r:id="rId8"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86" name="85 Rectángulo redondeado">
            <a:hlinkClick r:id="rId9" action="ppaction://hlinksldjump"/>
          </p:cNvPr>
          <p:cNvSpPr/>
          <p:nvPr/>
        </p:nvSpPr>
        <p:spPr>
          <a:xfrm>
            <a:off x="59155" y="2422835"/>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8</a:t>
            </a:r>
          </a:p>
        </p:txBody>
      </p:sp>
      <p:sp>
        <p:nvSpPr>
          <p:cNvPr id="87" name="86 Rectángulo redondeado">
            <a:hlinkClick r:id="rId10" action="ppaction://hlinksldjump"/>
          </p:cNvPr>
          <p:cNvSpPr/>
          <p:nvPr/>
        </p:nvSpPr>
        <p:spPr>
          <a:xfrm>
            <a:off x="59155" y="273275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8</a:t>
            </a:r>
          </a:p>
        </p:txBody>
      </p:sp>
      <p:sp>
        <p:nvSpPr>
          <p:cNvPr id="88" name="87 Rectángulo redondeado">
            <a:hlinkClick r:id="rId11" action="ppaction://hlinksldjump"/>
          </p:cNvPr>
          <p:cNvSpPr/>
          <p:nvPr/>
        </p:nvSpPr>
        <p:spPr>
          <a:xfrm>
            <a:off x="59155" y="2994777"/>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de 8</a:t>
            </a:r>
            <a:endParaRPr lang="es-CO" sz="1000" b="1" dirty="0">
              <a:solidFill>
                <a:schemeClr val="accent5">
                  <a:lumMod val="75000"/>
                </a:schemeClr>
              </a:solidFill>
              <a:latin typeface="+mj-lt"/>
              <a:ea typeface="Verdana" pitchFamily="34" charset="0"/>
              <a:cs typeface="Verdana" pitchFamily="34" charset="0"/>
            </a:endParaRPr>
          </a:p>
        </p:txBody>
      </p:sp>
      <p:sp>
        <p:nvSpPr>
          <p:cNvPr id="89" name="88 Rectángulo redondeado">
            <a:hlinkClick r:id="rId12" action="ppaction://hlinksldjump"/>
          </p:cNvPr>
          <p:cNvSpPr/>
          <p:nvPr/>
        </p:nvSpPr>
        <p:spPr>
          <a:xfrm>
            <a:off x="59155" y="3280919"/>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8</a:t>
            </a:r>
          </a:p>
        </p:txBody>
      </p:sp>
      <p:sp>
        <p:nvSpPr>
          <p:cNvPr id="90" name="89 Rectángulo redondeado">
            <a:hlinkClick r:id="rId13" action="ppaction://hlinksldjump"/>
          </p:cNvPr>
          <p:cNvSpPr/>
          <p:nvPr/>
        </p:nvSpPr>
        <p:spPr>
          <a:xfrm>
            <a:off x="770628" y="2434944"/>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5 de 8</a:t>
            </a:r>
          </a:p>
        </p:txBody>
      </p:sp>
      <p:sp>
        <p:nvSpPr>
          <p:cNvPr id="91" name="90 Rectángulo redondeado">
            <a:hlinkClick r:id="rId14" action="ppaction://hlinksldjump"/>
          </p:cNvPr>
          <p:cNvSpPr/>
          <p:nvPr/>
        </p:nvSpPr>
        <p:spPr>
          <a:xfrm>
            <a:off x="770628" y="2743661"/>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6 de 8</a:t>
            </a:r>
          </a:p>
        </p:txBody>
      </p:sp>
      <p:sp>
        <p:nvSpPr>
          <p:cNvPr id="92" name="91 Rectángulo redondeado">
            <a:hlinkClick r:id="rId15" action="ppaction://hlinksldjump"/>
          </p:cNvPr>
          <p:cNvSpPr/>
          <p:nvPr/>
        </p:nvSpPr>
        <p:spPr>
          <a:xfrm>
            <a:off x="770628" y="3015733"/>
            <a:ext cx="633020" cy="225136"/>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smtClean="0">
                <a:solidFill>
                  <a:schemeClr val="accent5">
                    <a:lumMod val="75000"/>
                  </a:schemeClr>
                </a:solidFill>
                <a:latin typeface="+mj-lt"/>
                <a:ea typeface="Verdana" pitchFamily="34" charset="0"/>
                <a:cs typeface="Verdana" pitchFamily="34" charset="0"/>
              </a:rPr>
              <a:t>7 de 8</a:t>
            </a:r>
            <a:endParaRPr lang="es-CO" sz="1000" b="1" dirty="0">
              <a:solidFill>
                <a:schemeClr val="accent5">
                  <a:lumMod val="75000"/>
                </a:schemeClr>
              </a:solidFill>
              <a:latin typeface="+mj-lt"/>
              <a:ea typeface="Verdana" pitchFamily="34" charset="0"/>
              <a:cs typeface="Verdana" pitchFamily="34" charset="0"/>
            </a:endParaRPr>
          </a:p>
        </p:txBody>
      </p:sp>
      <p:sp>
        <p:nvSpPr>
          <p:cNvPr id="93" name="92 Rectángulo redondeado">
            <a:hlinkClick r:id="rId16" action="ppaction://hlinksldjump"/>
          </p:cNvPr>
          <p:cNvSpPr/>
          <p:nvPr/>
        </p:nvSpPr>
        <p:spPr>
          <a:xfrm>
            <a:off x="770628" y="3294924"/>
            <a:ext cx="633020" cy="225136"/>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8 de 8</a:t>
            </a:r>
          </a:p>
        </p:txBody>
      </p:sp>
      <p:sp>
        <p:nvSpPr>
          <p:cNvPr id="97" name="96 Rectángulo redondeado">
            <a:hlinkClick r:id="rId9" action="ppaction://hlinksldjump"/>
          </p:cNvPr>
          <p:cNvSpPr/>
          <p:nvPr/>
        </p:nvSpPr>
        <p:spPr>
          <a:xfrm>
            <a:off x="35497" y="206541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Conocimiento Urna de Cristal</a:t>
            </a:r>
          </a:p>
        </p:txBody>
      </p:sp>
      <p:sp>
        <p:nvSpPr>
          <p:cNvPr id="98" name="97 Rectángulo redondeado">
            <a:hlinkClick r:id="rId17" action="ppaction://hlinksldjump"/>
          </p:cNvPr>
          <p:cNvSpPr/>
          <p:nvPr/>
        </p:nvSpPr>
        <p:spPr>
          <a:xfrm>
            <a:off x="35497" y="355911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99" name="98 Rectángulo redondeado">
            <a:hlinkClick r:id="rId18" action="ppaction://hlinksldjump"/>
          </p:cNvPr>
          <p:cNvSpPr/>
          <p:nvPr/>
        </p:nvSpPr>
        <p:spPr>
          <a:xfrm>
            <a:off x="35497" y="3912630"/>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100" name="99 Rectángulo redondeado">
            <a:hlinkClick r:id="rId19" action="ppaction://hlinksldjump"/>
          </p:cNvPr>
          <p:cNvSpPr/>
          <p:nvPr/>
        </p:nvSpPr>
        <p:spPr>
          <a:xfrm>
            <a:off x="35496" y="4258295"/>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101" name="100 Cheurón">
            <a:hlinkClick r:id="rId20"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102" name="101 Cheurón">
            <a:hlinkClick r:id="rId21"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04" name="Picture 2" descr="http://58533534ea9b6562bf3c-029f06cbf668e558ffb5306597309f00.r0.cf1.rackcdn.com/2012/10/Like.jpg"/>
          <p:cNvPicPr>
            <a:picLocks noChangeAspect="1" noChangeArrowheads="1"/>
          </p:cNvPicPr>
          <p:nvPr/>
        </p:nvPicPr>
        <p:blipFill>
          <a:blip r:embed="rId2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 name="104 Cheurón">
            <a:hlinkClick r:id="rId23"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39" name="52 Rectángulo"/>
          <p:cNvSpPr/>
          <p:nvPr/>
        </p:nvSpPr>
        <p:spPr>
          <a:xfrm>
            <a:off x="4046678" y="2425453"/>
            <a:ext cx="4773794" cy="569324"/>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5" name="52 Rectángulo"/>
          <p:cNvSpPr/>
          <p:nvPr/>
        </p:nvSpPr>
        <p:spPr>
          <a:xfrm>
            <a:off x="4067944" y="4304400"/>
            <a:ext cx="4773794" cy="569324"/>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3" name="42 Cheurón">
            <a:hlinkClick r:id="rId24"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5697092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24</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73 Rectángulo"/>
          <p:cNvSpPr/>
          <p:nvPr/>
        </p:nvSpPr>
        <p:spPr>
          <a:xfrm>
            <a:off x="1619672" y="666014"/>
            <a:ext cx="9193274" cy="338554"/>
          </a:xfrm>
          <a:prstGeom prst="rect">
            <a:avLst/>
          </a:prstGeom>
        </p:spPr>
        <p:txBody>
          <a:bodyPr wrap="square">
            <a:spAutoFit/>
          </a:bodyPr>
          <a:lstStyle/>
          <a:p>
            <a:r>
              <a:rPr lang="es-CO" sz="800" b="1" dirty="0" smtClean="0">
                <a:solidFill>
                  <a:schemeClr val="bg1">
                    <a:lumMod val="50000"/>
                  </a:schemeClr>
                </a:solidFill>
              </a:rPr>
              <a:t>P27.</a:t>
            </a:r>
            <a:r>
              <a:rPr lang="es-CO" sz="800" dirty="0" smtClean="0">
                <a:solidFill>
                  <a:schemeClr val="bg1">
                    <a:lumMod val="50000"/>
                  </a:schemeClr>
                </a:solidFill>
              </a:rPr>
              <a:t> </a:t>
            </a:r>
            <a:r>
              <a:rPr lang="es-CO" sz="800" dirty="0">
                <a:solidFill>
                  <a:schemeClr val="bg1">
                    <a:lumMod val="50000"/>
                  </a:schemeClr>
                </a:solidFill>
              </a:rPr>
              <a:t>¿Por qué razón no ha utilizado algún medio de comunicación para acceder a información de las entidades gubernamentales</a:t>
            </a:r>
            <a:r>
              <a:rPr lang="es-CO" sz="800" dirty="0" smtClean="0">
                <a:solidFill>
                  <a:schemeClr val="bg1">
                    <a:lumMod val="50000"/>
                  </a:schemeClr>
                </a:solidFill>
              </a:rPr>
              <a:t>?</a:t>
            </a:r>
          </a:p>
          <a:p>
            <a:r>
              <a:rPr lang="es-CO" sz="800" b="1" dirty="0" smtClean="0">
                <a:solidFill>
                  <a:schemeClr val="bg1">
                    <a:lumMod val="50000"/>
                  </a:schemeClr>
                </a:solidFill>
              </a:rPr>
              <a:t>P28.</a:t>
            </a:r>
            <a:r>
              <a:rPr lang="es-CO" sz="800" dirty="0">
                <a:solidFill>
                  <a:schemeClr val="bg1">
                    <a:lumMod val="50000"/>
                  </a:schemeClr>
                </a:solidFill>
              </a:rPr>
              <a:t> ¿Qué espera usted de la iniciativa gubernamental de Urna de Cristal?</a:t>
            </a:r>
          </a:p>
        </p:txBody>
      </p:sp>
      <p:cxnSp>
        <p:nvCxnSpPr>
          <p:cNvPr id="50" name="49 Conector recto"/>
          <p:cNvCxnSpPr/>
          <p:nvPr/>
        </p:nvCxnSpPr>
        <p:spPr>
          <a:xfrm flipH="1">
            <a:off x="2123727" y="3073524"/>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aphicFrame>
        <p:nvGraphicFramePr>
          <p:cNvPr id="40" name="39 Gráfico"/>
          <p:cNvGraphicFramePr/>
          <p:nvPr>
            <p:extLst>
              <p:ext uri="{D42A27DB-BD31-4B8C-83A1-F6EECF244321}">
                <p14:modId xmlns:p14="http://schemas.microsoft.com/office/powerpoint/2010/main" val="1893336756"/>
              </p:ext>
            </p:extLst>
          </p:nvPr>
        </p:nvGraphicFramePr>
        <p:xfrm>
          <a:off x="2290208" y="1454280"/>
          <a:ext cx="1318901" cy="162987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5" name="44 Gráfico"/>
          <p:cNvGraphicFramePr/>
          <p:nvPr>
            <p:extLst>
              <p:ext uri="{D42A27DB-BD31-4B8C-83A1-F6EECF244321}">
                <p14:modId xmlns:p14="http://schemas.microsoft.com/office/powerpoint/2010/main" val="3382413602"/>
              </p:ext>
            </p:extLst>
          </p:nvPr>
        </p:nvGraphicFramePr>
        <p:xfrm>
          <a:off x="2290207" y="3433564"/>
          <a:ext cx="1318901" cy="1629877"/>
        </p:xfrm>
        <a:graphic>
          <a:graphicData uri="http://schemas.openxmlformats.org/drawingml/2006/chart">
            <c:chart xmlns:c="http://schemas.openxmlformats.org/drawingml/2006/chart" xmlns:r="http://schemas.openxmlformats.org/officeDocument/2006/relationships" r:id="rId6"/>
          </a:graphicData>
        </a:graphic>
      </p:graphicFrame>
      <p:sp>
        <p:nvSpPr>
          <p:cNvPr id="53" name="52 Rectángulo"/>
          <p:cNvSpPr/>
          <p:nvPr/>
        </p:nvSpPr>
        <p:spPr>
          <a:xfrm>
            <a:off x="2267744" y="993502"/>
            <a:ext cx="1800200" cy="369332"/>
          </a:xfrm>
          <a:prstGeom prst="rect">
            <a:avLst/>
          </a:prstGeom>
        </p:spPr>
        <p:txBody>
          <a:bodyPr wrap="square">
            <a:spAutoFit/>
          </a:bodyPr>
          <a:lstStyle/>
          <a:p>
            <a:pPr lvl="0" algn="ctr"/>
            <a:r>
              <a:rPr lang="es-CO" sz="900" b="1" dirty="0" smtClean="0">
                <a:solidFill>
                  <a:schemeClr val="tx2">
                    <a:lumMod val="50000"/>
                  </a:schemeClr>
                </a:solidFill>
                <a:latin typeface="+mj-lt"/>
                <a:ea typeface="Verdana" pitchFamily="34" charset="0"/>
                <a:cs typeface="Verdana" pitchFamily="34" charset="0"/>
              </a:rPr>
              <a:t>¿Ha utilizado y/o tenido contacto  con la Urna de Cristal alguna vez?</a:t>
            </a:r>
            <a:endParaRPr lang="es-CO" sz="900" b="1" dirty="0">
              <a:solidFill>
                <a:schemeClr val="tx2">
                  <a:lumMod val="50000"/>
                </a:schemeClr>
              </a:solidFill>
              <a:latin typeface="+mj-lt"/>
              <a:ea typeface="Verdana" pitchFamily="34" charset="0"/>
              <a:cs typeface="Verdana" pitchFamily="34" charset="0"/>
            </a:endParaRPr>
          </a:p>
        </p:txBody>
      </p:sp>
      <p:sp>
        <p:nvSpPr>
          <p:cNvPr id="54" name="53 CuadroTexto"/>
          <p:cNvSpPr txBox="1"/>
          <p:nvPr/>
        </p:nvSpPr>
        <p:spPr>
          <a:xfrm>
            <a:off x="2055783" y="1574900"/>
            <a:ext cx="473206" cy="261610"/>
          </a:xfrm>
          <a:prstGeom prst="rect">
            <a:avLst/>
          </a:prstGeom>
          <a:noFill/>
        </p:spPr>
        <p:txBody>
          <a:bodyPr wrap="none" rtlCol="0">
            <a:spAutoFit/>
          </a:bodyPr>
          <a:lstStyle/>
          <a:p>
            <a:pPr algn="ctr"/>
            <a:r>
              <a:rPr lang="es-CO" sz="1100" b="1" dirty="0" smtClean="0">
                <a:solidFill>
                  <a:schemeClr val="bg1">
                    <a:lumMod val="50000"/>
                  </a:schemeClr>
                </a:solidFill>
              </a:rPr>
              <a:t>2013</a:t>
            </a:r>
            <a:endParaRPr lang="es-CO" sz="1100" b="1" dirty="0">
              <a:solidFill>
                <a:schemeClr val="bg1">
                  <a:lumMod val="50000"/>
                </a:schemeClr>
              </a:solidFill>
            </a:endParaRPr>
          </a:p>
        </p:txBody>
      </p:sp>
      <p:sp>
        <p:nvSpPr>
          <p:cNvPr id="55" name="54 CuadroTexto"/>
          <p:cNvSpPr txBox="1"/>
          <p:nvPr/>
        </p:nvSpPr>
        <p:spPr>
          <a:xfrm>
            <a:off x="2055783" y="3073524"/>
            <a:ext cx="473206" cy="261610"/>
          </a:xfrm>
          <a:prstGeom prst="rect">
            <a:avLst/>
          </a:prstGeom>
          <a:noFill/>
        </p:spPr>
        <p:txBody>
          <a:bodyPr wrap="none" rtlCol="0">
            <a:spAutoFit/>
          </a:bodyPr>
          <a:lstStyle/>
          <a:p>
            <a:pPr algn="ctr"/>
            <a:r>
              <a:rPr lang="es-CO" sz="1100" b="1" dirty="0" smtClean="0">
                <a:solidFill>
                  <a:schemeClr val="bg1">
                    <a:lumMod val="50000"/>
                  </a:schemeClr>
                </a:solidFill>
              </a:rPr>
              <a:t>2014</a:t>
            </a:r>
            <a:endParaRPr lang="es-CO" sz="1100" b="1" dirty="0">
              <a:solidFill>
                <a:schemeClr val="bg1">
                  <a:lumMod val="50000"/>
                </a:schemeClr>
              </a:solidFill>
            </a:endParaRPr>
          </a:p>
        </p:txBody>
      </p:sp>
      <p:sp>
        <p:nvSpPr>
          <p:cNvPr id="56" name="55 CuadroTexto"/>
          <p:cNvSpPr txBox="1"/>
          <p:nvPr/>
        </p:nvSpPr>
        <p:spPr>
          <a:xfrm>
            <a:off x="2051720" y="1705372"/>
            <a:ext cx="381836" cy="215444"/>
          </a:xfrm>
          <a:prstGeom prst="rect">
            <a:avLst/>
          </a:prstGeom>
          <a:noFill/>
        </p:spPr>
        <p:txBody>
          <a:bodyPr wrap="none" rtlCol="0">
            <a:spAutoFit/>
          </a:bodyPr>
          <a:lstStyle/>
          <a:p>
            <a:r>
              <a:rPr lang="es-CO" sz="800" dirty="0" smtClean="0">
                <a:solidFill>
                  <a:schemeClr val="bg1">
                    <a:lumMod val="50000"/>
                  </a:schemeClr>
                </a:solidFill>
              </a:rPr>
              <a:t>Base</a:t>
            </a:r>
            <a:endParaRPr lang="es-CO" sz="800" dirty="0">
              <a:solidFill>
                <a:schemeClr val="bg1">
                  <a:lumMod val="50000"/>
                </a:schemeClr>
              </a:solidFill>
            </a:endParaRPr>
          </a:p>
        </p:txBody>
      </p:sp>
      <p:sp>
        <p:nvSpPr>
          <p:cNvPr id="58" name="57 CuadroTexto"/>
          <p:cNvSpPr txBox="1"/>
          <p:nvPr/>
        </p:nvSpPr>
        <p:spPr>
          <a:xfrm>
            <a:off x="2302332" y="1709219"/>
            <a:ext cx="287258" cy="215444"/>
          </a:xfrm>
          <a:prstGeom prst="rect">
            <a:avLst/>
          </a:prstGeom>
          <a:noFill/>
        </p:spPr>
        <p:txBody>
          <a:bodyPr wrap="none" rtlCol="0">
            <a:spAutoFit/>
          </a:bodyPr>
          <a:lstStyle/>
          <a:p>
            <a:r>
              <a:rPr lang="es-CO" sz="800" dirty="0" smtClean="0">
                <a:solidFill>
                  <a:schemeClr val="bg1">
                    <a:lumMod val="50000"/>
                  </a:schemeClr>
                </a:solidFill>
              </a:rPr>
              <a:t>84</a:t>
            </a:r>
            <a:endParaRPr lang="es-CO" sz="800" dirty="0">
              <a:solidFill>
                <a:schemeClr val="bg1">
                  <a:lumMod val="50000"/>
                </a:schemeClr>
              </a:solidFill>
            </a:endParaRPr>
          </a:p>
        </p:txBody>
      </p:sp>
      <p:sp>
        <p:nvSpPr>
          <p:cNvPr id="59" name="58 CuadroTexto"/>
          <p:cNvSpPr txBox="1"/>
          <p:nvPr/>
        </p:nvSpPr>
        <p:spPr>
          <a:xfrm>
            <a:off x="2054409" y="3217540"/>
            <a:ext cx="381836" cy="215444"/>
          </a:xfrm>
          <a:prstGeom prst="rect">
            <a:avLst/>
          </a:prstGeom>
          <a:noFill/>
        </p:spPr>
        <p:txBody>
          <a:bodyPr wrap="none" rtlCol="0">
            <a:spAutoFit/>
          </a:bodyPr>
          <a:lstStyle/>
          <a:p>
            <a:r>
              <a:rPr lang="es-CO" sz="800" dirty="0" smtClean="0">
                <a:solidFill>
                  <a:schemeClr val="bg1">
                    <a:lumMod val="50000"/>
                  </a:schemeClr>
                </a:solidFill>
              </a:rPr>
              <a:t>Base</a:t>
            </a:r>
            <a:endParaRPr lang="es-CO" sz="800" dirty="0">
              <a:solidFill>
                <a:schemeClr val="bg1">
                  <a:lumMod val="50000"/>
                </a:schemeClr>
              </a:solidFill>
            </a:endParaRPr>
          </a:p>
        </p:txBody>
      </p:sp>
      <p:sp>
        <p:nvSpPr>
          <p:cNvPr id="61" name="60 CuadroTexto"/>
          <p:cNvSpPr txBox="1"/>
          <p:nvPr/>
        </p:nvSpPr>
        <p:spPr>
          <a:xfrm>
            <a:off x="2305021" y="3221387"/>
            <a:ext cx="338554" cy="215444"/>
          </a:xfrm>
          <a:prstGeom prst="rect">
            <a:avLst/>
          </a:prstGeom>
          <a:noFill/>
        </p:spPr>
        <p:txBody>
          <a:bodyPr wrap="none" rtlCol="0">
            <a:spAutoFit/>
          </a:bodyPr>
          <a:lstStyle/>
          <a:p>
            <a:r>
              <a:rPr lang="es-CO" sz="800" dirty="0" smtClean="0">
                <a:solidFill>
                  <a:schemeClr val="bg1">
                    <a:lumMod val="50000"/>
                  </a:schemeClr>
                </a:solidFill>
              </a:rPr>
              <a:t>297</a:t>
            </a:r>
            <a:endParaRPr lang="es-CO" sz="800" dirty="0">
              <a:solidFill>
                <a:schemeClr val="bg1">
                  <a:lumMod val="50000"/>
                </a:schemeClr>
              </a:solidFill>
            </a:endParaRPr>
          </a:p>
        </p:txBody>
      </p:sp>
      <p:graphicFrame>
        <p:nvGraphicFramePr>
          <p:cNvPr id="3" name="2 Tabla"/>
          <p:cNvGraphicFramePr>
            <a:graphicFrameLocks noGrp="1"/>
          </p:cNvGraphicFramePr>
          <p:nvPr>
            <p:extLst>
              <p:ext uri="{D42A27DB-BD31-4B8C-83A1-F6EECF244321}">
                <p14:modId xmlns:p14="http://schemas.microsoft.com/office/powerpoint/2010/main" val="3838588451"/>
              </p:ext>
            </p:extLst>
          </p:nvPr>
        </p:nvGraphicFramePr>
        <p:xfrm>
          <a:off x="3840444" y="1487861"/>
          <a:ext cx="2370288" cy="1441647"/>
        </p:xfrm>
        <a:graphic>
          <a:graphicData uri="http://schemas.openxmlformats.org/drawingml/2006/table">
            <a:tbl>
              <a:tblPr/>
              <a:tblGrid>
                <a:gridCol w="1870189"/>
                <a:gridCol w="500099"/>
              </a:tblGrid>
              <a:tr h="160183">
                <a:tc>
                  <a:txBody>
                    <a:bodyPr/>
                    <a:lstStyle/>
                    <a:p>
                      <a:pPr algn="l" fontAlgn="ctr"/>
                      <a:r>
                        <a:rPr lang="es-CO" sz="800" b="0" i="0" u="none" strike="noStrike" dirty="0">
                          <a:solidFill>
                            <a:srgbClr val="1F497D"/>
                          </a:solidFill>
                          <a:effectLst/>
                          <a:latin typeface="Calibri"/>
                        </a:rPr>
                        <a:t>No lo necesita</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33,3%</a:t>
                      </a:r>
                    </a:p>
                  </a:txBody>
                  <a:tcPr marL="9525" marR="9525" marT="9525" marB="0" anchor="ctr">
                    <a:lnL>
                      <a:noFill/>
                    </a:lnL>
                    <a:lnR>
                      <a:noFill/>
                    </a:lnR>
                    <a:lnT>
                      <a:noFill/>
                    </a:lnT>
                    <a:lnB>
                      <a:noFill/>
                    </a:lnB>
                  </a:tcPr>
                </a:tc>
              </a:tr>
              <a:tr h="160183">
                <a:tc>
                  <a:txBody>
                    <a:bodyPr/>
                    <a:lstStyle/>
                    <a:p>
                      <a:pPr algn="l" fontAlgn="ctr"/>
                      <a:r>
                        <a:rPr lang="es-CO" sz="800" b="0" i="0" u="none" strike="noStrike" dirty="0">
                          <a:solidFill>
                            <a:srgbClr val="1F497D"/>
                          </a:solidFill>
                          <a:effectLst/>
                          <a:latin typeface="Calibri"/>
                        </a:rPr>
                        <a:t>Falta de tiempo</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dirty="0">
                          <a:solidFill>
                            <a:srgbClr val="1F497D"/>
                          </a:solidFill>
                          <a:effectLst/>
                          <a:latin typeface="Calibri"/>
                        </a:rPr>
                        <a:t>16,7%</a:t>
                      </a:r>
                    </a:p>
                  </a:txBody>
                  <a:tcPr marL="9525" marR="9525" marT="9525" marB="0" anchor="ctr">
                    <a:lnL>
                      <a:noFill/>
                    </a:lnL>
                    <a:lnR>
                      <a:noFill/>
                    </a:lnR>
                    <a:lnT>
                      <a:noFill/>
                    </a:lnT>
                    <a:lnB>
                      <a:noFill/>
                    </a:lnB>
                    <a:solidFill>
                      <a:schemeClr val="tx2">
                        <a:lumMod val="20000"/>
                        <a:lumOff val="80000"/>
                      </a:schemeClr>
                    </a:solidFill>
                  </a:tcPr>
                </a:tc>
              </a:tr>
              <a:tr h="160183">
                <a:tc>
                  <a:txBody>
                    <a:bodyPr/>
                    <a:lstStyle/>
                    <a:p>
                      <a:pPr algn="l" fontAlgn="ctr"/>
                      <a:r>
                        <a:rPr lang="es-CO" sz="800" b="0" i="0" u="none" strike="noStrike">
                          <a:solidFill>
                            <a:srgbClr val="1F497D"/>
                          </a:solidFill>
                          <a:effectLst/>
                          <a:latin typeface="Calibri"/>
                        </a:rPr>
                        <a:t>Lo consigue por otros medios</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12,5%</a:t>
                      </a:r>
                    </a:p>
                  </a:txBody>
                  <a:tcPr marL="9525" marR="9525" marT="9525" marB="0" anchor="ctr">
                    <a:lnL>
                      <a:noFill/>
                    </a:lnL>
                    <a:lnR>
                      <a:noFill/>
                    </a:lnR>
                    <a:lnT>
                      <a:noFill/>
                    </a:lnT>
                    <a:lnB>
                      <a:noFill/>
                    </a:lnB>
                  </a:tcPr>
                </a:tc>
              </a:tr>
              <a:tr h="160183">
                <a:tc>
                  <a:txBody>
                    <a:bodyPr/>
                    <a:lstStyle/>
                    <a:p>
                      <a:pPr algn="l" fontAlgn="ctr"/>
                      <a:r>
                        <a:rPr lang="es-CO" sz="800" b="0" i="0" u="none" strike="noStrike" dirty="0">
                          <a:solidFill>
                            <a:srgbClr val="1F497D"/>
                          </a:solidFill>
                          <a:effectLst/>
                          <a:latin typeface="Calibri"/>
                        </a:rPr>
                        <a:t>No tiene credibilidad</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dirty="0">
                          <a:solidFill>
                            <a:srgbClr val="1F497D"/>
                          </a:solidFill>
                          <a:effectLst/>
                          <a:latin typeface="Calibri"/>
                        </a:rPr>
                        <a:t>8,3%</a:t>
                      </a:r>
                    </a:p>
                  </a:txBody>
                  <a:tcPr marL="9525" marR="9525" marT="9525" marB="0" anchor="ctr">
                    <a:lnL>
                      <a:noFill/>
                    </a:lnL>
                    <a:lnR>
                      <a:noFill/>
                    </a:lnR>
                    <a:lnT>
                      <a:noFill/>
                    </a:lnT>
                    <a:lnB>
                      <a:noFill/>
                    </a:lnB>
                    <a:solidFill>
                      <a:schemeClr val="tx2">
                        <a:lumMod val="20000"/>
                        <a:lumOff val="80000"/>
                      </a:schemeClr>
                    </a:solidFill>
                  </a:tcPr>
                </a:tc>
              </a:tr>
              <a:tr h="160183">
                <a:tc>
                  <a:txBody>
                    <a:bodyPr/>
                    <a:lstStyle/>
                    <a:p>
                      <a:pPr algn="l" fontAlgn="ctr"/>
                      <a:r>
                        <a:rPr lang="es-CO" sz="800" b="0" i="0" u="none" strike="noStrike">
                          <a:solidFill>
                            <a:srgbClr val="1F497D"/>
                          </a:solidFill>
                          <a:effectLst/>
                          <a:latin typeface="Calibri"/>
                        </a:rPr>
                        <a:t>La información no es clara y consistente</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8,3%</a:t>
                      </a:r>
                    </a:p>
                  </a:txBody>
                  <a:tcPr marL="9525" marR="9525" marT="9525" marB="0" anchor="ctr">
                    <a:lnL>
                      <a:noFill/>
                    </a:lnL>
                    <a:lnR>
                      <a:noFill/>
                    </a:lnR>
                    <a:lnT>
                      <a:noFill/>
                    </a:lnT>
                    <a:lnB>
                      <a:noFill/>
                    </a:lnB>
                  </a:tcPr>
                </a:tc>
              </a:tr>
              <a:tr h="160183">
                <a:tc>
                  <a:txBody>
                    <a:bodyPr/>
                    <a:lstStyle/>
                    <a:p>
                      <a:pPr algn="l" fontAlgn="ctr"/>
                      <a:r>
                        <a:rPr lang="es-CO" sz="800" b="0" i="0" u="none" strike="noStrike" dirty="0">
                          <a:solidFill>
                            <a:srgbClr val="1F497D"/>
                          </a:solidFill>
                          <a:effectLst/>
                          <a:latin typeface="Calibri"/>
                        </a:rPr>
                        <a:t>No es </a:t>
                      </a:r>
                      <a:r>
                        <a:rPr lang="es-CO" sz="800" b="0" i="0" u="none" strike="noStrike" dirty="0" smtClean="0">
                          <a:solidFill>
                            <a:srgbClr val="1F497D"/>
                          </a:solidFill>
                          <a:effectLst/>
                          <a:latin typeface="Calibri"/>
                        </a:rPr>
                        <a:t>práctico</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dirty="0">
                          <a:solidFill>
                            <a:srgbClr val="1F497D"/>
                          </a:solidFill>
                          <a:effectLst/>
                          <a:latin typeface="Calibri"/>
                        </a:rPr>
                        <a:t>8,3%</a:t>
                      </a:r>
                    </a:p>
                  </a:txBody>
                  <a:tcPr marL="9525" marR="9525" marT="9525" marB="0" anchor="ctr">
                    <a:lnL>
                      <a:noFill/>
                    </a:lnL>
                    <a:lnR>
                      <a:noFill/>
                    </a:lnR>
                    <a:lnT>
                      <a:noFill/>
                    </a:lnT>
                    <a:lnB>
                      <a:noFill/>
                    </a:lnB>
                    <a:solidFill>
                      <a:schemeClr val="tx2">
                        <a:lumMod val="20000"/>
                        <a:lumOff val="80000"/>
                      </a:schemeClr>
                    </a:solidFill>
                  </a:tcPr>
                </a:tc>
              </a:tr>
              <a:tr h="160183">
                <a:tc>
                  <a:txBody>
                    <a:bodyPr/>
                    <a:lstStyle/>
                    <a:p>
                      <a:pPr algn="l" fontAlgn="ctr"/>
                      <a:r>
                        <a:rPr lang="es-CO" sz="800" b="0" i="0" u="none" strike="noStrike" dirty="0">
                          <a:solidFill>
                            <a:srgbClr val="1F497D"/>
                          </a:solidFill>
                          <a:effectLst/>
                          <a:latin typeface="Calibri"/>
                        </a:rPr>
                        <a:t>Trabaja con el Gobierno</a:t>
                      </a:r>
                    </a:p>
                  </a:txBody>
                  <a:tcPr marL="9525" marR="9525" marT="952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4,2%</a:t>
                      </a:r>
                    </a:p>
                  </a:txBody>
                  <a:tcPr marL="9525" marR="9525" marT="9525" marB="0" anchor="ctr">
                    <a:lnL>
                      <a:noFill/>
                    </a:lnL>
                    <a:lnR>
                      <a:noFill/>
                    </a:lnR>
                    <a:lnT>
                      <a:noFill/>
                    </a:lnT>
                    <a:lnB>
                      <a:noFill/>
                    </a:lnB>
                  </a:tcPr>
                </a:tc>
              </a:tr>
              <a:tr h="160183">
                <a:tc>
                  <a:txBody>
                    <a:bodyPr/>
                    <a:lstStyle/>
                    <a:p>
                      <a:pPr algn="l" fontAlgn="ctr"/>
                      <a:r>
                        <a:rPr lang="es-CO" sz="800" b="0" i="0" u="none" strike="noStrike" dirty="0">
                          <a:solidFill>
                            <a:srgbClr val="1F497D"/>
                          </a:solidFill>
                          <a:effectLst/>
                          <a:latin typeface="Calibri"/>
                        </a:rPr>
                        <a:t>Ninguna</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dirty="0">
                          <a:solidFill>
                            <a:srgbClr val="1F497D"/>
                          </a:solidFill>
                          <a:effectLst/>
                          <a:latin typeface="Calibri"/>
                        </a:rPr>
                        <a:t>4,2%</a:t>
                      </a:r>
                    </a:p>
                  </a:txBody>
                  <a:tcPr marL="9525" marR="9525" marT="9525" marB="0" anchor="ctr">
                    <a:lnL>
                      <a:noFill/>
                    </a:lnL>
                    <a:lnR>
                      <a:noFill/>
                    </a:lnR>
                    <a:lnT>
                      <a:noFill/>
                    </a:lnT>
                    <a:lnB>
                      <a:noFill/>
                    </a:lnB>
                    <a:solidFill>
                      <a:schemeClr val="tx2">
                        <a:lumMod val="20000"/>
                        <a:lumOff val="80000"/>
                      </a:schemeClr>
                    </a:solidFill>
                  </a:tcPr>
                </a:tc>
              </a:tr>
              <a:tr h="160183">
                <a:tc>
                  <a:txBody>
                    <a:bodyPr/>
                    <a:lstStyle/>
                    <a:p>
                      <a:pPr algn="l" fontAlgn="ctr"/>
                      <a:r>
                        <a:rPr lang="es-CO" sz="800" b="0" i="0" u="none" strike="noStrike" dirty="0">
                          <a:solidFill>
                            <a:srgbClr val="1F497D"/>
                          </a:solidFill>
                          <a:effectLst/>
                          <a:latin typeface="Calibri"/>
                        </a:rPr>
                        <a:t>No sabe/No responde</a:t>
                      </a:r>
                    </a:p>
                  </a:txBody>
                  <a:tcPr marL="9525" marR="9525" marT="952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4,2%</a:t>
                      </a:r>
                    </a:p>
                  </a:txBody>
                  <a:tcPr marL="9525" marR="9525" marT="9525" marB="0" anchor="ctr">
                    <a:lnL>
                      <a:noFill/>
                    </a:lnL>
                    <a:lnR>
                      <a:noFill/>
                    </a:lnR>
                    <a:lnT>
                      <a:noFill/>
                    </a:lnT>
                    <a:lnB>
                      <a:noFill/>
                    </a:lnB>
                  </a:tcPr>
                </a:tc>
              </a:tr>
            </a:tbl>
          </a:graphicData>
        </a:graphic>
      </p:graphicFrame>
      <p:graphicFrame>
        <p:nvGraphicFramePr>
          <p:cNvPr id="6" name="5 Tabla"/>
          <p:cNvGraphicFramePr>
            <a:graphicFrameLocks noGrp="1"/>
          </p:cNvGraphicFramePr>
          <p:nvPr>
            <p:extLst>
              <p:ext uri="{D42A27DB-BD31-4B8C-83A1-F6EECF244321}">
                <p14:modId xmlns:p14="http://schemas.microsoft.com/office/powerpoint/2010/main" val="1200127447"/>
              </p:ext>
            </p:extLst>
          </p:nvPr>
        </p:nvGraphicFramePr>
        <p:xfrm>
          <a:off x="6552728" y="1485900"/>
          <a:ext cx="2627784" cy="1371600"/>
        </p:xfrm>
        <a:graphic>
          <a:graphicData uri="http://schemas.openxmlformats.org/drawingml/2006/table">
            <a:tbl>
              <a:tblPr/>
              <a:tblGrid>
                <a:gridCol w="2095574"/>
                <a:gridCol w="532210"/>
              </a:tblGrid>
              <a:tr h="190500">
                <a:tc>
                  <a:txBody>
                    <a:bodyPr/>
                    <a:lstStyle/>
                    <a:p>
                      <a:pPr algn="l" fontAlgn="ctr"/>
                      <a:r>
                        <a:rPr lang="es-CO" sz="800" b="0" i="0" u="none" strike="noStrike" dirty="0" smtClean="0">
                          <a:solidFill>
                            <a:srgbClr val="1F497D"/>
                          </a:solidFill>
                          <a:effectLst/>
                          <a:latin typeface="Calibri"/>
                        </a:rPr>
                        <a:t>Más </a:t>
                      </a:r>
                      <a:r>
                        <a:rPr lang="es-CO" sz="800" b="0" i="0" u="none" strike="noStrike" dirty="0">
                          <a:solidFill>
                            <a:srgbClr val="1F497D"/>
                          </a:solidFill>
                          <a:effectLst/>
                          <a:latin typeface="Calibri"/>
                        </a:rPr>
                        <a:t>participación ciudadana</a:t>
                      </a:r>
                    </a:p>
                  </a:txBody>
                  <a:tcPr marL="9525" marR="9525" marT="952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36,9%</a:t>
                      </a:r>
                    </a:p>
                  </a:txBody>
                  <a:tcPr marL="9525" marR="9525" marT="9525" marB="0" anchor="ctr">
                    <a:lnL>
                      <a:noFill/>
                    </a:lnL>
                    <a:lnR>
                      <a:noFill/>
                    </a:lnR>
                    <a:lnT>
                      <a:noFill/>
                    </a:lnT>
                    <a:lnB>
                      <a:noFill/>
                    </a:lnB>
                  </a:tcPr>
                </a:tc>
              </a:tr>
              <a:tr h="304800">
                <a:tc>
                  <a:txBody>
                    <a:bodyPr/>
                    <a:lstStyle/>
                    <a:p>
                      <a:pPr algn="l" fontAlgn="ctr"/>
                      <a:r>
                        <a:rPr lang="es-CO" sz="800" b="0" i="0" u="none" strike="noStrike" dirty="0">
                          <a:solidFill>
                            <a:srgbClr val="1F497D"/>
                          </a:solidFill>
                          <a:effectLst/>
                          <a:latin typeface="Calibri"/>
                        </a:rPr>
                        <a:t>Que permita hacer seguimiento / vigilar / controlar las acciones del gobierno</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dirty="0">
                          <a:solidFill>
                            <a:srgbClr val="1F497D"/>
                          </a:solidFill>
                          <a:effectLst/>
                          <a:latin typeface="Calibri"/>
                        </a:rPr>
                        <a:t>22,6%</a:t>
                      </a:r>
                    </a:p>
                  </a:txBody>
                  <a:tcPr marL="9525" marR="9525" marT="9525" marB="0" anchor="ctr">
                    <a:lnL>
                      <a:noFill/>
                    </a:lnL>
                    <a:lnR>
                      <a:noFill/>
                    </a:lnR>
                    <a:lnT>
                      <a:noFill/>
                    </a:lnT>
                    <a:lnB>
                      <a:noFill/>
                    </a:lnB>
                    <a:solidFill>
                      <a:schemeClr val="tx2">
                        <a:lumMod val="20000"/>
                        <a:lumOff val="80000"/>
                      </a:schemeClr>
                    </a:solidFill>
                  </a:tcPr>
                </a:tc>
              </a:tr>
              <a:tr h="304800">
                <a:tc>
                  <a:txBody>
                    <a:bodyPr/>
                    <a:lstStyle/>
                    <a:p>
                      <a:pPr algn="l" fontAlgn="ctr"/>
                      <a:r>
                        <a:rPr lang="es-CO" sz="800" b="0" i="0" u="none" strike="noStrike" dirty="0">
                          <a:solidFill>
                            <a:srgbClr val="1F497D"/>
                          </a:solidFill>
                          <a:effectLst/>
                          <a:latin typeface="Calibri"/>
                        </a:rPr>
                        <a:t>Que sea una canal de comunicación de la ciudadanía con el Gobierno</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19,0%</a:t>
                      </a:r>
                    </a:p>
                  </a:txBody>
                  <a:tcPr marL="9525" marR="9525" marT="9525" marB="0" anchor="ctr">
                    <a:lnL>
                      <a:noFill/>
                    </a:lnL>
                    <a:lnR>
                      <a:noFill/>
                    </a:lnR>
                    <a:lnT>
                      <a:noFill/>
                    </a:lnT>
                    <a:lnB>
                      <a:noFill/>
                    </a:lnB>
                  </a:tcPr>
                </a:tc>
              </a:tr>
              <a:tr h="190500">
                <a:tc>
                  <a:txBody>
                    <a:bodyPr/>
                    <a:lstStyle/>
                    <a:p>
                      <a:pPr algn="l" fontAlgn="ctr"/>
                      <a:r>
                        <a:rPr lang="es-CO" sz="800" b="0" i="0" u="none" strike="noStrike" dirty="0">
                          <a:solidFill>
                            <a:srgbClr val="1F497D"/>
                          </a:solidFill>
                          <a:effectLst/>
                          <a:latin typeface="Calibri"/>
                        </a:rPr>
                        <a:t>Que se den respuestas </a:t>
                      </a:r>
                      <a:r>
                        <a:rPr lang="es-CO" sz="800" b="0" i="0" u="none" strike="noStrike" dirty="0" smtClean="0">
                          <a:solidFill>
                            <a:srgbClr val="1F497D"/>
                          </a:solidFill>
                          <a:effectLst/>
                          <a:latin typeface="Calibri"/>
                        </a:rPr>
                        <a:t>ágiles </a:t>
                      </a:r>
                      <a:r>
                        <a:rPr lang="es-CO" sz="800" b="0" i="0" u="none" strike="noStrike" dirty="0">
                          <a:solidFill>
                            <a:srgbClr val="1F497D"/>
                          </a:solidFill>
                          <a:effectLst/>
                          <a:latin typeface="Calibri"/>
                        </a:rPr>
                        <a:t>a las inquietudes</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dirty="0">
                          <a:solidFill>
                            <a:srgbClr val="1F497D"/>
                          </a:solidFill>
                          <a:effectLst/>
                          <a:latin typeface="Calibri"/>
                        </a:rPr>
                        <a:t>19,0%</a:t>
                      </a:r>
                    </a:p>
                  </a:txBody>
                  <a:tcPr marL="9525" marR="9525" marT="9525" marB="0" anchor="ctr">
                    <a:lnL>
                      <a:noFill/>
                    </a:lnL>
                    <a:lnR>
                      <a:noFill/>
                    </a:lnR>
                    <a:lnT>
                      <a:noFill/>
                    </a:lnT>
                    <a:lnB>
                      <a:noFill/>
                    </a:lnB>
                    <a:solidFill>
                      <a:schemeClr val="tx2">
                        <a:lumMod val="20000"/>
                        <a:lumOff val="80000"/>
                      </a:schemeClr>
                    </a:solidFill>
                  </a:tcPr>
                </a:tc>
              </a:tr>
              <a:tr h="190500">
                <a:tc>
                  <a:txBody>
                    <a:bodyPr/>
                    <a:lstStyle/>
                    <a:p>
                      <a:pPr algn="l" fontAlgn="ctr"/>
                      <a:r>
                        <a:rPr lang="es-CO" sz="800" b="0" i="0" u="none" strike="noStrike" dirty="0">
                          <a:solidFill>
                            <a:srgbClr val="1F497D"/>
                          </a:solidFill>
                          <a:effectLst/>
                          <a:latin typeface="Calibri"/>
                        </a:rPr>
                        <a:t>Que se informe sobre la gestión del Gobierno</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17,9%</a:t>
                      </a:r>
                    </a:p>
                  </a:txBody>
                  <a:tcPr marL="9525" marR="9525" marT="9525" marB="0" anchor="ctr">
                    <a:lnL>
                      <a:noFill/>
                    </a:lnL>
                    <a:lnR>
                      <a:noFill/>
                    </a:lnR>
                    <a:lnT>
                      <a:noFill/>
                    </a:lnT>
                    <a:lnB>
                      <a:noFill/>
                    </a:lnB>
                  </a:tcPr>
                </a:tc>
              </a:tr>
              <a:tr h="190500">
                <a:tc>
                  <a:txBody>
                    <a:bodyPr/>
                    <a:lstStyle/>
                    <a:p>
                      <a:pPr algn="l" fontAlgn="ctr"/>
                      <a:r>
                        <a:rPr lang="es-CO" sz="800" b="0" i="0" u="none" strike="noStrike" dirty="0">
                          <a:solidFill>
                            <a:srgbClr val="1F497D"/>
                          </a:solidFill>
                          <a:effectLst/>
                          <a:latin typeface="Calibri"/>
                        </a:rPr>
                        <a:t>Transparencia por parte del Estado</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dirty="0">
                          <a:solidFill>
                            <a:srgbClr val="1F497D"/>
                          </a:solidFill>
                          <a:effectLst/>
                          <a:latin typeface="Calibri"/>
                        </a:rPr>
                        <a:t>14,3%</a:t>
                      </a:r>
                    </a:p>
                  </a:txBody>
                  <a:tcPr marL="9525" marR="9525" marT="9525" marB="0" anchor="ctr">
                    <a:lnL>
                      <a:noFill/>
                    </a:lnL>
                    <a:lnR>
                      <a:noFill/>
                    </a:lnR>
                    <a:lnT>
                      <a:noFill/>
                    </a:lnT>
                    <a:lnB>
                      <a:noFill/>
                    </a:lnB>
                    <a:solidFill>
                      <a:schemeClr val="tx2">
                        <a:lumMod val="20000"/>
                        <a:lumOff val="80000"/>
                      </a:schemeClr>
                    </a:solidFill>
                  </a:tcPr>
                </a:tc>
              </a:tr>
            </a:tbl>
          </a:graphicData>
        </a:graphic>
      </p:graphicFrame>
      <p:sp>
        <p:nvSpPr>
          <p:cNvPr id="64" name="63 Rectángulo"/>
          <p:cNvSpPr/>
          <p:nvPr/>
        </p:nvSpPr>
        <p:spPr>
          <a:xfrm>
            <a:off x="4129319" y="1273324"/>
            <a:ext cx="1800200" cy="230832"/>
          </a:xfrm>
          <a:prstGeom prst="rect">
            <a:avLst/>
          </a:prstGeom>
        </p:spPr>
        <p:txBody>
          <a:bodyPr wrap="square">
            <a:spAutoFit/>
          </a:bodyPr>
          <a:lstStyle/>
          <a:p>
            <a:pPr lvl="0" algn="ctr"/>
            <a:r>
              <a:rPr lang="es-CO" sz="900" b="1" dirty="0" smtClean="0">
                <a:solidFill>
                  <a:schemeClr val="tx2">
                    <a:lumMod val="50000"/>
                  </a:schemeClr>
                </a:solidFill>
                <a:latin typeface="+mj-lt"/>
                <a:ea typeface="Verdana" pitchFamily="34" charset="0"/>
                <a:cs typeface="Verdana" pitchFamily="34" charset="0"/>
              </a:rPr>
              <a:t>Razones de NO  haber accedido</a:t>
            </a:r>
            <a:endParaRPr lang="es-CO" sz="900" b="1" dirty="0">
              <a:solidFill>
                <a:schemeClr val="tx2">
                  <a:lumMod val="50000"/>
                </a:schemeClr>
              </a:solidFill>
              <a:latin typeface="+mj-lt"/>
              <a:ea typeface="Verdana" pitchFamily="34" charset="0"/>
              <a:cs typeface="Verdana" pitchFamily="34" charset="0"/>
            </a:endParaRPr>
          </a:p>
        </p:txBody>
      </p:sp>
      <p:sp>
        <p:nvSpPr>
          <p:cNvPr id="65" name="64 Rectángulo"/>
          <p:cNvSpPr/>
          <p:nvPr/>
        </p:nvSpPr>
        <p:spPr>
          <a:xfrm>
            <a:off x="2986484" y="1543001"/>
            <a:ext cx="312089" cy="254804"/>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6" name="65 Forma libre"/>
          <p:cNvSpPr/>
          <p:nvPr/>
        </p:nvSpPr>
        <p:spPr>
          <a:xfrm>
            <a:off x="3327602" y="1326897"/>
            <a:ext cx="831193" cy="381343"/>
          </a:xfrm>
          <a:custGeom>
            <a:avLst/>
            <a:gdLst>
              <a:gd name="connsiteX0" fmla="*/ 0 w 1658679"/>
              <a:gd name="connsiteY0" fmla="*/ 349338 h 441429"/>
              <a:gd name="connsiteX1" fmla="*/ 265814 w 1658679"/>
              <a:gd name="connsiteY1" fmla="*/ 285542 h 441429"/>
              <a:gd name="connsiteX2" fmla="*/ 563525 w 1658679"/>
              <a:gd name="connsiteY2" fmla="*/ 434398 h 441429"/>
              <a:gd name="connsiteX3" fmla="*/ 1201479 w 1658679"/>
              <a:gd name="connsiteY3" fmla="*/ 19729 h 441429"/>
              <a:gd name="connsiteX4" fmla="*/ 1658679 w 1658679"/>
              <a:gd name="connsiteY4" fmla="*/ 104789 h 441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8679" h="441429">
                <a:moveTo>
                  <a:pt x="0" y="349338"/>
                </a:moveTo>
                <a:cubicBezTo>
                  <a:pt x="85946" y="310351"/>
                  <a:pt x="171893" y="271365"/>
                  <a:pt x="265814" y="285542"/>
                </a:cubicBezTo>
                <a:cubicBezTo>
                  <a:pt x="359735" y="299719"/>
                  <a:pt x="407581" y="478700"/>
                  <a:pt x="563525" y="434398"/>
                </a:cubicBezTo>
                <a:cubicBezTo>
                  <a:pt x="719469" y="390096"/>
                  <a:pt x="1018953" y="74664"/>
                  <a:pt x="1201479" y="19729"/>
                </a:cubicBezTo>
                <a:cubicBezTo>
                  <a:pt x="1384005" y="-35206"/>
                  <a:pt x="1521342" y="34791"/>
                  <a:pt x="1658679" y="104789"/>
                </a:cubicBezTo>
              </a:path>
            </a:pathLst>
          </a:custGeom>
          <a:noFill/>
          <a:ln>
            <a:solidFill>
              <a:schemeClr val="accent4">
                <a:lumMod val="75000"/>
              </a:schemeClr>
            </a:solidFill>
            <a:headEnd type="ova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7" name="66 Rectángulo"/>
          <p:cNvSpPr/>
          <p:nvPr/>
        </p:nvSpPr>
        <p:spPr>
          <a:xfrm>
            <a:off x="6444208" y="1273324"/>
            <a:ext cx="1800200" cy="230832"/>
          </a:xfrm>
          <a:prstGeom prst="rect">
            <a:avLst/>
          </a:prstGeom>
        </p:spPr>
        <p:txBody>
          <a:bodyPr wrap="square">
            <a:spAutoFit/>
          </a:bodyPr>
          <a:lstStyle/>
          <a:p>
            <a:pPr lvl="0" algn="ctr"/>
            <a:r>
              <a:rPr lang="es-CO" sz="900" b="1" dirty="0" smtClean="0">
                <a:solidFill>
                  <a:schemeClr val="tx2">
                    <a:lumMod val="50000"/>
                  </a:schemeClr>
                </a:solidFill>
                <a:latin typeface="+mj-lt"/>
                <a:ea typeface="Verdana" pitchFamily="34" charset="0"/>
                <a:cs typeface="Verdana" pitchFamily="34" charset="0"/>
              </a:rPr>
              <a:t>¿Que espera de Urna de Cristal?</a:t>
            </a:r>
            <a:endParaRPr lang="es-CO" sz="900" b="1" dirty="0">
              <a:solidFill>
                <a:schemeClr val="tx2">
                  <a:lumMod val="50000"/>
                </a:schemeClr>
              </a:solidFill>
              <a:latin typeface="+mj-lt"/>
              <a:ea typeface="Verdana" pitchFamily="34" charset="0"/>
              <a:cs typeface="Verdana" pitchFamily="34" charset="0"/>
            </a:endParaRPr>
          </a:p>
        </p:txBody>
      </p:sp>
      <p:graphicFrame>
        <p:nvGraphicFramePr>
          <p:cNvPr id="69" name="68 Tabla"/>
          <p:cNvGraphicFramePr>
            <a:graphicFrameLocks noGrp="1"/>
          </p:cNvGraphicFramePr>
          <p:nvPr>
            <p:extLst>
              <p:ext uri="{D42A27DB-BD31-4B8C-83A1-F6EECF244321}">
                <p14:modId xmlns:p14="http://schemas.microsoft.com/office/powerpoint/2010/main" val="2452310374"/>
              </p:ext>
            </p:extLst>
          </p:nvPr>
        </p:nvGraphicFramePr>
        <p:xfrm>
          <a:off x="3818676" y="3463976"/>
          <a:ext cx="2409508" cy="1374646"/>
        </p:xfrm>
        <a:graphic>
          <a:graphicData uri="http://schemas.openxmlformats.org/drawingml/2006/table">
            <a:tbl>
              <a:tblPr/>
              <a:tblGrid>
                <a:gridCol w="2014764"/>
                <a:gridCol w="394744"/>
              </a:tblGrid>
              <a:tr h="160183">
                <a:tc>
                  <a:txBody>
                    <a:bodyPr/>
                    <a:lstStyle/>
                    <a:p>
                      <a:pPr algn="l" fontAlgn="ctr"/>
                      <a:r>
                        <a:rPr lang="es-CO" sz="800" b="0" i="0" u="none" strike="noStrike" dirty="0">
                          <a:solidFill>
                            <a:srgbClr val="1F497D"/>
                          </a:solidFill>
                          <a:effectLst/>
                          <a:latin typeface="Calibri"/>
                        </a:rPr>
                        <a:t>No lo necesita</a:t>
                      </a:r>
                    </a:p>
                  </a:txBody>
                  <a:tcPr marL="9525" marR="9525" marT="952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30,1%</a:t>
                      </a:r>
                    </a:p>
                  </a:txBody>
                  <a:tcPr marL="9525" marR="9525" marT="9525" marB="0" anchor="ctr">
                    <a:lnL>
                      <a:noFill/>
                    </a:lnL>
                    <a:lnR>
                      <a:noFill/>
                    </a:lnR>
                    <a:lnT>
                      <a:noFill/>
                    </a:lnT>
                    <a:lnB>
                      <a:noFill/>
                    </a:lnB>
                  </a:tcPr>
                </a:tc>
              </a:tr>
              <a:tr h="160183">
                <a:tc>
                  <a:txBody>
                    <a:bodyPr/>
                    <a:lstStyle/>
                    <a:p>
                      <a:pPr algn="l" fontAlgn="ctr"/>
                      <a:r>
                        <a:rPr lang="es-CO" sz="800" b="0" i="0" u="none" strike="noStrike" dirty="0">
                          <a:solidFill>
                            <a:srgbClr val="1F497D"/>
                          </a:solidFill>
                          <a:effectLst/>
                          <a:latin typeface="Calibri"/>
                        </a:rPr>
                        <a:t>Lo consigue por otros medios</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a:solidFill>
                            <a:srgbClr val="1F497D"/>
                          </a:solidFill>
                          <a:effectLst/>
                          <a:latin typeface="Calibri"/>
                        </a:rPr>
                        <a:t>22,6%</a:t>
                      </a:r>
                    </a:p>
                  </a:txBody>
                  <a:tcPr marL="9525" marR="9525" marT="9525" marB="0" anchor="ctr">
                    <a:lnL>
                      <a:noFill/>
                    </a:lnL>
                    <a:lnR>
                      <a:noFill/>
                    </a:lnR>
                    <a:lnT>
                      <a:noFill/>
                    </a:lnT>
                    <a:lnB>
                      <a:noFill/>
                    </a:lnB>
                    <a:solidFill>
                      <a:schemeClr val="tx2">
                        <a:lumMod val="20000"/>
                        <a:lumOff val="80000"/>
                      </a:schemeClr>
                    </a:solidFill>
                  </a:tcPr>
                </a:tc>
              </a:tr>
              <a:tr h="160183">
                <a:tc>
                  <a:txBody>
                    <a:bodyPr/>
                    <a:lstStyle/>
                    <a:p>
                      <a:pPr algn="l" fontAlgn="ctr"/>
                      <a:r>
                        <a:rPr lang="es-CO" sz="800" b="0" i="0" u="none" strike="noStrike" dirty="0">
                          <a:solidFill>
                            <a:srgbClr val="1F497D"/>
                          </a:solidFill>
                          <a:effectLst/>
                          <a:latin typeface="Calibri"/>
                        </a:rPr>
                        <a:t>Falta de tiempo</a:t>
                      </a:r>
                    </a:p>
                  </a:txBody>
                  <a:tcPr marL="9525" marR="9525" marT="952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12,4%</a:t>
                      </a:r>
                    </a:p>
                  </a:txBody>
                  <a:tcPr marL="9525" marR="9525" marT="9525" marB="0" anchor="ctr">
                    <a:lnL>
                      <a:noFill/>
                    </a:lnL>
                    <a:lnR>
                      <a:noFill/>
                    </a:lnR>
                    <a:lnT>
                      <a:noFill/>
                    </a:lnT>
                    <a:lnB>
                      <a:noFill/>
                    </a:lnB>
                  </a:tcPr>
                </a:tc>
              </a:tr>
              <a:tr h="160183">
                <a:tc>
                  <a:txBody>
                    <a:bodyPr/>
                    <a:lstStyle/>
                    <a:p>
                      <a:pPr algn="l" fontAlgn="ctr"/>
                      <a:r>
                        <a:rPr lang="es-CO" sz="800" b="0" i="0" u="none" strike="noStrike">
                          <a:solidFill>
                            <a:srgbClr val="1F497D"/>
                          </a:solidFill>
                          <a:effectLst/>
                          <a:latin typeface="Calibri"/>
                        </a:rPr>
                        <a:t>Desconocimiento</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a:solidFill>
                            <a:srgbClr val="1F497D"/>
                          </a:solidFill>
                          <a:effectLst/>
                          <a:latin typeface="Calibri"/>
                        </a:rPr>
                        <a:t>10,8%</a:t>
                      </a:r>
                    </a:p>
                  </a:txBody>
                  <a:tcPr marL="9525" marR="9525" marT="9525" marB="0" anchor="ctr">
                    <a:lnL>
                      <a:noFill/>
                    </a:lnL>
                    <a:lnR>
                      <a:noFill/>
                    </a:lnR>
                    <a:lnT>
                      <a:noFill/>
                    </a:lnT>
                    <a:lnB>
                      <a:noFill/>
                    </a:lnB>
                    <a:solidFill>
                      <a:schemeClr val="tx2">
                        <a:lumMod val="20000"/>
                        <a:lumOff val="80000"/>
                      </a:schemeClr>
                    </a:solidFill>
                  </a:tcPr>
                </a:tc>
              </a:tr>
              <a:tr h="160183">
                <a:tc>
                  <a:txBody>
                    <a:bodyPr/>
                    <a:lstStyle/>
                    <a:p>
                      <a:pPr algn="l" fontAlgn="ctr"/>
                      <a:r>
                        <a:rPr lang="es-CO" sz="800" b="0" i="0" u="none" strike="noStrike" dirty="0">
                          <a:solidFill>
                            <a:srgbClr val="1F497D"/>
                          </a:solidFill>
                          <a:effectLst/>
                          <a:latin typeface="Calibri"/>
                        </a:rPr>
                        <a:t>Falta de </a:t>
                      </a:r>
                      <a:r>
                        <a:rPr lang="es-CO" sz="800" b="0" i="0" u="none" strike="noStrike" dirty="0" smtClean="0">
                          <a:solidFill>
                            <a:srgbClr val="1F497D"/>
                          </a:solidFill>
                          <a:effectLst/>
                          <a:latin typeface="Calibri"/>
                        </a:rPr>
                        <a:t>interés</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7,5%</a:t>
                      </a:r>
                    </a:p>
                  </a:txBody>
                  <a:tcPr marL="9525" marR="9525" marT="9525" marB="0" anchor="ctr">
                    <a:lnL>
                      <a:noFill/>
                    </a:lnL>
                    <a:lnR>
                      <a:noFill/>
                    </a:lnR>
                    <a:lnT>
                      <a:noFill/>
                    </a:lnT>
                    <a:lnB>
                      <a:noFill/>
                    </a:lnB>
                  </a:tcPr>
                </a:tc>
              </a:tr>
              <a:tr h="160183">
                <a:tc>
                  <a:txBody>
                    <a:bodyPr/>
                    <a:lstStyle/>
                    <a:p>
                      <a:pPr algn="l" fontAlgn="ctr"/>
                      <a:r>
                        <a:rPr lang="es-CO" sz="800" b="0" i="0" u="none" strike="noStrike" dirty="0">
                          <a:solidFill>
                            <a:srgbClr val="1F497D"/>
                          </a:solidFill>
                          <a:effectLst/>
                          <a:latin typeface="Calibri"/>
                        </a:rPr>
                        <a:t>La información no es clara y consistente</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a:solidFill>
                            <a:srgbClr val="1F497D"/>
                          </a:solidFill>
                          <a:effectLst/>
                          <a:latin typeface="Calibri"/>
                        </a:rPr>
                        <a:t>4,3%</a:t>
                      </a:r>
                    </a:p>
                  </a:txBody>
                  <a:tcPr marL="9525" marR="9525" marT="9525" marB="0" anchor="ctr">
                    <a:lnL>
                      <a:noFill/>
                    </a:lnL>
                    <a:lnR>
                      <a:noFill/>
                    </a:lnR>
                    <a:lnT>
                      <a:noFill/>
                    </a:lnT>
                    <a:lnB>
                      <a:noFill/>
                    </a:lnB>
                    <a:solidFill>
                      <a:schemeClr val="tx2">
                        <a:lumMod val="20000"/>
                        <a:lumOff val="80000"/>
                      </a:schemeClr>
                    </a:solidFill>
                  </a:tcPr>
                </a:tc>
              </a:tr>
              <a:tr h="160183">
                <a:tc>
                  <a:txBody>
                    <a:bodyPr/>
                    <a:lstStyle/>
                    <a:p>
                      <a:pPr algn="l" fontAlgn="ctr"/>
                      <a:r>
                        <a:rPr lang="es-CO" sz="800" b="0" i="0" u="none" strike="noStrike">
                          <a:solidFill>
                            <a:srgbClr val="1F497D"/>
                          </a:solidFill>
                          <a:effectLst/>
                          <a:latin typeface="Calibri"/>
                        </a:rPr>
                        <a:t>No encuentra respuesta</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3,8%</a:t>
                      </a:r>
                    </a:p>
                  </a:txBody>
                  <a:tcPr marL="9525" marR="9525" marT="9525" marB="0" anchor="ctr">
                    <a:lnL>
                      <a:noFill/>
                    </a:lnL>
                    <a:lnR>
                      <a:noFill/>
                    </a:lnR>
                    <a:lnT>
                      <a:noFill/>
                    </a:lnT>
                    <a:lnB>
                      <a:noFill/>
                    </a:lnB>
                  </a:tcPr>
                </a:tc>
              </a:tr>
              <a:tr h="160183">
                <a:tc>
                  <a:txBody>
                    <a:bodyPr/>
                    <a:lstStyle/>
                    <a:p>
                      <a:pPr algn="l" fontAlgn="ctr"/>
                      <a:r>
                        <a:rPr lang="es-CO" sz="800" b="0" i="0" u="none" strike="noStrike">
                          <a:solidFill>
                            <a:srgbClr val="1F497D"/>
                          </a:solidFill>
                          <a:effectLst/>
                          <a:latin typeface="Calibri"/>
                        </a:rPr>
                        <a:t>Los medios o páginas se encuentran en mal estado o presentan dificultades</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dirty="0">
                          <a:solidFill>
                            <a:srgbClr val="1F497D"/>
                          </a:solidFill>
                          <a:effectLst/>
                          <a:latin typeface="Calibri"/>
                        </a:rPr>
                        <a:t>3,8%</a:t>
                      </a:r>
                    </a:p>
                  </a:txBody>
                  <a:tcPr marL="9525" marR="9525" marT="9525" marB="0" anchor="ctr">
                    <a:lnL>
                      <a:noFill/>
                    </a:lnL>
                    <a:lnR>
                      <a:noFill/>
                    </a:lnR>
                    <a:lnT>
                      <a:noFill/>
                    </a:lnT>
                    <a:lnB>
                      <a:noFill/>
                    </a:lnB>
                    <a:solidFill>
                      <a:schemeClr val="tx2">
                        <a:lumMod val="20000"/>
                        <a:lumOff val="80000"/>
                      </a:schemeClr>
                    </a:solidFill>
                  </a:tcPr>
                </a:tc>
              </a:tr>
            </a:tbl>
          </a:graphicData>
        </a:graphic>
      </p:graphicFrame>
      <p:graphicFrame>
        <p:nvGraphicFramePr>
          <p:cNvPr id="71" name="70 Tabla"/>
          <p:cNvGraphicFramePr>
            <a:graphicFrameLocks noGrp="1"/>
          </p:cNvGraphicFramePr>
          <p:nvPr>
            <p:extLst>
              <p:ext uri="{D42A27DB-BD31-4B8C-83A1-F6EECF244321}">
                <p14:modId xmlns:p14="http://schemas.microsoft.com/office/powerpoint/2010/main" val="2975300630"/>
              </p:ext>
            </p:extLst>
          </p:nvPr>
        </p:nvGraphicFramePr>
        <p:xfrm>
          <a:off x="6548547" y="3462015"/>
          <a:ext cx="2627784" cy="1878330"/>
        </p:xfrm>
        <a:graphic>
          <a:graphicData uri="http://schemas.openxmlformats.org/drawingml/2006/table">
            <a:tbl>
              <a:tblPr/>
              <a:tblGrid>
                <a:gridCol w="2095574"/>
                <a:gridCol w="532210"/>
              </a:tblGrid>
              <a:tr h="190500">
                <a:tc>
                  <a:txBody>
                    <a:bodyPr/>
                    <a:lstStyle/>
                    <a:p>
                      <a:pPr algn="l" fontAlgn="ctr"/>
                      <a:r>
                        <a:rPr lang="es-CO" sz="800" b="0" i="0" u="none" strike="noStrike" dirty="0">
                          <a:solidFill>
                            <a:srgbClr val="1F497D"/>
                          </a:solidFill>
                          <a:effectLst/>
                          <a:latin typeface="Calibri"/>
                        </a:rPr>
                        <a:t>Que se informe sobre la gestión del Gobierno</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33,7%</a:t>
                      </a:r>
                    </a:p>
                  </a:txBody>
                  <a:tcPr marL="9525" marR="9525" marT="9525" marB="0" anchor="ctr">
                    <a:lnL>
                      <a:noFill/>
                    </a:lnL>
                    <a:lnR>
                      <a:noFill/>
                    </a:lnR>
                    <a:lnT>
                      <a:noFill/>
                    </a:lnT>
                    <a:lnB>
                      <a:noFill/>
                    </a:lnB>
                  </a:tcPr>
                </a:tc>
              </a:tr>
              <a:tr h="190500">
                <a:tc>
                  <a:txBody>
                    <a:bodyPr/>
                    <a:lstStyle/>
                    <a:p>
                      <a:pPr algn="l" fontAlgn="ctr"/>
                      <a:r>
                        <a:rPr lang="es-CO" sz="800" b="0" i="0" u="none" strike="noStrike" dirty="0" smtClean="0">
                          <a:solidFill>
                            <a:srgbClr val="1F497D"/>
                          </a:solidFill>
                          <a:effectLst/>
                          <a:latin typeface="Calibri"/>
                        </a:rPr>
                        <a:t>Más </a:t>
                      </a:r>
                      <a:r>
                        <a:rPr lang="es-CO" sz="800" b="0" i="0" u="none" strike="noStrike" dirty="0">
                          <a:solidFill>
                            <a:srgbClr val="1F497D"/>
                          </a:solidFill>
                          <a:effectLst/>
                          <a:latin typeface="Calibri"/>
                        </a:rPr>
                        <a:t>participación ciudadana</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dirty="0">
                          <a:solidFill>
                            <a:srgbClr val="1F497D"/>
                          </a:solidFill>
                          <a:effectLst/>
                          <a:latin typeface="Calibri"/>
                        </a:rPr>
                        <a:t>23,6%</a:t>
                      </a:r>
                    </a:p>
                  </a:txBody>
                  <a:tcPr marL="9525" marR="9525" marT="9525" marB="0" anchor="ctr">
                    <a:lnL>
                      <a:noFill/>
                    </a:lnL>
                    <a:lnR>
                      <a:noFill/>
                    </a:lnR>
                    <a:lnT>
                      <a:noFill/>
                    </a:lnT>
                    <a:lnB>
                      <a:noFill/>
                    </a:lnB>
                    <a:solidFill>
                      <a:schemeClr val="tx2">
                        <a:lumMod val="20000"/>
                        <a:lumOff val="80000"/>
                      </a:schemeClr>
                    </a:solidFill>
                  </a:tcPr>
                </a:tc>
              </a:tr>
              <a:tr h="190500">
                <a:tc>
                  <a:txBody>
                    <a:bodyPr/>
                    <a:lstStyle/>
                    <a:p>
                      <a:pPr algn="l" fontAlgn="ctr"/>
                      <a:r>
                        <a:rPr lang="es-CO" sz="800" b="0" i="0" u="none" strike="noStrike" dirty="0">
                          <a:solidFill>
                            <a:srgbClr val="1F497D"/>
                          </a:solidFill>
                          <a:effectLst/>
                          <a:latin typeface="Calibri"/>
                        </a:rPr>
                        <a:t>Transparencia o buen gobierno por parte del Estado</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13,1%</a:t>
                      </a:r>
                    </a:p>
                  </a:txBody>
                  <a:tcPr marL="9525" marR="9525" marT="9525" marB="0" anchor="ctr">
                    <a:lnL>
                      <a:noFill/>
                    </a:lnL>
                    <a:lnR>
                      <a:noFill/>
                    </a:lnR>
                    <a:lnT>
                      <a:noFill/>
                    </a:lnT>
                    <a:lnB>
                      <a:noFill/>
                    </a:lnB>
                  </a:tcPr>
                </a:tc>
              </a:tr>
              <a:tr h="304800">
                <a:tc>
                  <a:txBody>
                    <a:bodyPr/>
                    <a:lstStyle/>
                    <a:p>
                      <a:pPr algn="l" fontAlgn="ctr"/>
                      <a:r>
                        <a:rPr lang="es-CO" sz="800" b="0" i="0" u="none" strike="noStrike">
                          <a:solidFill>
                            <a:srgbClr val="1F497D"/>
                          </a:solidFill>
                          <a:effectLst/>
                          <a:latin typeface="Calibri"/>
                        </a:rPr>
                        <a:t>Que permita hacer seguimiento / vigilar / controlar las acciones del gobierno</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a:solidFill>
                            <a:srgbClr val="1F497D"/>
                          </a:solidFill>
                          <a:effectLst/>
                          <a:latin typeface="Calibri"/>
                        </a:rPr>
                        <a:t>7,4%</a:t>
                      </a:r>
                    </a:p>
                  </a:txBody>
                  <a:tcPr marL="9525" marR="9525" marT="9525" marB="0" anchor="ctr">
                    <a:lnL>
                      <a:noFill/>
                    </a:lnL>
                    <a:lnR>
                      <a:noFill/>
                    </a:lnR>
                    <a:lnT>
                      <a:noFill/>
                    </a:lnT>
                    <a:lnB>
                      <a:noFill/>
                    </a:lnB>
                    <a:solidFill>
                      <a:schemeClr val="tx2">
                        <a:lumMod val="20000"/>
                        <a:lumOff val="80000"/>
                      </a:schemeClr>
                    </a:solidFill>
                  </a:tcPr>
                </a:tc>
              </a:tr>
              <a:tr h="304800">
                <a:tc>
                  <a:txBody>
                    <a:bodyPr/>
                    <a:lstStyle/>
                    <a:p>
                      <a:pPr algn="l" fontAlgn="ctr"/>
                      <a:r>
                        <a:rPr lang="es-CO" sz="800" b="0" i="0" u="none" strike="noStrike" dirty="0">
                          <a:solidFill>
                            <a:srgbClr val="1F497D"/>
                          </a:solidFill>
                          <a:effectLst/>
                          <a:latin typeface="Calibri"/>
                        </a:rPr>
                        <a:t>Que se den respuestas </a:t>
                      </a:r>
                      <a:r>
                        <a:rPr lang="es-CO" sz="800" b="0" i="0" u="none" strike="noStrike" dirty="0" smtClean="0">
                          <a:solidFill>
                            <a:srgbClr val="1F497D"/>
                          </a:solidFill>
                          <a:effectLst/>
                          <a:latin typeface="Calibri"/>
                        </a:rPr>
                        <a:t>ágiles </a:t>
                      </a:r>
                      <a:r>
                        <a:rPr lang="es-CO" sz="800" b="0" i="0" u="none" strike="noStrike" dirty="0">
                          <a:solidFill>
                            <a:srgbClr val="1F497D"/>
                          </a:solidFill>
                          <a:effectLst/>
                          <a:latin typeface="Calibri"/>
                        </a:rPr>
                        <a:t>a las inquietudes</a:t>
                      </a:r>
                    </a:p>
                  </a:txBody>
                  <a:tcPr marL="9525" marR="9525" marT="952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6,7%</a:t>
                      </a:r>
                    </a:p>
                  </a:txBody>
                  <a:tcPr marL="9525" marR="9525" marT="9525" marB="0" anchor="ctr">
                    <a:lnL>
                      <a:noFill/>
                    </a:lnL>
                    <a:lnR>
                      <a:noFill/>
                    </a:lnR>
                    <a:lnT>
                      <a:noFill/>
                    </a:lnT>
                    <a:lnB>
                      <a:noFill/>
                    </a:lnB>
                  </a:tcPr>
                </a:tc>
              </a:tr>
              <a:tr h="190500">
                <a:tc>
                  <a:txBody>
                    <a:bodyPr/>
                    <a:lstStyle/>
                    <a:p>
                      <a:pPr algn="l" fontAlgn="ctr"/>
                      <a:r>
                        <a:rPr lang="es-CO" sz="800" b="0" i="0" u="none" strike="noStrike">
                          <a:solidFill>
                            <a:srgbClr val="1F497D"/>
                          </a:solidFill>
                          <a:effectLst/>
                          <a:latin typeface="Calibri"/>
                        </a:rPr>
                        <a:t>Que sea efectiva</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a:solidFill>
                            <a:srgbClr val="1F497D"/>
                          </a:solidFill>
                          <a:effectLst/>
                          <a:latin typeface="Calibri"/>
                        </a:rPr>
                        <a:t>5,1%</a:t>
                      </a:r>
                    </a:p>
                  </a:txBody>
                  <a:tcPr marL="9525" marR="9525" marT="9525" marB="0" anchor="ctr">
                    <a:lnL>
                      <a:noFill/>
                    </a:lnL>
                    <a:lnR>
                      <a:noFill/>
                    </a:lnR>
                    <a:lnT>
                      <a:noFill/>
                    </a:lnT>
                    <a:lnB>
                      <a:noFill/>
                    </a:lnB>
                    <a:solidFill>
                      <a:schemeClr val="tx2">
                        <a:lumMod val="20000"/>
                        <a:lumOff val="80000"/>
                      </a:schemeClr>
                    </a:solidFill>
                  </a:tcPr>
                </a:tc>
              </a:tr>
              <a:tr h="190500">
                <a:tc>
                  <a:txBody>
                    <a:bodyPr/>
                    <a:lstStyle/>
                    <a:p>
                      <a:pPr algn="l" fontAlgn="ctr"/>
                      <a:r>
                        <a:rPr lang="es-CO" sz="800" b="0" i="0" u="none" strike="noStrike">
                          <a:solidFill>
                            <a:srgbClr val="1F497D"/>
                          </a:solidFill>
                          <a:effectLst/>
                          <a:latin typeface="Calibri"/>
                        </a:rPr>
                        <a:t>Que tenga mayor cobertura</a:t>
                      </a:r>
                    </a:p>
                  </a:txBody>
                  <a:tcPr marL="9525" marR="9525" marT="952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4,7%</a:t>
                      </a:r>
                    </a:p>
                  </a:txBody>
                  <a:tcPr marL="9525" marR="9525" marT="9525" marB="0" anchor="ctr">
                    <a:lnL>
                      <a:noFill/>
                    </a:lnL>
                    <a:lnR>
                      <a:noFill/>
                    </a:lnR>
                    <a:lnT>
                      <a:noFill/>
                    </a:lnT>
                    <a:lnB>
                      <a:noFill/>
                    </a:lnB>
                  </a:tcPr>
                </a:tc>
              </a:tr>
              <a:tr h="190500">
                <a:tc>
                  <a:txBody>
                    <a:bodyPr/>
                    <a:lstStyle/>
                    <a:p>
                      <a:pPr algn="l" fontAlgn="ctr"/>
                      <a:r>
                        <a:rPr lang="es-CO" sz="800" b="0" i="0" u="none" strike="noStrike">
                          <a:solidFill>
                            <a:srgbClr val="1F497D"/>
                          </a:solidFill>
                          <a:effectLst/>
                          <a:latin typeface="Calibri"/>
                        </a:rPr>
                        <a:t>Que sea una canal de comunicación de la ciudadanía con el Gobierno</a:t>
                      </a:r>
                    </a:p>
                  </a:txBody>
                  <a:tcPr marL="9525" marR="9525" marT="9525" marB="0" anchor="ctr">
                    <a:lnL>
                      <a:noFill/>
                    </a:lnL>
                    <a:lnR>
                      <a:noFill/>
                    </a:lnR>
                    <a:lnT>
                      <a:noFill/>
                    </a:lnT>
                    <a:lnB>
                      <a:noFill/>
                    </a:lnB>
                    <a:solidFill>
                      <a:schemeClr val="tx2">
                        <a:lumMod val="20000"/>
                        <a:lumOff val="80000"/>
                      </a:schemeClr>
                    </a:solidFill>
                  </a:tcPr>
                </a:tc>
                <a:tc>
                  <a:txBody>
                    <a:bodyPr/>
                    <a:lstStyle/>
                    <a:p>
                      <a:pPr algn="ctr" fontAlgn="ctr"/>
                      <a:r>
                        <a:rPr lang="es-CO" sz="800" b="0" i="0" u="none" strike="noStrike" dirty="0">
                          <a:solidFill>
                            <a:srgbClr val="1F497D"/>
                          </a:solidFill>
                          <a:effectLst/>
                          <a:latin typeface="Calibri"/>
                        </a:rPr>
                        <a:t>3,4%</a:t>
                      </a:r>
                    </a:p>
                  </a:txBody>
                  <a:tcPr marL="9525" marR="9525" marT="9525" marB="0" anchor="ctr">
                    <a:lnL>
                      <a:noFill/>
                    </a:lnL>
                    <a:lnR>
                      <a:noFill/>
                    </a:lnR>
                    <a:lnT>
                      <a:noFill/>
                    </a:lnT>
                    <a:lnB>
                      <a:noFill/>
                    </a:lnB>
                    <a:solidFill>
                      <a:schemeClr val="tx2">
                        <a:lumMod val="20000"/>
                        <a:lumOff val="80000"/>
                      </a:schemeClr>
                    </a:solidFill>
                  </a:tcPr>
                </a:tc>
              </a:tr>
            </a:tbl>
          </a:graphicData>
        </a:graphic>
      </p:graphicFrame>
      <p:sp>
        <p:nvSpPr>
          <p:cNvPr id="72" name="71 Rectángulo"/>
          <p:cNvSpPr/>
          <p:nvPr/>
        </p:nvSpPr>
        <p:spPr>
          <a:xfrm>
            <a:off x="4125138" y="3249439"/>
            <a:ext cx="1800200" cy="230832"/>
          </a:xfrm>
          <a:prstGeom prst="rect">
            <a:avLst/>
          </a:prstGeom>
        </p:spPr>
        <p:txBody>
          <a:bodyPr wrap="square">
            <a:spAutoFit/>
          </a:bodyPr>
          <a:lstStyle/>
          <a:p>
            <a:pPr lvl="0" algn="ctr"/>
            <a:r>
              <a:rPr lang="es-CO" sz="900" b="1" dirty="0" smtClean="0">
                <a:solidFill>
                  <a:schemeClr val="tx2">
                    <a:lumMod val="50000"/>
                  </a:schemeClr>
                </a:solidFill>
                <a:latin typeface="+mj-lt"/>
                <a:ea typeface="Verdana" pitchFamily="34" charset="0"/>
                <a:cs typeface="Verdana" pitchFamily="34" charset="0"/>
              </a:rPr>
              <a:t>Razones de NO  haber accedido</a:t>
            </a:r>
            <a:endParaRPr lang="es-CO" sz="900" b="1" dirty="0">
              <a:solidFill>
                <a:schemeClr val="tx2">
                  <a:lumMod val="50000"/>
                </a:schemeClr>
              </a:solidFill>
              <a:latin typeface="+mj-lt"/>
              <a:ea typeface="Verdana" pitchFamily="34" charset="0"/>
              <a:cs typeface="Verdana" pitchFamily="34" charset="0"/>
            </a:endParaRPr>
          </a:p>
        </p:txBody>
      </p:sp>
      <p:sp>
        <p:nvSpPr>
          <p:cNvPr id="73" name="72 Rectángulo"/>
          <p:cNvSpPr/>
          <p:nvPr/>
        </p:nvSpPr>
        <p:spPr>
          <a:xfrm>
            <a:off x="2982303" y="3519116"/>
            <a:ext cx="312089" cy="254804"/>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5" name="74 Forma libre"/>
          <p:cNvSpPr/>
          <p:nvPr/>
        </p:nvSpPr>
        <p:spPr>
          <a:xfrm>
            <a:off x="3324913" y="3242926"/>
            <a:ext cx="743031" cy="441429"/>
          </a:xfrm>
          <a:custGeom>
            <a:avLst/>
            <a:gdLst>
              <a:gd name="connsiteX0" fmla="*/ 0 w 1658679"/>
              <a:gd name="connsiteY0" fmla="*/ 349338 h 441429"/>
              <a:gd name="connsiteX1" fmla="*/ 265814 w 1658679"/>
              <a:gd name="connsiteY1" fmla="*/ 285542 h 441429"/>
              <a:gd name="connsiteX2" fmla="*/ 563525 w 1658679"/>
              <a:gd name="connsiteY2" fmla="*/ 434398 h 441429"/>
              <a:gd name="connsiteX3" fmla="*/ 1201479 w 1658679"/>
              <a:gd name="connsiteY3" fmla="*/ 19729 h 441429"/>
              <a:gd name="connsiteX4" fmla="*/ 1658679 w 1658679"/>
              <a:gd name="connsiteY4" fmla="*/ 104789 h 441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8679" h="441429">
                <a:moveTo>
                  <a:pt x="0" y="349338"/>
                </a:moveTo>
                <a:cubicBezTo>
                  <a:pt x="85946" y="310351"/>
                  <a:pt x="171893" y="271365"/>
                  <a:pt x="265814" y="285542"/>
                </a:cubicBezTo>
                <a:cubicBezTo>
                  <a:pt x="359735" y="299719"/>
                  <a:pt x="407581" y="478700"/>
                  <a:pt x="563525" y="434398"/>
                </a:cubicBezTo>
                <a:cubicBezTo>
                  <a:pt x="719469" y="390096"/>
                  <a:pt x="1018953" y="74664"/>
                  <a:pt x="1201479" y="19729"/>
                </a:cubicBezTo>
                <a:cubicBezTo>
                  <a:pt x="1384005" y="-35206"/>
                  <a:pt x="1521342" y="34791"/>
                  <a:pt x="1658679" y="104789"/>
                </a:cubicBezTo>
              </a:path>
            </a:pathLst>
          </a:custGeom>
          <a:noFill/>
          <a:ln>
            <a:solidFill>
              <a:schemeClr val="accent4">
                <a:lumMod val="75000"/>
              </a:schemeClr>
            </a:solidFill>
            <a:headEnd type="ova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6" name="75 Rectángulo"/>
          <p:cNvSpPr/>
          <p:nvPr/>
        </p:nvSpPr>
        <p:spPr>
          <a:xfrm>
            <a:off x="6440027" y="3249439"/>
            <a:ext cx="1800200" cy="230832"/>
          </a:xfrm>
          <a:prstGeom prst="rect">
            <a:avLst/>
          </a:prstGeom>
        </p:spPr>
        <p:txBody>
          <a:bodyPr wrap="square">
            <a:spAutoFit/>
          </a:bodyPr>
          <a:lstStyle/>
          <a:p>
            <a:pPr lvl="0" algn="ctr"/>
            <a:r>
              <a:rPr lang="es-CO" sz="900" b="1" dirty="0" smtClean="0">
                <a:solidFill>
                  <a:schemeClr val="tx2">
                    <a:lumMod val="50000"/>
                  </a:schemeClr>
                </a:solidFill>
                <a:latin typeface="+mj-lt"/>
                <a:ea typeface="Verdana" pitchFamily="34" charset="0"/>
                <a:cs typeface="Verdana" pitchFamily="34" charset="0"/>
              </a:rPr>
              <a:t>¿Que espera de Urna de Cristal?</a:t>
            </a:r>
            <a:endParaRPr lang="es-CO" sz="900" b="1" dirty="0">
              <a:solidFill>
                <a:schemeClr val="tx2">
                  <a:lumMod val="50000"/>
                </a:schemeClr>
              </a:solidFill>
              <a:latin typeface="+mj-lt"/>
              <a:ea typeface="Verdana" pitchFamily="34" charset="0"/>
              <a:cs typeface="Verdana" pitchFamily="34" charset="0"/>
            </a:endParaRPr>
          </a:p>
        </p:txBody>
      </p:sp>
      <p:sp>
        <p:nvSpPr>
          <p:cNvPr id="101" name="100 Rectángulo redondeado">
            <a:hlinkClick r:id="rId7" action="ppaction://hlinksldjump"/>
          </p:cNvPr>
          <p:cNvSpPr/>
          <p:nvPr/>
        </p:nvSpPr>
        <p:spPr>
          <a:xfrm>
            <a:off x="59155" y="2782392"/>
            <a:ext cx="633020"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1 de 4</a:t>
            </a:r>
          </a:p>
        </p:txBody>
      </p:sp>
      <p:sp>
        <p:nvSpPr>
          <p:cNvPr id="102" name="101 Rectángulo redondeado">
            <a:hlinkClick r:id="rId8" action="ppaction://hlinksldjump"/>
          </p:cNvPr>
          <p:cNvSpPr/>
          <p:nvPr/>
        </p:nvSpPr>
        <p:spPr>
          <a:xfrm>
            <a:off x="59155" y="3092314"/>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a:t>
            </a:r>
            <a:r>
              <a:rPr lang="es-CO" sz="1000" b="1" dirty="0" smtClean="0">
                <a:solidFill>
                  <a:schemeClr val="accent5">
                    <a:lumMod val="75000"/>
                  </a:schemeClr>
                </a:solidFill>
                <a:latin typeface="+mj-lt"/>
                <a:ea typeface="Verdana" pitchFamily="34" charset="0"/>
                <a:cs typeface="Verdana" pitchFamily="34" charset="0"/>
              </a:rPr>
              <a:t>4</a:t>
            </a:r>
            <a:endParaRPr lang="es-CO" sz="1000" b="1" dirty="0">
              <a:solidFill>
                <a:schemeClr val="accent5">
                  <a:lumMod val="75000"/>
                </a:schemeClr>
              </a:solidFill>
              <a:latin typeface="+mj-lt"/>
              <a:ea typeface="Verdana" pitchFamily="34" charset="0"/>
              <a:cs typeface="Verdana" pitchFamily="34" charset="0"/>
            </a:endParaRPr>
          </a:p>
        </p:txBody>
      </p:sp>
      <p:sp>
        <p:nvSpPr>
          <p:cNvPr id="103" name="102 Rectángulo redondeado">
            <a:hlinkClick r:id="rId9" action="ppaction://hlinksldjump"/>
          </p:cNvPr>
          <p:cNvSpPr/>
          <p:nvPr/>
        </p:nvSpPr>
        <p:spPr>
          <a:xfrm>
            <a:off x="770628" y="2786758"/>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de 4</a:t>
            </a:r>
            <a:endParaRPr lang="es-CO" sz="1000" b="1" dirty="0">
              <a:solidFill>
                <a:schemeClr val="accent5">
                  <a:lumMod val="75000"/>
                </a:schemeClr>
              </a:solidFill>
              <a:latin typeface="+mj-lt"/>
              <a:ea typeface="Verdana" pitchFamily="34" charset="0"/>
              <a:cs typeface="Verdana" pitchFamily="34" charset="0"/>
            </a:endParaRPr>
          </a:p>
        </p:txBody>
      </p:sp>
      <p:sp>
        <p:nvSpPr>
          <p:cNvPr id="104" name="103 Rectángulo redondeado">
            <a:hlinkClick r:id="rId10" action="ppaction://hlinksldjump"/>
          </p:cNvPr>
          <p:cNvSpPr/>
          <p:nvPr/>
        </p:nvSpPr>
        <p:spPr>
          <a:xfrm>
            <a:off x="770628" y="3094790"/>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4</a:t>
            </a:r>
          </a:p>
        </p:txBody>
      </p:sp>
      <p:sp>
        <p:nvSpPr>
          <p:cNvPr id="105" name="104 Rectángulo redondeado">
            <a:hlinkClick r:id="rId11"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106" name="105 Rectángulo redondeado">
            <a:hlinkClick r:id="rId12"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107" name="106 Rectángulo redondeado">
            <a:hlinkClick r:id="rId13" action="ppaction://hlinksldjump"/>
          </p:cNvPr>
          <p:cNvSpPr/>
          <p:nvPr/>
        </p:nvSpPr>
        <p:spPr>
          <a:xfrm>
            <a:off x="35497" y="206541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Conocimiento Urna de Cristal</a:t>
            </a:r>
          </a:p>
        </p:txBody>
      </p:sp>
      <p:sp>
        <p:nvSpPr>
          <p:cNvPr id="108" name="107 Rectángulo redondeado">
            <a:hlinkClick r:id="rId7" action="ppaction://hlinksldjump"/>
          </p:cNvPr>
          <p:cNvSpPr/>
          <p:nvPr/>
        </p:nvSpPr>
        <p:spPr>
          <a:xfrm>
            <a:off x="35497" y="242545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Razones de NO uso</a:t>
            </a:r>
          </a:p>
        </p:txBody>
      </p:sp>
      <p:sp>
        <p:nvSpPr>
          <p:cNvPr id="109" name="108 Rectángulo redondeado">
            <a:hlinkClick r:id="rId14" action="ppaction://hlinksldjump"/>
          </p:cNvPr>
          <p:cNvSpPr/>
          <p:nvPr/>
        </p:nvSpPr>
        <p:spPr>
          <a:xfrm>
            <a:off x="35497" y="3459316"/>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110" name="109 Rectángulo redondeado">
            <a:hlinkClick r:id="rId15" action="ppaction://hlinksldjump"/>
          </p:cNvPr>
          <p:cNvSpPr/>
          <p:nvPr/>
        </p:nvSpPr>
        <p:spPr>
          <a:xfrm>
            <a:off x="35496" y="3804981"/>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116" name="115 Cheurón">
            <a:hlinkClick r:id="rId16"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117" name="116 Cheurón">
            <a:hlinkClick r:id="rId17"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19" name="Picture 2" descr="http://58533534ea9b6562bf3c-029f06cbf668e558ffb5306597309f00.r0.cf1.rackcdn.com/2012/10/Like.jpg"/>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 name="119 Cheurón">
            <a:hlinkClick r:id="rId19"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2" name="CuadroTexto 1"/>
          <p:cNvSpPr txBox="1"/>
          <p:nvPr/>
        </p:nvSpPr>
        <p:spPr>
          <a:xfrm>
            <a:off x="6440027" y="2785492"/>
            <a:ext cx="2596469" cy="261610"/>
          </a:xfrm>
          <a:prstGeom prst="rect">
            <a:avLst/>
          </a:prstGeom>
          <a:noFill/>
        </p:spPr>
        <p:txBody>
          <a:bodyPr wrap="square" rtlCol="0">
            <a:spAutoFit/>
          </a:bodyPr>
          <a:lstStyle/>
          <a:p>
            <a:r>
              <a:rPr lang="es-MX" sz="1100" dirty="0" smtClean="0"/>
              <a:t>*</a:t>
            </a:r>
            <a:r>
              <a:rPr lang="es-MX" sz="1000" dirty="0" smtClean="0"/>
              <a:t> Otras menciones 22,6%</a:t>
            </a:r>
            <a:endParaRPr lang="es-MX" sz="1000" dirty="0"/>
          </a:p>
        </p:txBody>
      </p:sp>
      <p:sp>
        <p:nvSpPr>
          <p:cNvPr id="46" name="CuadroTexto 45"/>
          <p:cNvSpPr txBox="1"/>
          <p:nvPr/>
        </p:nvSpPr>
        <p:spPr>
          <a:xfrm>
            <a:off x="6444208" y="5332194"/>
            <a:ext cx="2596469" cy="415498"/>
          </a:xfrm>
          <a:prstGeom prst="rect">
            <a:avLst/>
          </a:prstGeom>
          <a:noFill/>
        </p:spPr>
        <p:txBody>
          <a:bodyPr wrap="square" rtlCol="0">
            <a:spAutoFit/>
          </a:bodyPr>
          <a:lstStyle/>
          <a:p>
            <a:pPr marL="171450" indent="-171450">
              <a:buFont typeface="Arial" panose="020B0604020202020204" pitchFamily="34" charset="0"/>
              <a:buChar char="•"/>
            </a:pPr>
            <a:r>
              <a:rPr lang="es-MX" sz="1000" dirty="0" smtClean="0"/>
              <a:t>Otras menciones 8,4%</a:t>
            </a:r>
          </a:p>
          <a:p>
            <a:pPr marL="171450" indent="-171450">
              <a:buFont typeface="Arial" panose="020B0604020202020204" pitchFamily="34" charset="0"/>
              <a:buChar char="•"/>
            </a:pPr>
            <a:r>
              <a:rPr lang="es-MX" sz="1000" dirty="0"/>
              <a:t> </a:t>
            </a:r>
            <a:r>
              <a:rPr lang="es-MX" sz="1000" dirty="0" err="1" smtClean="0"/>
              <a:t>Ns</a:t>
            </a:r>
            <a:r>
              <a:rPr lang="es-MX" sz="1000" dirty="0" smtClean="0"/>
              <a:t>/</a:t>
            </a:r>
            <a:r>
              <a:rPr lang="es-MX" sz="1000" dirty="0" err="1" smtClean="0"/>
              <a:t>Nr</a:t>
            </a:r>
            <a:r>
              <a:rPr lang="es-MX" sz="1000" dirty="0" smtClean="0"/>
              <a:t>: 4,4%</a:t>
            </a:r>
            <a:endParaRPr lang="es-MX" sz="1000" dirty="0"/>
          </a:p>
        </p:txBody>
      </p:sp>
      <p:sp>
        <p:nvSpPr>
          <p:cNvPr id="47" name="CuadroTexto 46"/>
          <p:cNvSpPr txBox="1"/>
          <p:nvPr/>
        </p:nvSpPr>
        <p:spPr>
          <a:xfrm>
            <a:off x="3743198" y="4797553"/>
            <a:ext cx="2596469" cy="415498"/>
          </a:xfrm>
          <a:prstGeom prst="rect">
            <a:avLst/>
          </a:prstGeom>
          <a:noFill/>
        </p:spPr>
        <p:txBody>
          <a:bodyPr wrap="square" rtlCol="0">
            <a:spAutoFit/>
          </a:bodyPr>
          <a:lstStyle/>
          <a:p>
            <a:pPr marL="171450" indent="-171450">
              <a:buFont typeface="Arial" panose="020B0604020202020204" pitchFamily="34" charset="0"/>
              <a:buChar char="•"/>
            </a:pPr>
            <a:r>
              <a:rPr lang="es-MX" sz="1000" dirty="0" smtClean="0"/>
              <a:t>Otras menciones 4,8%</a:t>
            </a:r>
          </a:p>
          <a:p>
            <a:pPr marL="171450" indent="-171450">
              <a:buFont typeface="Arial" panose="020B0604020202020204" pitchFamily="34" charset="0"/>
              <a:buChar char="•"/>
            </a:pPr>
            <a:r>
              <a:rPr lang="es-MX" sz="1000" dirty="0"/>
              <a:t> </a:t>
            </a:r>
            <a:r>
              <a:rPr lang="es-MX" sz="1000" dirty="0" err="1" smtClean="0"/>
              <a:t>Ns</a:t>
            </a:r>
            <a:r>
              <a:rPr lang="es-MX" sz="1000" dirty="0" smtClean="0"/>
              <a:t>/</a:t>
            </a:r>
            <a:r>
              <a:rPr lang="es-MX" sz="1000" dirty="0" err="1" smtClean="0"/>
              <a:t>Nr</a:t>
            </a:r>
            <a:r>
              <a:rPr lang="es-MX" sz="1000" dirty="0" smtClean="0"/>
              <a:t>: 1,6%</a:t>
            </a:r>
            <a:endParaRPr lang="es-MX" sz="1000" dirty="0"/>
          </a:p>
        </p:txBody>
      </p:sp>
      <p:sp>
        <p:nvSpPr>
          <p:cNvPr id="48" name="47 Cheurón">
            <a:hlinkClick r:id="rId20"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727020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25</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73 Rectángulo"/>
          <p:cNvSpPr/>
          <p:nvPr/>
        </p:nvSpPr>
        <p:spPr>
          <a:xfrm>
            <a:off x="2937355" y="665729"/>
            <a:ext cx="9193274" cy="338554"/>
          </a:xfrm>
          <a:prstGeom prst="rect">
            <a:avLst/>
          </a:prstGeom>
        </p:spPr>
        <p:txBody>
          <a:bodyPr wrap="square">
            <a:spAutoFit/>
          </a:bodyPr>
          <a:lstStyle/>
          <a:p>
            <a:r>
              <a:rPr lang="es-CO" sz="800" b="1" dirty="0" smtClean="0">
                <a:solidFill>
                  <a:schemeClr val="bg1">
                    <a:lumMod val="50000"/>
                  </a:schemeClr>
                </a:solidFill>
              </a:rPr>
              <a:t>P30.</a:t>
            </a:r>
            <a:r>
              <a:rPr lang="es-CO" sz="800" dirty="0" smtClean="0">
                <a:solidFill>
                  <a:schemeClr val="bg1">
                    <a:lumMod val="50000"/>
                  </a:schemeClr>
                </a:solidFill>
              </a:rPr>
              <a:t> </a:t>
            </a:r>
            <a:r>
              <a:rPr lang="es-CO" sz="800" dirty="0">
                <a:solidFill>
                  <a:schemeClr val="bg1">
                    <a:lumMod val="50000"/>
                  </a:schemeClr>
                </a:solidFill>
              </a:rPr>
              <a:t>¿Qué cosas cree que está haciendo bien la Urna de Cristal, y debe seguir haciendo?</a:t>
            </a:r>
          </a:p>
          <a:p>
            <a:r>
              <a:rPr lang="es-CO" sz="800" b="1" dirty="0" smtClean="0">
                <a:solidFill>
                  <a:schemeClr val="bg1">
                    <a:lumMod val="50000"/>
                  </a:schemeClr>
                </a:solidFill>
              </a:rPr>
              <a:t>P31.</a:t>
            </a:r>
            <a:r>
              <a:rPr lang="es-CO" sz="800" dirty="0" smtClean="0">
                <a:solidFill>
                  <a:schemeClr val="bg1">
                    <a:lumMod val="50000"/>
                  </a:schemeClr>
                </a:solidFill>
              </a:rPr>
              <a:t> </a:t>
            </a:r>
            <a:r>
              <a:rPr lang="es-CO" sz="800" dirty="0">
                <a:solidFill>
                  <a:schemeClr val="bg1">
                    <a:lumMod val="50000"/>
                  </a:schemeClr>
                </a:solidFill>
              </a:rPr>
              <a:t>¿Qué cosas cree que NO está haciendo bien la Urna de Cristal, y debe empezar a hacer?</a:t>
            </a:r>
          </a:p>
        </p:txBody>
      </p:sp>
      <p:cxnSp>
        <p:nvCxnSpPr>
          <p:cNvPr id="46" name="45 Conector recto"/>
          <p:cNvCxnSpPr/>
          <p:nvPr/>
        </p:nvCxnSpPr>
        <p:spPr>
          <a:xfrm flipV="1">
            <a:off x="5508104" y="1189820"/>
            <a:ext cx="0" cy="3777398"/>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pic>
        <p:nvPicPr>
          <p:cNvPr id="47" name="Picture 2" descr="http://thumbs.dreamstime.com/z/positivo-y-negativa-6076640.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r="20580" b="53436"/>
          <a:stretch/>
        </p:blipFill>
        <p:spPr bwMode="auto">
          <a:xfrm>
            <a:off x="1979712" y="1354022"/>
            <a:ext cx="362667" cy="322665"/>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http://thumbs.dreamstime.com/z/positivo-y-negativa-6076640.jpg"/>
          <p:cNvPicPr>
            <a:picLocks noChangeAspect="1" noChangeArrowheads="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t="46970" r="20580" b="6059"/>
          <a:stretch/>
        </p:blipFill>
        <p:spPr bwMode="auto">
          <a:xfrm>
            <a:off x="1977084" y="2984361"/>
            <a:ext cx="362667" cy="32547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12 Tabla"/>
          <p:cNvGraphicFramePr>
            <a:graphicFrameLocks noGrp="1"/>
          </p:cNvGraphicFramePr>
          <p:nvPr>
            <p:extLst>
              <p:ext uri="{D42A27DB-BD31-4B8C-83A1-F6EECF244321}">
                <p14:modId xmlns:p14="http://schemas.microsoft.com/office/powerpoint/2010/main" val="1531257920"/>
              </p:ext>
            </p:extLst>
          </p:nvPr>
        </p:nvGraphicFramePr>
        <p:xfrm>
          <a:off x="2422393" y="1586483"/>
          <a:ext cx="3013703" cy="1143000"/>
        </p:xfrm>
        <a:graphic>
          <a:graphicData uri="http://schemas.openxmlformats.org/drawingml/2006/table">
            <a:tbl>
              <a:tblPr/>
              <a:tblGrid>
                <a:gridCol w="2552716"/>
                <a:gridCol w="460987"/>
              </a:tblGrid>
              <a:tr h="190500">
                <a:tc>
                  <a:txBody>
                    <a:bodyPr/>
                    <a:lstStyle/>
                    <a:p>
                      <a:pPr algn="l" fontAlgn="ctr"/>
                      <a:r>
                        <a:rPr lang="es-CO" sz="800" b="0" i="0" u="none" strike="noStrike" dirty="0">
                          <a:solidFill>
                            <a:srgbClr val="1F497D"/>
                          </a:solidFill>
                          <a:effectLst/>
                          <a:latin typeface="Calibri"/>
                        </a:rPr>
                        <a:t>La información requerida por los ciudadanos</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36,9%</a:t>
                      </a:r>
                    </a:p>
                  </a:txBody>
                  <a:tcPr marL="9525" marR="9525" marT="9525" marB="0" anchor="ctr">
                    <a:lnL>
                      <a:noFill/>
                    </a:lnL>
                    <a:lnR>
                      <a:noFill/>
                    </a:lnR>
                    <a:lnT>
                      <a:noFill/>
                    </a:lnT>
                    <a:lnB>
                      <a:noFill/>
                    </a:lnB>
                  </a:tcPr>
                </a:tc>
              </a:tr>
              <a:tr h="190500">
                <a:tc>
                  <a:txBody>
                    <a:bodyPr/>
                    <a:lstStyle/>
                    <a:p>
                      <a:pPr algn="l" fontAlgn="ctr"/>
                      <a:r>
                        <a:rPr lang="es-CO" sz="800" b="0" i="0" u="none" strike="noStrike">
                          <a:solidFill>
                            <a:srgbClr val="1F497D"/>
                          </a:solidFill>
                          <a:effectLst/>
                          <a:latin typeface="Calibri"/>
                        </a:rPr>
                        <a:t>La comunicación de los ciudadanos con el estado</a:t>
                      </a:r>
                    </a:p>
                  </a:txBody>
                  <a:tcPr marL="9525" marR="9525" marT="9525" marB="0" anchor="ctr">
                    <a:lnL>
                      <a:noFill/>
                    </a:lnL>
                    <a:lnR>
                      <a:noFill/>
                    </a:lnR>
                    <a:lnT>
                      <a:noFill/>
                    </a:lnT>
                    <a:lnB>
                      <a:noFill/>
                    </a:lnB>
                    <a:solidFill>
                      <a:schemeClr val="accent3">
                        <a:lumMod val="20000"/>
                        <a:lumOff val="80000"/>
                      </a:schemeClr>
                    </a:solidFill>
                  </a:tcPr>
                </a:tc>
                <a:tc>
                  <a:txBody>
                    <a:bodyPr/>
                    <a:lstStyle/>
                    <a:p>
                      <a:pPr algn="ctr" fontAlgn="ctr"/>
                      <a:r>
                        <a:rPr lang="es-CO" sz="800" b="0" i="0" u="none" strike="noStrike">
                          <a:solidFill>
                            <a:srgbClr val="1F497D"/>
                          </a:solidFill>
                          <a:effectLst/>
                          <a:latin typeface="Calibri"/>
                        </a:rPr>
                        <a:t>29,8%</a:t>
                      </a:r>
                    </a:p>
                  </a:txBody>
                  <a:tcPr marL="9525" marR="9525" marT="9525" marB="0" anchor="ctr">
                    <a:lnL>
                      <a:noFill/>
                    </a:lnL>
                    <a:lnR>
                      <a:noFill/>
                    </a:lnR>
                    <a:lnT>
                      <a:noFill/>
                    </a:lnT>
                    <a:lnB>
                      <a:noFill/>
                    </a:lnB>
                    <a:solidFill>
                      <a:schemeClr val="accent3">
                        <a:lumMod val="20000"/>
                        <a:lumOff val="80000"/>
                      </a:schemeClr>
                    </a:solidFill>
                  </a:tcPr>
                </a:tc>
              </a:tr>
              <a:tr h="190500">
                <a:tc>
                  <a:txBody>
                    <a:bodyPr/>
                    <a:lstStyle/>
                    <a:p>
                      <a:pPr algn="l" fontAlgn="ctr"/>
                      <a:r>
                        <a:rPr lang="es-CO" sz="800" b="0" i="0" u="none" strike="noStrike">
                          <a:solidFill>
                            <a:srgbClr val="1F497D"/>
                          </a:solidFill>
                          <a:effectLst/>
                          <a:latin typeface="Calibri"/>
                        </a:rPr>
                        <a:t>La participación Ciudadana con el estado</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22,6%</a:t>
                      </a:r>
                    </a:p>
                  </a:txBody>
                  <a:tcPr marL="9525" marR="9525" marT="9525" marB="0" anchor="ctr">
                    <a:lnL>
                      <a:noFill/>
                    </a:lnL>
                    <a:lnR>
                      <a:noFill/>
                    </a:lnR>
                    <a:lnT>
                      <a:noFill/>
                    </a:lnT>
                    <a:lnB>
                      <a:noFill/>
                    </a:lnB>
                  </a:tcPr>
                </a:tc>
              </a:tr>
              <a:tr h="190500">
                <a:tc>
                  <a:txBody>
                    <a:bodyPr/>
                    <a:lstStyle/>
                    <a:p>
                      <a:pPr algn="l" fontAlgn="ctr"/>
                      <a:r>
                        <a:rPr lang="es-CO" sz="800" b="0" i="0" u="none" strike="noStrike">
                          <a:solidFill>
                            <a:srgbClr val="1F497D"/>
                          </a:solidFill>
                          <a:effectLst/>
                          <a:latin typeface="Calibri"/>
                        </a:rPr>
                        <a:t>Dar a conocer los proyectos y gestiones del estado</a:t>
                      </a:r>
                    </a:p>
                  </a:txBody>
                  <a:tcPr marL="9525" marR="9525" marT="9525" marB="0" anchor="ctr">
                    <a:lnL>
                      <a:noFill/>
                    </a:lnL>
                    <a:lnR>
                      <a:noFill/>
                    </a:lnR>
                    <a:lnT>
                      <a:noFill/>
                    </a:lnT>
                    <a:lnB>
                      <a:noFill/>
                    </a:lnB>
                    <a:solidFill>
                      <a:schemeClr val="accent3">
                        <a:lumMod val="20000"/>
                        <a:lumOff val="80000"/>
                      </a:schemeClr>
                    </a:solidFill>
                  </a:tcPr>
                </a:tc>
                <a:tc>
                  <a:txBody>
                    <a:bodyPr/>
                    <a:lstStyle/>
                    <a:p>
                      <a:pPr algn="ctr" fontAlgn="ctr"/>
                      <a:r>
                        <a:rPr lang="es-CO" sz="800" b="0" i="0" u="none" strike="noStrike">
                          <a:solidFill>
                            <a:srgbClr val="1F497D"/>
                          </a:solidFill>
                          <a:effectLst/>
                          <a:latin typeface="Calibri"/>
                        </a:rPr>
                        <a:t>20,2%</a:t>
                      </a:r>
                    </a:p>
                  </a:txBody>
                  <a:tcPr marL="9525" marR="9525" marT="9525" marB="0" anchor="ctr">
                    <a:lnL>
                      <a:noFill/>
                    </a:lnL>
                    <a:lnR>
                      <a:noFill/>
                    </a:lnR>
                    <a:lnT>
                      <a:noFill/>
                    </a:lnT>
                    <a:lnB>
                      <a:noFill/>
                    </a:lnB>
                    <a:solidFill>
                      <a:schemeClr val="accent3">
                        <a:lumMod val="20000"/>
                        <a:lumOff val="80000"/>
                      </a:schemeClr>
                    </a:solidFill>
                  </a:tcPr>
                </a:tc>
              </a:tr>
              <a:tr h="190500">
                <a:tc>
                  <a:txBody>
                    <a:bodyPr/>
                    <a:lstStyle/>
                    <a:p>
                      <a:pPr algn="l" fontAlgn="ctr"/>
                      <a:r>
                        <a:rPr lang="es-CO" sz="800" b="0" i="0" u="none" strike="noStrike">
                          <a:solidFill>
                            <a:srgbClr val="1F497D"/>
                          </a:solidFill>
                          <a:effectLst/>
                          <a:latin typeface="Calibri"/>
                        </a:rPr>
                        <a:t>Responder las dudas de los ciudadanos</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8,3%</a:t>
                      </a:r>
                    </a:p>
                  </a:txBody>
                  <a:tcPr marL="9525" marR="9525" marT="9525" marB="0" anchor="ctr">
                    <a:lnL>
                      <a:noFill/>
                    </a:lnL>
                    <a:lnR>
                      <a:noFill/>
                    </a:lnR>
                    <a:lnT>
                      <a:noFill/>
                    </a:lnT>
                    <a:lnB>
                      <a:noFill/>
                    </a:lnB>
                  </a:tcPr>
                </a:tc>
              </a:tr>
              <a:tr h="190500">
                <a:tc>
                  <a:txBody>
                    <a:bodyPr/>
                    <a:lstStyle/>
                    <a:p>
                      <a:pPr algn="l" fontAlgn="ctr"/>
                      <a:r>
                        <a:rPr lang="es-CO" sz="800" b="0" i="0" u="none" strike="noStrike">
                          <a:solidFill>
                            <a:srgbClr val="1F497D"/>
                          </a:solidFill>
                          <a:effectLst/>
                          <a:latin typeface="Calibri"/>
                        </a:rPr>
                        <a:t>La promoción que se está dando</a:t>
                      </a:r>
                    </a:p>
                  </a:txBody>
                  <a:tcPr marL="9525" marR="9525" marT="9525" marB="0" anchor="ctr">
                    <a:lnL>
                      <a:noFill/>
                    </a:lnL>
                    <a:lnR>
                      <a:noFill/>
                    </a:lnR>
                    <a:lnT>
                      <a:noFill/>
                    </a:lnT>
                    <a:lnB>
                      <a:noFill/>
                    </a:lnB>
                    <a:solidFill>
                      <a:schemeClr val="accent3">
                        <a:lumMod val="20000"/>
                        <a:lumOff val="80000"/>
                      </a:schemeClr>
                    </a:solidFill>
                  </a:tcPr>
                </a:tc>
                <a:tc>
                  <a:txBody>
                    <a:bodyPr/>
                    <a:lstStyle/>
                    <a:p>
                      <a:pPr algn="ctr" fontAlgn="ctr"/>
                      <a:r>
                        <a:rPr lang="es-CO" sz="800" b="0" i="0" u="none" strike="noStrike" dirty="0">
                          <a:solidFill>
                            <a:srgbClr val="1F497D"/>
                          </a:solidFill>
                          <a:effectLst/>
                          <a:latin typeface="Calibri"/>
                        </a:rPr>
                        <a:t>8,3%</a:t>
                      </a:r>
                    </a:p>
                  </a:txBody>
                  <a:tcPr marL="9525" marR="9525" marT="9525" marB="0" anchor="ctr">
                    <a:lnL>
                      <a:noFill/>
                    </a:lnL>
                    <a:lnR>
                      <a:noFill/>
                    </a:lnR>
                    <a:lnT>
                      <a:noFill/>
                    </a:lnT>
                    <a:lnB>
                      <a:noFill/>
                    </a:lnB>
                    <a:solidFill>
                      <a:schemeClr val="accent3">
                        <a:lumMod val="20000"/>
                        <a:lumOff val="80000"/>
                      </a:schemeClr>
                    </a:solidFill>
                  </a:tcPr>
                </a:tc>
              </a:tr>
            </a:tbl>
          </a:graphicData>
        </a:graphic>
      </p:graphicFrame>
      <p:graphicFrame>
        <p:nvGraphicFramePr>
          <p:cNvPr id="15" name="14 Tabla"/>
          <p:cNvGraphicFramePr>
            <a:graphicFrameLocks noGrp="1"/>
          </p:cNvGraphicFramePr>
          <p:nvPr>
            <p:extLst>
              <p:ext uri="{D42A27DB-BD31-4B8C-83A1-F6EECF244321}">
                <p14:modId xmlns:p14="http://schemas.microsoft.com/office/powerpoint/2010/main" val="1051322573"/>
              </p:ext>
            </p:extLst>
          </p:nvPr>
        </p:nvGraphicFramePr>
        <p:xfrm>
          <a:off x="2448688" y="3361557"/>
          <a:ext cx="2987408" cy="1480702"/>
        </p:xfrm>
        <a:graphic>
          <a:graphicData uri="http://schemas.openxmlformats.org/drawingml/2006/table">
            <a:tbl>
              <a:tblPr/>
              <a:tblGrid>
                <a:gridCol w="2530443"/>
                <a:gridCol w="456965"/>
              </a:tblGrid>
              <a:tr h="181533">
                <a:tc>
                  <a:txBody>
                    <a:bodyPr/>
                    <a:lstStyle/>
                    <a:p>
                      <a:pPr algn="l" fontAlgn="ctr"/>
                      <a:r>
                        <a:rPr lang="es-CO" sz="800" b="0" i="0" u="none" strike="noStrike" dirty="0">
                          <a:solidFill>
                            <a:srgbClr val="1F497D"/>
                          </a:solidFill>
                          <a:effectLst/>
                          <a:latin typeface="Calibri"/>
                        </a:rPr>
                        <a:t>Información clara y oportuna</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27,4%</a:t>
                      </a:r>
                    </a:p>
                  </a:txBody>
                  <a:tcPr marL="9525" marR="9525" marT="9525" marB="0" anchor="ctr">
                    <a:lnL>
                      <a:noFill/>
                    </a:lnL>
                    <a:lnR>
                      <a:noFill/>
                    </a:lnR>
                    <a:lnT>
                      <a:noFill/>
                    </a:lnT>
                    <a:lnB>
                      <a:noFill/>
                    </a:lnB>
                  </a:tcPr>
                </a:tc>
              </a:tr>
              <a:tr h="181533">
                <a:tc>
                  <a:txBody>
                    <a:bodyPr/>
                    <a:lstStyle/>
                    <a:p>
                      <a:pPr algn="l" fontAlgn="ctr"/>
                      <a:r>
                        <a:rPr lang="es-CO" sz="800" b="0" i="0" u="none" strike="noStrike">
                          <a:solidFill>
                            <a:srgbClr val="1F497D"/>
                          </a:solidFill>
                          <a:effectLst/>
                          <a:latin typeface="Calibri"/>
                        </a:rPr>
                        <a:t>Mas promoción/ Difusión</a:t>
                      </a:r>
                    </a:p>
                  </a:txBody>
                  <a:tcPr marL="9525" marR="9525" marT="9525" marB="0" anchor="ctr">
                    <a:lnL>
                      <a:noFill/>
                    </a:lnL>
                    <a:lnR>
                      <a:noFill/>
                    </a:lnR>
                    <a:lnT>
                      <a:noFill/>
                    </a:lnT>
                    <a:lnB>
                      <a:noFill/>
                    </a:lnB>
                    <a:solidFill>
                      <a:schemeClr val="accent2">
                        <a:lumMod val="20000"/>
                        <a:lumOff val="80000"/>
                      </a:schemeClr>
                    </a:solidFill>
                  </a:tcPr>
                </a:tc>
                <a:tc>
                  <a:txBody>
                    <a:bodyPr/>
                    <a:lstStyle/>
                    <a:p>
                      <a:pPr algn="ctr" fontAlgn="ctr"/>
                      <a:r>
                        <a:rPr lang="es-CO" sz="800" b="0" i="0" u="none" strike="noStrike">
                          <a:solidFill>
                            <a:srgbClr val="1F497D"/>
                          </a:solidFill>
                          <a:effectLst/>
                          <a:latin typeface="Calibri"/>
                        </a:rPr>
                        <a:t>26,2%</a:t>
                      </a:r>
                    </a:p>
                  </a:txBody>
                  <a:tcPr marL="9525" marR="9525" marT="9525" marB="0" anchor="ctr">
                    <a:lnL>
                      <a:noFill/>
                    </a:lnL>
                    <a:lnR>
                      <a:noFill/>
                    </a:lnR>
                    <a:lnT>
                      <a:noFill/>
                    </a:lnT>
                    <a:lnB>
                      <a:noFill/>
                    </a:lnB>
                    <a:solidFill>
                      <a:schemeClr val="accent2">
                        <a:lumMod val="20000"/>
                        <a:lumOff val="80000"/>
                      </a:schemeClr>
                    </a:solidFill>
                  </a:tcPr>
                </a:tc>
              </a:tr>
              <a:tr h="181533">
                <a:tc>
                  <a:txBody>
                    <a:bodyPr/>
                    <a:lstStyle/>
                    <a:p>
                      <a:pPr algn="l" fontAlgn="ctr"/>
                      <a:r>
                        <a:rPr lang="es-CO" sz="800" b="0" i="0" u="none" strike="noStrike">
                          <a:solidFill>
                            <a:srgbClr val="1F497D"/>
                          </a:solidFill>
                          <a:effectLst/>
                          <a:latin typeface="Calibri"/>
                        </a:rPr>
                        <a:t>Tener mayor participación de la ciudadanía</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21,4%</a:t>
                      </a:r>
                    </a:p>
                  </a:txBody>
                  <a:tcPr marL="9525" marR="9525" marT="9525" marB="0" anchor="ctr">
                    <a:lnL>
                      <a:noFill/>
                    </a:lnL>
                    <a:lnR>
                      <a:noFill/>
                    </a:lnR>
                    <a:lnT>
                      <a:noFill/>
                    </a:lnT>
                    <a:lnB>
                      <a:noFill/>
                    </a:lnB>
                  </a:tcPr>
                </a:tc>
              </a:tr>
              <a:tr h="181533">
                <a:tc>
                  <a:txBody>
                    <a:bodyPr/>
                    <a:lstStyle/>
                    <a:p>
                      <a:pPr algn="l" fontAlgn="ctr"/>
                      <a:r>
                        <a:rPr lang="es-CO" sz="800" b="0" i="0" u="none" strike="noStrike">
                          <a:solidFill>
                            <a:srgbClr val="1F497D"/>
                          </a:solidFill>
                          <a:effectLst/>
                          <a:latin typeface="Calibri"/>
                        </a:rPr>
                        <a:t>Respuestas oportunas y claras</a:t>
                      </a:r>
                    </a:p>
                  </a:txBody>
                  <a:tcPr marL="9525" marR="9525" marT="9525" marB="0" anchor="ctr">
                    <a:lnL>
                      <a:noFill/>
                    </a:lnL>
                    <a:lnR>
                      <a:noFill/>
                    </a:lnR>
                    <a:lnT>
                      <a:noFill/>
                    </a:lnT>
                    <a:lnB>
                      <a:noFill/>
                    </a:lnB>
                    <a:solidFill>
                      <a:schemeClr val="accent2">
                        <a:lumMod val="20000"/>
                        <a:lumOff val="80000"/>
                      </a:schemeClr>
                    </a:solidFill>
                  </a:tcPr>
                </a:tc>
                <a:tc>
                  <a:txBody>
                    <a:bodyPr/>
                    <a:lstStyle/>
                    <a:p>
                      <a:pPr algn="ctr" fontAlgn="ctr"/>
                      <a:r>
                        <a:rPr lang="es-CO" sz="800" b="0" i="0" u="none" strike="noStrike">
                          <a:solidFill>
                            <a:srgbClr val="1F497D"/>
                          </a:solidFill>
                          <a:effectLst/>
                          <a:latin typeface="Calibri"/>
                        </a:rPr>
                        <a:t>10,7%</a:t>
                      </a:r>
                    </a:p>
                  </a:txBody>
                  <a:tcPr marL="9525" marR="9525" marT="9525" marB="0" anchor="ctr">
                    <a:lnL>
                      <a:noFill/>
                    </a:lnL>
                    <a:lnR>
                      <a:noFill/>
                    </a:lnR>
                    <a:lnT>
                      <a:noFill/>
                    </a:lnT>
                    <a:lnB>
                      <a:noFill/>
                    </a:lnB>
                    <a:solidFill>
                      <a:schemeClr val="accent2">
                        <a:lumMod val="20000"/>
                        <a:lumOff val="80000"/>
                      </a:schemeClr>
                    </a:solidFill>
                  </a:tcPr>
                </a:tc>
              </a:tr>
              <a:tr h="209971">
                <a:tc>
                  <a:txBody>
                    <a:bodyPr/>
                    <a:lstStyle/>
                    <a:p>
                      <a:pPr algn="l" fontAlgn="ctr"/>
                      <a:r>
                        <a:rPr lang="es-CO" sz="800" b="0" i="0" u="none" strike="noStrike">
                          <a:solidFill>
                            <a:srgbClr val="1F497D"/>
                          </a:solidFill>
                          <a:effectLst/>
                          <a:latin typeface="Calibri"/>
                        </a:rPr>
                        <a:t>No ser parcializada</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10,7%</a:t>
                      </a:r>
                    </a:p>
                  </a:txBody>
                  <a:tcPr marL="9525" marR="9525" marT="9525" marB="0" anchor="ctr">
                    <a:lnL>
                      <a:noFill/>
                    </a:lnL>
                    <a:lnR>
                      <a:noFill/>
                    </a:lnR>
                    <a:lnT>
                      <a:noFill/>
                    </a:lnT>
                    <a:lnB>
                      <a:noFill/>
                    </a:lnB>
                  </a:tcPr>
                </a:tc>
              </a:tr>
              <a:tr h="181533">
                <a:tc>
                  <a:txBody>
                    <a:bodyPr/>
                    <a:lstStyle/>
                    <a:p>
                      <a:pPr algn="l" fontAlgn="ctr"/>
                      <a:r>
                        <a:rPr lang="es-CO" sz="800" b="0" i="0" u="none" strike="noStrike">
                          <a:solidFill>
                            <a:srgbClr val="1F497D"/>
                          </a:solidFill>
                          <a:effectLst/>
                          <a:latin typeface="Calibri"/>
                        </a:rPr>
                        <a:t>Incursionar en nuevas tecnologías</a:t>
                      </a:r>
                    </a:p>
                  </a:txBody>
                  <a:tcPr marL="9525" marR="9525" marT="9525" marB="0" anchor="ctr">
                    <a:lnL>
                      <a:noFill/>
                    </a:lnL>
                    <a:lnR>
                      <a:noFill/>
                    </a:lnR>
                    <a:lnT>
                      <a:noFill/>
                    </a:lnT>
                    <a:lnB>
                      <a:noFill/>
                    </a:lnB>
                    <a:solidFill>
                      <a:schemeClr val="accent2">
                        <a:lumMod val="20000"/>
                        <a:lumOff val="80000"/>
                      </a:schemeClr>
                    </a:solidFill>
                  </a:tcPr>
                </a:tc>
                <a:tc>
                  <a:txBody>
                    <a:bodyPr/>
                    <a:lstStyle/>
                    <a:p>
                      <a:pPr algn="ctr" fontAlgn="ctr"/>
                      <a:r>
                        <a:rPr lang="es-CO" sz="800" b="0" i="0" u="none" strike="noStrike">
                          <a:solidFill>
                            <a:srgbClr val="1F497D"/>
                          </a:solidFill>
                          <a:effectLst/>
                          <a:latin typeface="Calibri"/>
                        </a:rPr>
                        <a:t>8,3%</a:t>
                      </a:r>
                    </a:p>
                  </a:txBody>
                  <a:tcPr marL="9525" marR="9525" marT="9525" marB="0" anchor="ctr">
                    <a:lnL>
                      <a:noFill/>
                    </a:lnL>
                    <a:lnR>
                      <a:noFill/>
                    </a:lnR>
                    <a:lnT>
                      <a:noFill/>
                    </a:lnT>
                    <a:lnB>
                      <a:noFill/>
                    </a:lnB>
                    <a:solidFill>
                      <a:schemeClr val="accent2">
                        <a:lumMod val="20000"/>
                        <a:lumOff val="80000"/>
                      </a:schemeClr>
                    </a:solidFill>
                  </a:tcPr>
                </a:tc>
              </a:tr>
              <a:tr h="181533">
                <a:tc>
                  <a:txBody>
                    <a:bodyPr/>
                    <a:lstStyle/>
                    <a:p>
                      <a:pPr algn="l" fontAlgn="ctr"/>
                      <a:r>
                        <a:rPr lang="es-CO" sz="800" b="0" i="0" u="none" strike="noStrike">
                          <a:solidFill>
                            <a:srgbClr val="1F497D"/>
                          </a:solidFill>
                          <a:effectLst/>
                          <a:latin typeface="Calibri"/>
                        </a:rPr>
                        <a:t>Que todas las entidades de estado este ahí</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4,8%</a:t>
                      </a:r>
                    </a:p>
                  </a:txBody>
                  <a:tcPr marL="9525" marR="9525" marT="9525" marB="0" anchor="ctr">
                    <a:lnL>
                      <a:noFill/>
                    </a:lnL>
                    <a:lnR>
                      <a:noFill/>
                    </a:lnR>
                    <a:lnT>
                      <a:noFill/>
                    </a:lnT>
                    <a:lnB>
                      <a:noFill/>
                    </a:lnB>
                  </a:tcPr>
                </a:tc>
              </a:tr>
              <a:tr h="181533">
                <a:tc>
                  <a:txBody>
                    <a:bodyPr/>
                    <a:lstStyle/>
                    <a:p>
                      <a:pPr algn="l" fontAlgn="ctr"/>
                      <a:r>
                        <a:rPr lang="es-CO" sz="800" b="0" i="0" u="none" strike="noStrike">
                          <a:solidFill>
                            <a:srgbClr val="1F497D"/>
                          </a:solidFill>
                          <a:effectLst/>
                          <a:latin typeface="Calibri"/>
                        </a:rPr>
                        <a:t>Ampliar el número de caracteres para formular preguntas</a:t>
                      </a:r>
                    </a:p>
                  </a:txBody>
                  <a:tcPr marL="9525" marR="9525" marT="9525" marB="0" anchor="ctr">
                    <a:lnL>
                      <a:noFill/>
                    </a:lnL>
                    <a:lnR>
                      <a:noFill/>
                    </a:lnR>
                    <a:lnT>
                      <a:noFill/>
                    </a:lnT>
                    <a:lnB>
                      <a:noFill/>
                    </a:lnB>
                    <a:solidFill>
                      <a:schemeClr val="accent2">
                        <a:lumMod val="20000"/>
                        <a:lumOff val="80000"/>
                      </a:schemeClr>
                    </a:solidFill>
                  </a:tcPr>
                </a:tc>
                <a:tc>
                  <a:txBody>
                    <a:bodyPr/>
                    <a:lstStyle/>
                    <a:p>
                      <a:pPr algn="ctr" fontAlgn="ctr"/>
                      <a:r>
                        <a:rPr lang="es-CO" sz="800" b="0" i="0" u="none" strike="noStrike" dirty="0">
                          <a:solidFill>
                            <a:srgbClr val="1F497D"/>
                          </a:solidFill>
                          <a:effectLst/>
                          <a:latin typeface="Calibri"/>
                        </a:rPr>
                        <a:t>3,6%</a:t>
                      </a:r>
                    </a:p>
                  </a:txBody>
                  <a:tcPr marL="9525" marR="9525" marT="9525" marB="0" anchor="ctr">
                    <a:lnL>
                      <a:noFill/>
                    </a:lnL>
                    <a:lnR>
                      <a:noFill/>
                    </a:lnR>
                    <a:lnT>
                      <a:noFill/>
                    </a:lnT>
                    <a:lnB>
                      <a:noFill/>
                    </a:lnB>
                    <a:solidFill>
                      <a:schemeClr val="accent2">
                        <a:lumMod val="20000"/>
                        <a:lumOff val="80000"/>
                      </a:schemeClr>
                    </a:solidFill>
                  </a:tcPr>
                </a:tc>
              </a:tr>
            </a:tbl>
          </a:graphicData>
        </a:graphic>
      </p:graphicFrame>
      <p:sp>
        <p:nvSpPr>
          <p:cNvPr id="57" name="56 Rectángulo"/>
          <p:cNvSpPr/>
          <p:nvPr/>
        </p:nvSpPr>
        <p:spPr>
          <a:xfrm>
            <a:off x="2339751" y="1319808"/>
            <a:ext cx="3168353" cy="230832"/>
          </a:xfrm>
          <a:prstGeom prst="rect">
            <a:avLst/>
          </a:prstGeom>
        </p:spPr>
        <p:txBody>
          <a:bodyPr wrap="square">
            <a:spAutoFit/>
          </a:bodyPr>
          <a:lstStyle/>
          <a:p>
            <a:pPr lvl="0"/>
            <a:r>
              <a:rPr lang="es-CO" sz="900" b="1" dirty="0" smtClean="0">
                <a:solidFill>
                  <a:schemeClr val="tx2">
                    <a:lumMod val="50000"/>
                  </a:schemeClr>
                </a:solidFill>
                <a:latin typeface="+mj-lt"/>
                <a:ea typeface="Verdana" pitchFamily="34" charset="0"/>
                <a:cs typeface="Verdana" pitchFamily="34" charset="0"/>
              </a:rPr>
              <a:t>Lo que está haciendo bien Urna de Cristal</a:t>
            </a:r>
            <a:endParaRPr lang="es-CO" sz="900" b="1" dirty="0">
              <a:solidFill>
                <a:schemeClr val="tx2">
                  <a:lumMod val="50000"/>
                </a:schemeClr>
              </a:solidFill>
              <a:latin typeface="+mj-lt"/>
              <a:ea typeface="Verdana" pitchFamily="34" charset="0"/>
              <a:cs typeface="Verdana" pitchFamily="34" charset="0"/>
            </a:endParaRPr>
          </a:p>
        </p:txBody>
      </p:sp>
      <p:sp>
        <p:nvSpPr>
          <p:cNvPr id="60" name="59 Rectángulo"/>
          <p:cNvSpPr/>
          <p:nvPr/>
        </p:nvSpPr>
        <p:spPr>
          <a:xfrm>
            <a:off x="2339752" y="3058716"/>
            <a:ext cx="3168353" cy="230832"/>
          </a:xfrm>
          <a:prstGeom prst="rect">
            <a:avLst/>
          </a:prstGeom>
        </p:spPr>
        <p:txBody>
          <a:bodyPr wrap="square">
            <a:spAutoFit/>
          </a:bodyPr>
          <a:lstStyle/>
          <a:p>
            <a:pPr lvl="0"/>
            <a:r>
              <a:rPr lang="es-CO" sz="900" b="1" dirty="0" smtClean="0">
                <a:solidFill>
                  <a:schemeClr val="tx2">
                    <a:lumMod val="50000"/>
                  </a:schemeClr>
                </a:solidFill>
                <a:latin typeface="+mj-lt"/>
                <a:ea typeface="Verdana" pitchFamily="34" charset="0"/>
                <a:cs typeface="Verdana" pitchFamily="34" charset="0"/>
              </a:rPr>
              <a:t>Lo que está NO haciendo bien Urna de Cristal</a:t>
            </a:r>
            <a:endParaRPr lang="es-CO" sz="900" b="1" dirty="0">
              <a:solidFill>
                <a:schemeClr val="tx2">
                  <a:lumMod val="50000"/>
                </a:schemeClr>
              </a:solidFill>
              <a:latin typeface="+mj-lt"/>
              <a:ea typeface="Verdana" pitchFamily="34" charset="0"/>
              <a:cs typeface="Verdana" pitchFamily="34" charset="0"/>
            </a:endParaRPr>
          </a:p>
        </p:txBody>
      </p:sp>
      <p:graphicFrame>
        <p:nvGraphicFramePr>
          <p:cNvPr id="62" name="61 Tabla"/>
          <p:cNvGraphicFramePr>
            <a:graphicFrameLocks noGrp="1"/>
          </p:cNvGraphicFramePr>
          <p:nvPr>
            <p:extLst>
              <p:ext uri="{D42A27DB-BD31-4B8C-83A1-F6EECF244321}">
                <p14:modId xmlns:p14="http://schemas.microsoft.com/office/powerpoint/2010/main" val="41092083"/>
              </p:ext>
            </p:extLst>
          </p:nvPr>
        </p:nvGraphicFramePr>
        <p:xfrm>
          <a:off x="6094802" y="1586483"/>
          <a:ext cx="3013703" cy="1343025"/>
        </p:xfrm>
        <a:graphic>
          <a:graphicData uri="http://schemas.openxmlformats.org/drawingml/2006/table">
            <a:tbl>
              <a:tblPr/>
              <a:tblGrid>
                <a:gridCol w="2552716"/>
                <a:gridCol w="460987"/>
              </a:tblGrid>
              <a:tr h="190500">
                <a:tc>
                  <a:txBody>
                    <a:bodyPr/>
                    <a:lstStyle/>
                    <a:p>
                      <a:pPr algn="l" fontAlgn="ctr"/>
                      <a:r>
                        <a:rPr lang="es-CO" sz="800" b="0" i="0" u="none" strike="noStrike" dirty="0">
                          <a:solidFill>
                            <a:schemeClr val="tx2"/>
                          </a:solidFill>
                          <a:effectLst/>
                          <a:latin typeface="Calibri"/>
                        </a:rPr>
                        <a:t>La información oportuna requerida por los ciudadanos</a:t>
                      </a:r>
                    </a:p>
                  </a:txBody>
                  <a:tcPr marL="9525" marR="9525" marT="9525" marB="0" anchor="ctr">
                    <a:lnL>
                      <a:noFill/>
                    </a:lnL>
                    <a:lnR>
                      <a:noFill/>
                    </a:lnR>
                    <a:lnT>
                      <a:noFill/>
                    </a:lnT>
                    <a:lnB>
                      <a:noFill/>
                    </a:lnB>
                  </a:tcPr>
                </a:tc>
                <a:tc>
                  <a:txBody>
                    <a:bodyPr/>
                    <a:lstStyle/>
                    <a:p>
                      <a:pPr algn="ctr" fontAlgn="ctr"/>
                      <a:r>
                        <a:rPr lang="es-CO" sz="800" b="0" i="0" u="none" strike="noStrike">
                          <a:solidFill>
                            <a:schemeClr val="tx2"/>
                          </a:solidFill>
                          <a:effectLst/>
                          <a:latin typeface="Calibri"/>
                        </a:rPr>
                        <a:t>35,7%</a:t>
                      </a:r>
                    </a:p>
                  </a:txBody>
                  <a:tcPr marL="9525" marR="9525" marT="9525" marB="0" anchor="ctr">
                    <a:lnL>
                      <a:noFill/>
                    </a:lnL>
                    <a:lnR>
                      <a:noFill/>
                    </a:lnR>
                    <a:lnT>
                      <a:noFill/>
                    </a:lnT>
                    <a:lnB>
                      <a:noFill/>
                    </a:lnB>
                  </a:tcPr>
                </a:tc>
              </a:tr>
              <a:tr h="190500">
                <a:tc>
                  <a:txBody>
                    <a:bodyPr/>
                    <a:lstStyle/>
                    <a:p>
                      <a:pPr algn="l" fontAlgn="ctr"/>
                      <a:r>
                        <a:rPr lang="es-CO" sz="800" b="0" i="0" u="none" strike="noStrike" dirty="0">
                          <a:solidFill>
                            <a:schemeClr val="tx2"/>
                          </a:solidFill>
                          <a:effectLst/>
                          <a:latin typeface="Calibri"/>
                        </a:rPr>
                        <a:t>La participación Ciudadana con el estado</a:t>
                      </a:r>
                    </a:p>
                  </a:txBody>
                  <a:tcPr marL="9525" marR="9525" marT="9525" marB="0" anchor="ctr">
                    <a:lnL>
                      <a:noFill/>
                    </a:lnL>
                    <a:lnR>
                      <a:noFill/>
                    </a:lnR>
                    <a:lnT>
                      <a:noFill/>
                    </a:lnT>
                    <a:lnB>
                      <a:noFill/>
                    </a:lnB>
                    <a:solidFill>
                      <a:schemeClr val="accent3">
                        <a:lumMod val="20000"/>
                        <a:lumOff val="80000"/>
                      </a:schemeClr>
                    </a:solidFill>
                  </a:tcPr>
                </a:tc>
                <a:tc>
                  <a:txBody>
                    <a:bodyPr/>
                    <a:lstStyle/>
                    <a:p>
                      <a:pPr algn="ctr" fontAlgn="ctr"/>
                      <a:r>
                        <a:rPr lang="es-CO" sz="800" b="0" i="0" u="none" strike="noStrike" dirty="0">
                          <a:solidFill>
                            <a:schemeClr val="tx2"/>
                          </a:solidFill>
                          <a:effectLst/>
                          <a:latin typeface="Calibri"/>
                        </a:rPr>
                        <a:t>15,8%</a:t>
                      </a:r>
                    </a:p>
                  </a:txBody>
                  <a:tcPr marL="9525" marR="9525" marT="9525" marB="0" anchor="ctr">
                    <a:lnL>
                      <a:noFill/>
                    </a:lnL>
                    <a:lnR>
                      <a:noFill/>
                    </a:lnR>
                    <a:lnT>
                      <a:noFill/>
                    </a:lnT>
                    <a:lnB>
                      <a:noFill/>
                    </a:lnB>
                    <a:solidFill>
                      <a:schemeClr val="accent3">
                        <a:lumMod val="20000"/>
                        <a:lumOff val="80000"/>
                      </a:schemeClr>
                    </a:solidFill>
                  </a:tcPr>
                </a:tc>
              </a:tr>
              <a:tr h="190500">
                <a:tc>
                  <a:txBody>
                    <a:bodyPr/>
                    <a:lstStyle/>
                    <a:p>
                      <a:pPr algn="l" fontAlgn="ctr"/>
                      <a:r>
                        <a:rPr lang="es-CO" sz="800" b="0" i="0" u="none" strike="noStrike">
                          <a:solidFill>
                            <a:schemeClr val="tx2"/>
                          </a:solidFill>
                          <a:effectLst/>
                          <a:latin typeface="Calibri"/>
                        </a:rPr>
                        <a:t>La promoción que se está dando</a:t>
                      </a:r>
                    </a:p>
                  </a:txBody>
                  <a:tcPr marL="9525" marR="9525" marT="9525" marB="0" anchor="ctr">
                    <a:lnL>
                      <a:noFill/>
                    </a:lnL>
                    <a:lnR>
                      <a:noFill/>
                    </a:lnR>
                    <a:lnT>
                      <a:noFill/>
                    </a:lnT>
                    <a:lnB>
                      <a:noFill/>
                    </a:lnB>
                  </a:tcPr>
                </a:tc>
                <a:tc>
                  <a:txBody>
                    <a:bodyPr/>
                    <a:lstStyle/>
                    <a:p>
                      <a:pPr algn="ctr" fontAlgn="ctr"/>
                      <a:r>
                        <a:rPr lang="es-CO" sz="800" b="0" i="0" u="none" strike="noStrike" dirty="0">
                          <a:solidFill>
                            <a:schemeClr val="tx2"/>
                          </a:solidFill>
                          <a:effectLst/>
                          <a:latin typeface="Calibri"/>
                        </a:rPr>
                        <a:t>10,1%</a:t>
                      </a:r>
                    </a:p>
                  </a:txBody>
                  <a:tcPr marL="9525" marR="9525" marT="9525" marB="0" anchor="ctr">
                    <a:lnL>
                      <a:noFill/>
                    </a:lnL>
                    <a:lnR>
                      <a:noFill/>
                    </a:lnR>
                    <a:lnT>
                      <a:noFill/>
                    </a:lnT>
                    <a:lnB>
                      <a:noFill/>
                    </a:lnB>
                  </a:tcPr>
                </a:tc>
              </a:tr>
              <a:tr h="190500">
                <a:tc>
                  <a:txBody>
                    <a:bodyPr/>
                    <a:lstStyle/>
                    <a:p>
                      <a:pPr algn="l" fontAlgn="ctr"/>
                      <a:r>
                        <a:rPr lang="es-CO" sz="800" b="0" i="0" u="none" strike="noStrike" dirty="0">
                          <a:solidFill>
                            <a:schemeClr val="tx2"/>
                          </a:solidFill>
                          <a:effectLst/>
                          <a:latin typeface="Calibri"/>
                        </a:rPr>
                        <a:t>Dar a conocer los proyectos y gestiones del estado</a:t>
                      </a:r>
                    </a:p>
                  </a:txBody>
                  <a:tcPr marL="9525" marR="9525" marT="9525" marB="0" anchor="ctr">
                    <a:lnL>
                      <a:noFill/>
                    </a:lnL>
                    <a:lnR>
                      <a:noFill/>
                    </a:lnR>
                    <a:lnT>
                      <a:noFill/>
                    </a:lnT>
                    <a:lnB>
                      <a:noFill/>
                    </a:lnB>
                    <a:solidFill>
                      <a:schemeClr val="accent3">
                        <a:lumMod val="20000"/>
                        <a:lumOff val="80000"/>
                      </a:schemeClr>
                    </a:solidFill>
                  </a:tcPr>
                </a:tc>
                <a:tc>
                  <a:txBody>
                    <a:bodyPr/>
                    <a:lstStyle/>
                    <a:p>
                      <a:pPr algn="ctr" fontAlgn="ctr"/>
                      <a:r>
                        <a:rPr lang="es-CO" sz="800" b="0" i="0" u="none" strike="noStrike" dirty="0">
                          <a:solidFill>
                            <a:schemeClr val="tx2"/>
                          </a:solidFill>
                          <a:effectLst/>
                          <a:latin typeface="Calibri"/>
                        </a:rPr>
                        <a:t>9,4%</a:t>
                      </a:r>
                    </a:p>
                  </a:txBody>
                  <a:tcPr marL="9525" marR="9525" marT="9525" marB="0" anchor="ctr">
                    <a:lnL>
                      <a:noFill/>
                    </a:lnL>
                    <a:lnR>
                      <a:noFill/>
                    </a:lnR>
                    <a:lnT>
                      <a:noFill/>
                    </a:lnT>
                    <a:lnB>
                      <a:noFill/>
                    </a:lnB>
                    <a:solidFill>
                      <a:schemeClr val="accent3">
                        <a:lumMod val="20000"/>
                        <a:lumOff val="80000"/>
                      </a:schemeClr>
                    </a:solidFill>
                  </a:tcPr>
                </a:tc>
              </a:tr>
              <a:tr h="190500">
                <a:tc>
                  <a:txBody>
                    <a:bodyPr/>
                    <a:lstStyle/>
                    <a:p>
                      <a:pPr algn="l" fontAlgn="ctr"/>
                      <a:r>
                        <a:rPr lang="es-CO" sz="800" b="0" i="0" u="none" strike="noStrike">
                          <a:solidFill>
                            <a:schemeClr val="tx2"/>
                          </a:solidFill>
                          <a:effectLst/>
                          <a:latin typeface="Calibri"/>
                        </a:rPr>
                        <a:t>La comunicación de los ciudadanos con el estado</a:t>
                      </a:r>
                    </a:p>
                  </a:txBody>
                  <a:tcPr marL="9525" marR="9525" marT="9525" marB="0" anchor="ctr">
                    <a:lnL>
                      <a:noFill/>
                    </a:lnL>
                    <a:lnR>
                      <a:noFill/>
                    </a:lnR>
                    <a:lnT>
                      <a:noFill/>
                    </a:lnT>
                    <a:lnB>
                      <a:noFill/>
                    </a:lnB>
                  </a:tcPr>
                </a:tc>
                <a:tc>
                  <a:txBody>
                    <a:bodyPr/>
                    <a:lstStyle/>
                    <a:p>
                      <a:pPr algn="ctr" fontAlgn="ctr"/>
                      <a:r>
                        <a:rPr lang="es-CO" sz="800" b="0" i="0" u="none" strike="noStrike" dirty="0">
                          <a:solidFill>
                            <a:schemeClr val="tx2"/>
                          </a:solidFill>
                          <a:effectLst/>
                          <a:latin typeface="Calibri"/>
                        </a:rPr>
                        <a:t>7,1%</a:t>
                      </a:r>
                    </a:p>
                  </a:txBody>
                  <a:tcPr marL="9525" marR="9525" marT="9525" marB="0" anchor="ctr">
                    <a:lnL>
                      <a:noFill/>
                    </a:lnL>
                    <a:lnR>
                      <a:noFill/>
                    </a:lnR>
                    <a:lnT>
                      <a:noFill/>
                    </a:lnT>
                    <a:lnB>
                      <a:noFill/>
                    </a:lnB>
                  </a:tcPr>
                </a:tc>
              </a:tr>
              <a:tr h="190500">
                <a:tc>
                  <a:txBody>
                    <a:bodyPr/>
                    <a:lstStyle/>
                    <a:p>
                      <a:pPr algn="l" fontAlgn="ctr"/>
                      <a:r>
                        <a:rPr lang="es-CO" sz="800" b="0" i="0" u="none" strike="noStrike" dirty="0">
                          <a:solidFill>
                            <a:schemeClr val="tx2"/>
                          </a:solidFill>
                          <a:effectLst/>
                          <a:latin typeface="Calibri"/>
                        </a:rPr>
                        <a:t>Responder las dudas de los ciudadanos</a:t>
                      </a:r>
                    </a:p>
                  </a:txBody>
                  <a:tcPr marL="9525" marR="9525" marT="9525" marB="0" anchor="ctr">
                    <a:lnL>
                      <a:noFill/>
                    </a:lnL>
                    <a:lnR>
                      <a:noFill/>
                    </a:lnR>
                    <a:lnT>
                      <a:noFill/>
                    </a:lnT>
                    <a:lnB>
                      <a:noFill/>
                    </a:lnB>
                    <a:solidFill>
                      <a:schemeClr val="accent3">
                        <a:lumMod val="20000"/>
                        <a:lumOff val="80000"/>
                      </a:schemeClr>
                    </a:solidFill>
                  </a:tcPr>
                </a:tc>
                <a:tc>
                  <a:txBody>
                    <a:bodyPr/>
                    <a:lstStyle/>
                    <a:p>
                      <a:pPr algn="ctr" fontAlgn="ctr"/>
                      <a:r>
                        <a:rPr lang="es-CO" sz="800" b="0" i="0" u="none" strike="noStrike" dirty="0">
                          <a:solidFill>
                            <a:schemeClr val="tx2"/>
                          </a:solidFill>
                          <a:effectLst/>
                          <a:latin typeface="Calibri"/>
                        </a:rPr>
                        <a:t>6,1%</a:t>
                      </a:r>
                    </a:p>
                  </a:txBody>
                  <a:tcPr marL="9525" marR="9525" marT="9525" marB="0" anchor="ctr">
                    <a:lnL>
                      <a:noFill/>
                    </a:lnL>
                    <a:lnR>
                      <a:noFill/>
                    </a:lnR>
                    <a:lnT>
                      <a:noFill/>
                    </a:lnT>
                    <a:lnB>
                      <a:noFill/>
                    </a:lnB>
                    <a:solidFill>
                      <a:schemeClr val="accent3">
                        <a:lumMod val="20000"/>
                        <a:lumOff val="80000"/>
                      </a:schemeClr>
                    </a:solidFill>
                  </a:tcPr>
                </a:tc>
              </a:tr>
              <a:tr h="200025">
                <a:tc>
                  <a:txBody>
                    <a:bodyPr/>
                    <a:lstStyle/>
                    <a:p>
                      <a:pPr algn="l" fontAlgn="ctr"/>
                      <a:r>
                        <a:rPr lang="es-CO" sz="800" b="0" i="0" u="none" strike="noStrike">
                          <a:solidFill>
                            <a:schemeClr val="tx2"/>
                          </a:solidFill>
                          <a:effectLst/>
                          <a:latin typeface="Calibri"/>
                        </a:rPr>
                        <a:t>Su objetivo está claramente definido</a:t>
                      </a:r>
                    </a:p>
                  </a:txBody>
                  <a:tcPr marL="9525" marR="9525" marT="9525" marB="0" anchor="ctr">
                    <a:lnL>
                      <a:noFill/>
                    </a:lnL>
                    <a:lnR>
                      <a:noFill/>
                    </a:lnR>
                    <a:lnT>
                      <a:noFill/>
                    </a:lnT>
                    <a:lnB>
                      <a:noFill/>
                    </a:lnB>
                  </a:tcPr>
                </a:tc>
                <a:tc>
                  <a:txBody>
                    <a:bodyPr/>
                    <a:lstStyle/>
                    <a:p>
                      <a:pPr algn="ctr" fontAlgn="ctr"/>
                      <a:r>
                        <a:rPr lang="es-CO" sz="800" b="0" i="0" u="none" strike="noStrike" dirty="0">
                          <a:solidFill>
                            <a:schemeClr val="tx2"/>
                          </a:solidFill>
                          <a:effectLst/>
                          <a:latin typeface="Calibri"/>
                        </a:rPr>
                        <a:t>2,0%</a:t>
                      </a:r>
                    </a:p>
                  </a:txBody>
                  <a:tcPr marL="9525" marR="9525" marT="9525" marB="0" anchor="ctr">
                    <a:lnL>
                      <a:noFill/>
                    </a:lnL>
                    <a:lnR>
                      <a:noFill/>
                    </a:lnR>
                    <a:lnT>
                      <a:noFill/>
                    </a:lnT>
                    <a:lnB>
                      <a:noFill/>
                    </a:lnB>
                  </a:tcPr>
                </a:tc>
              </a:tr>
            </a:tbl>
          </a:graphicData>
        </a:graphic>
      </p:graphicFrame>
      <p:graphicFrame>
        <p:nvGraphicFramePr>
          <p:cNvPr id="63" name="62 Tabla"/>
          <p:cNvGraphicFramePr>
            <a:graphicFrameLocks noGrp="1"/>
          </p:cNvGraphicFramePr>
          <p:nvPr>
            <p:extLst>
              <p:ext uri="{D42A27DB-BD31-4B8C-83A1-F6EECF244321}">
                <p14:modId xmlns:p14="http://schemas.microsoft.com/office/powerpoint/2010/main" val="1692258861"/>
              </p:ext>
            </p:extLst>
          </p:nvPr>
        </p:nvGraphicFramePr>
        <p:xfrm>
          <a:off x="6121097" y="3361557"/>
          <a:ext cx="2987408" cy="1524096"/>
        </p:xfrm>
        <a:graphic>
          <a:graphicData uri="http://schemas.openxmlformats.org/drawingml/2006/table">
            <a:tbl>
              <a:tblPr/>
              <a:tblGrid>
                <a:gridCol w="2530443"/>
                <a:gridCol w="456965"/>
              </a:tblGrid>
              <a:tr h="181533">
                <a:tc>
                  <a:txBody>
                    <a:bodyPr/>
                    <a:lstStyle/>
                    <a:p>
                      <a:pPr algn="l" fontAlgn="ctr"/>
                      <a:r>
                        <a:rPr lang="es-CO" sz="800" b="0" i="0" u="none" strike="noStrike" dirty="0" smtClean="0">
                          <a:solidFill>
                            <a:srgbClr val="1F497D"/>
                          </a:solidFill>
                          <a:effectLst/>
                          <a:latin typeface="Calibri"/>
                        </a:rPr>
                        <a:t>Más </a:t>
                      </a:r>
                      <a:r>
                        <a:rPr lang="es-CO" sz="800" b="0" i="0" u="none" strike="noStrike" dirty="0">
                          <a:solidFill>
                            <a:srgbClr val="1F497D"/>
                          </a:solidFill>
                          <a:effectLst/>
                          <a:latin typeface="Calibri"/>
                        </a:rPr>
                        <a:t>y mejor promoción / difusión</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30,0%</a:t>
                      </a:r>
                    </a:p>
                  </a:txBody>
                  <a:tcPr marL="9525" marR="9525" marT="9525" marB="0" anchor="ctr">
                    <a:lnL>
                      <a:noFill/>
                    </a:lnL>
                    <a:lnR>
                      <a:noFill/>
                    </a:lnR>
                    <a:lnT>
                      <a:noFill/>
                    </a:lnT>
                    <a:lnB>
                      <a:noFill/>
                    </a:lnB>
                  </a:tcPr>
                </a:tc>
              </a:tr>
              <a:tr h="181533">
                <a:tc>
                  <a:txBody>
                    <a:bodyPr/>
                    <a:lstStyle/>
                    <a:p>
                      <a:pPr algn="l" fontAlgn="ctr"/>
                      <a:r>
                        <a:rPr lang="es-CO" sz="800" b="0" i="0" u="none" strike="noStrike" dirty="0">
                          <a:solidFill>
                            <a:srgbClr val="1F497D"/>
                          </a:solidFill>
                          <a:effectLst/>
                          <a:latin typeface="Calibri"/>
                        </a:rPr>
                        <a:t>Información clara y oportuna</a:t>
                      </a:r>
                    </a:p>
                  </a:txBody>
                  <a:tcPr marL="9525" marR="9525" marT="9525" marB="0" anchor="ctr">
                    <a:lnL>
                      <a:noFill/>
                    </a:lnL>
                    <a:lnR>
                      <a:noFill/>
                    </a:lnR>
                    <a:lnT>
                      <a:noFill/>
                    </a:lnT>
                    <a:lnB>
                      <a:noFill/>
                    </a:lnB>
                    <a:solidFill>
                      <a:schemeClr val="accent2">
                        <a:lumMod val="20000"/>
                        <a:lumOff val="80000"/>
                      </a:schemeClr>
                    </a:solidFill>
                  </a:tcPr>
                </a:tc>
                <a:tc>
                  <a:txBody>
                    <a:bodyPr/>
                    <a:lstStyle/>
                    <a:p>
                      <a:pPr algn="ctr" fontAlgn="ctr"/>
                      <a:r>
                        <a:rPr lang="es-CO" sz="800" b="0" i="0" u="none" strike="noStrike" dirty="0">
                          <a:solidFill>
                            <a:srgbClr val="1F497D"/>
                          </a:solidFill>
                          <a:effectLst/>
                          <a:latin typeface="Calibri"/>
                        </a:rPr>
                        <a:t>7,4%</a:t>
                      </a:r>
                    </a:p>
                  </a:txBody>
                  <a:tcPr marL="9525" marR="9525" marT="9525" marB="0" anchor="ctr">
                    <a:lnL>
                      <a:noFill/>
                    </a:lnL>
                    <a:lnR>
                      <a:noFill/>
                    </a:lnR>
                    <a:lnT>
                      <a:noFill/>
                    </a:lnT>
                    <a:lnB>
                      <a:noFill/>
                    </a:lnB>
                    <a:solidFill>
                      <a:schemeClr val="accent2">
                        <a:lumMod val="20000"/>
                        <a:lumOff val="80000"/>
                      </a:schemeClr>
                    </a:solidFill>
                  </a:tcPr>
                </a:tc>
              </a:tr>
              <a:tr h="181533">
                <a:tc>
                  <a:txBody>
                    <a:bodyPr/>
                    <a:lstStyle/>
                    <a:p>
                      <a:pPr algn="l" fontAlgn="ctr"/>
                      <a:r>
                        <a:rPr lang="es-CO" sz="800" b="0" i="0" u="none" strike="noStrike" dirty="0">
                          <a:solidFill>
                            <a:srgbClr val="1F497D"/>
                          </a:solidFill>
                          <a:effectLst/>
                          <a:latin typeface="Calibri"/>
                        </a:rPr>
                        <a:t>Respuestas oportunas y claras</a:t>
                      </a:r>
                    </a:p>
                  </a:txBody>
                  <a:tcPr marL="9525" marR="9525" marT="952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5,1%</a:t>
                      </a:r>
                    </a:p>
                  </a:txBody>
                  <a:tcPr marL="9525" marR="9525" marT="9525" marB="0" anchor="ctr">
                    <a:lnL>
                      <a:noFill/>
                    </a:lnL>
                    <a:lnR>
                      <a:noFill/>
                    </a:lnR>
                    <a:lnT>
                      <a:noFill/>
                    </a:lnT>
                    <a:lnB>
                      <a:noFill/>
                    </a:lnB>
                  </a:tcPr>
                </a:tc>
              </a:tr>
              <a:tr h="181533">
                <a:tc>
                  <a:txBody>
                    <a:bodyPr/>
                    <a:lstStyle/>
                    <a:p>
                      <a:pPr algn="l" fontAlgn="ctr"/>
                      <a:r>
                        <a:rPr lang="es-CO" sz="800" b="0" i="0" u="none" strike="noStrike" dirty="0">
                          <a:solidFill>
                            <a:srgbClr val="1F497D"/>
                          </a:solidFill>
                          <a:effectLst/>
                          <a:latin typeface="Calibri"/>
                        </a:rPr>
                        <a:t>Tener mayor participación de la ciudadanía</a:t>
                      </a:r>
                    </a:p>
                  </a:txBody>
                  <a:tcPr marL="9525" marR="9525" marT="9525" marB="0" anchor="ctr">
                    <a:lnL>
                      <a:noFill/>
                    </a:lnL>
                    <a:lnR>
                      <a:noFill/>
                    </a:lnR>
                    <a:lnT>
                      <a:noFill/>
                    </a:lnT>
                    <a:lnB>
                      <a:noFill/>
                    </a:lnB>
                    <a:solidFill>
                      <a:schemeClr val="accent2">
                        <a:lumMod val="20000"/>
                        <a:lumOff val="80000"/>
                      </a:schemeClr>
                    </a:solidFill>
                  </a:tcPr>
                </a:tc>
                <a:tc>
                  <a:txBody>
                    <a:bodyPr/>
                    <a:lstStyle/>
                    <a:p>
                      <a:pPr algn="ctr" fontAlgn="ctr"/>
                      <a:r>
                        <a:rPr lang="es-CO" sz="800" b="0" i="0" u="none" strike="noStrike" dirty="0">
                          <a:solidFill>
                            <a:srgbClr val="1F497D"/>
                          </a:solidFill>
                          <a:effectLst/>
                          <a:latin typeface="Calibri"/>
                        </a:rPr>
                        <a:t>4,7%</a:t>
                      </a:r>
                    </a:p>
                  </a:txBody>
                  <a:tcPr marL="9525" marR="9525" marT="9525" marB="0" anchor="ctr">
                    <a:lnL>
                      <a:noFill/>
                    </a:lnL>
                    <a:lnR>
                      <a:noFill/>
                    </a:lnR>
                    <a:lnT>
                      <a:noFill/>
                    </a:lnT>
                    <a:lnB>
                      <a:noFill/>
                    </a:lnB>
                    <a:solidFill>
                      <a:schemeClr val="accent2">
                        <a:lumMod val="20000"/>
                        <a:lumOff val="80000"/>
                      </a:schemeClr>
                    </a:solidFill>
                  </a:tcPr>
                </a:tc>
              </a:tr>
              <a:tr h="241439">
                <a:tc>
                  <a:txBody>
                    <a:bodyPr/>
                    <a:lstStyle/>
                    <a:p>
                      <a:pPr algn="l" fontAlgn="ctr"/>
                      <a:r>
                        <a:rPr lang="es-CO" sz="800" b="0" i="0" u="none" strike="noStrike" dirty="0">
                          <a:solidFill>
                            <a:srgbClr val="1F497D"/>
                          </a:solidFill>
                          <a:effectLst/>
                          <a:latin typeface="Calibri"/>
                        </a:rPr>
                        <a:t>Capacitar a la ciudadanía en general en el uso de Urna de Cristal</a:t>
                      </a:r>
                    </a:p>
                  </a:txBody>
                  <a:tcPr marL="9525" marR="9525" marT="9525" marB="0" anchor="ctr">
                    <a:lnL>
                      <a:noFill/>
                    </a:lnL>
                    <a:lnR>
                      <a:noFill/>
                    </a:lnR>
                    <a:lnT>
                      <a:noFill/>
                    </a:lnT>
                    <a:lnB>
                      <a:noFill/>
                    </a:lnB>
                  </a:tcPr>
                </a:tc>
                <a:tc>
                  <a:txBody>
                    <a:bodyPr/>
                    <a:lstStyle/>
                    <a:p>
                      <a:pPr algn="ctr" fontAlgn="ctr"/>
                      <a:r>
                        <a:rPr lang="es-CO" sz="800" b="0" i="0" u="none" strike="noStrike">
                          <a:solidFill>
                            <a:srgbClr val="1F497D"/>
                          </a:solidFill>
                          <a:effectLst/>
                          <a:latin typeface="Calibri"/>
                        </a:rPr>
                        <a:t>4,4%</a:t>
                      </a:r>
                    </a:p>
                  </a:txBody>
                  <a:tcPr marL="9525" marR="9525" marT="9525" marB="0" anchor="ctr">
                    <a:lnL>
                      <a:noFill/>
                    </a:lnL>
                    <a:lnR>
                      <a:noFill/>
                    </a:lnR>
                    <a:lnT>
                      <a:noFill/>
                    </a:lnT>
                    <a:lnB>
                      <a:noFill/>
                    </a:lnB>
                  </a:tcPr>
                </a:tc>
              </a:tr>
              <a:tr h="181533">
                <a:tc>
                  <a:txBody>
                    <a:bodyPr/>
                    <a:lstStyle/>
                    <a:p>
                      <a:pPr algn="l" fontAlgn="ctr"/>
                      <a:r>
                        <a:rPr lang="es-CO" sz="800" b="0" i="0" u="none" strike="noStrike" dirty="0">
                          <a:solidFill>
                            <a:srgbClr val="1F497D"/>
                          </a:solidFill>
                          <a:effectLst/>
                          <a:latin typeface="Calibri"/>
                        </a:rPr>
                        <a:t>Volverse un órgano de control</a:t>
                      </a:r>
                    </a:p>
                  </a:txBody>
                  <a:tcPr marL="9525" marR="9525" marT="9525" marB="0" anchor="ctr">
                    <a:lnL>
                      <a:noFill/>
                    </a:lnL>
                    <a:lnR>
                      <a:noFill/>
                    </a:lnR>
                    <a:lnT>
                      <a:noFill/>
                    </a:lnT>
                    <a:lnB>
                      <a:noFill/>
                    </a:lnB>
                    <a:solidFill>
                      <a:schemeClr val="accent2">
                        <a:lumMod val="20000"/>
                        <a:lumOff val="80000"/>
                      </a:schemeClr>
                    </a:solidFill>
                  </a:tcPr>
                </a:tc>
                <a:tc>
                  <a:txBody>
                    <a:bodyPr/>
                    <a:lstStyle/>
                    <a:p>
                      <a:pPr algn="ctr" fontAlgn="ctr"/>
                      <a:r>
                        <a:rPr lang="es-CO" sz="800" b="0" i="0" u="none" strike="noStrike" dirty="0">
                          <a:solidFill>
                            <a:srgbClr val="1F497D"/>
                          </a:solidFill>
                          <a:effectLst/>
                          <a:latin typeface="Calibri"/>
                        </a:rPr>
                        <a:t>2,7%</a:t>
                      </a:r>
                    </a:p>
                  </a:txBody>
                  <a:tcPr marL="9525" marR="9525" marT="9525" marB="0" anchor="ctr">
                    <a:lnL>
                      <a:noFill/>
                    </a:lnL>
                    <a:lnR>
                      <a:noFill/>
                    </a:lnR>
                    <a:lnT>
                      <a:noFill/>
                    </a:lnT>
                    <a:lnB>
                      <a:noFill/>
                    </a:lnB>
                    <a:solidFill>
                      <a:schemeClr val="accent2">
                        <a:lumMod val="20000"/>
                        <a:lumOff val="80000"/>
                      </a:schemeClr>
                    </a:solidFill>
                  </a:tcPr>
                </a:tc>
              </a:tr>
              <a:tr h="181533">
                <a:tc>
                  <a:txBody>
                    <a:bodyPr/>
                    <a:lstStyle/>
                    <a:p>
                      <a:pPr algn="l" fontAlgn="ctr"/>
                      <a:r>
                        <a:rPr lang="es-CO" sz="800" b="0" i="0" u="none" strike="noStrike" dirty="0">
                          <a:solidFill>
                            <a:srgbClr val="1F497D"/>
                          </a:solidFill>
                          <a:effectLst/>
                          <a:latin typeface="Calibri"/>
                        </a:rPr>
                        <a:t>Reportar </a:t>
                      </a:r>
                      <a:r>
                        <a:rPr lang="es-CO" sz="800" b="0" i="0" u="none" strike="noStrike" dirty="0" smtClean="0">
                          <a:solidFill>
                            <a:srgbClr val="1F497D"/>
                          </a:solidFill>
                          <a:effectLst/>
                          <a:latin typeface="Calibri"/>
                        </a:rPr>
                        <a:t>estadísticas </a:t>
                      </a:r>
                      <a:r>
                        <a:rPr lang="es-CO" sz="800" b="0" i="0" u="none" strike="noStrike" dirty="0">
                          <a:solidFill>
                            <a:srgbClr val="1F497D"/>
                          </a:solidFill>
                          <a:effectLst/>
                          <a:latin typeface="Calibri"/>
                        </a:rPr>
                        <a:t>reales sobre cada proyecto o </a:t>
                      </a:r>
                      <a:r>
                        <a:rPr lang="es-CO" sz="800" b="0" i="0" u="none" strike="noStrike" dirty="0" smtClean="0">
                          <a:solidFill>
                            <a:srgbClr val="1F497D"/>
                          </a:solidFill>
                          <a:effectLst/>
                          <a:latin typeface="Calibri"/>
                        </a:rPr>
                        <a:t>situación</a:t>
                      </a:r>
                      <a:endParaRPr lang="es-CO" sz="800" b="0" i="0" u="none" strike="noStrike" dirty="0">
                        <a:solidFill>
                          <a:srgbClr val="1F497D"/>
                        </a:solidFill>
                        <a:effectLst/>
                        <a:latin typeface="Calibri"/>
                      </a:endParaRPr>
                    </a:p>
                  </a:txBody>
                  <a:tcPr marL="9525" marR="9525" marT="9525" marB="0" anchor="ctr">
                    <a:lnL>
                      <a:noFill/>
                    </a:lnL>
                    <a:lnR>
                      <a:noFill/>
                    </a:lnR>
                    <a:lnT>
                      <a:noFill/>
                    </a:lnT>
                    <a:lnB>
                      <a:noFill/>
                    </a:lnB>
                  </a:tcPr>
                </a:tc>
                <a:tc>
                  <a:txBody>
                    <a:bodyPr/>
                    <a:lstStyle/>
                    <a:p>
                      <a:pPr algn="ctr" fontAlgn="ctr"/>
                      <a:r>
                        <a:rPr lang="es-CO" sz="800" b="0" i="0" u="none" strike="noStrike" dirty="0">
                          <a:solidFill>
                            <a:srgbClr val="1F497D"/>
                          </a:solidFill>
                          <a:effectLst/>
                          <a:latin typeface="Calibri"/>
                        </a:rPr>
                        <a:t>2,7%</a:t>
                      </a:r>
                    </a:p>
                  </a:txBody>
                  <a:tcPr marL="9525" marR="9525" marT="9525" marB="0" anchor="ctr">
                    <a:lnL>
                      <a:noFill/>
                    </a:lnL>
                    <a:lnR>
                      <a:noFill/>
                    </a:lnR>
                    <a:lnT>
                      <a:noFill/>
                    </a:lnT>
                    <a:lnB>
                      <a:noFill/>
                    </a:lnB>
                  </a:tcPr>
                </a:tc>
              </a:tr>
              <a:tr h="181533">
                <a:tc>
                  <a:txBody>
                    <a:bodyPr/>
                    <a:lstStyle/>
                    <a:p>
                      <a:pPr algn="l" fontAlgn="ctr"/>
                      <a:r>
                        <a:rPr lang="es-CO" sz="800" b="0" i="0" u="none" strike="noStrike" dirty="0">
                          <a:solidFill>
                            <a:srgbClr val="1F497D"/>
                          </a:solidFill>
                          <a:effectLst/>
                          <a:latin typeface="Calibri"/>
                        </a:rPr>
                        <a:t>El formato hacerlo mas dinámico</a:t>
                      </a:r>
                    </a:p>
                  </a:txBody>
                  <a:tcPr marL="9525" marR="9525" marT="9525" marB="0" anchor="ctr">
                    <a:lnL>
                      <a:noFill/>
                    </a:lnL>
                    <a:lnR>
                      <a:noFill/>
                    </a:lnR>
                    <a:lnT>
                      <a:noFill/>
                    </a:lnT>
                    <a:lnB>
                      <a:noFill/>
                    </a:lnB>
                    <a:solidFill>
                      <a:schemeClr val="accent2">
                        <a:lumMod val="20000"/>
                        <a:lumOff val="80000"/>
                      </a:schemeClr>
                    </a:solidFill>
                  </a:tcPr>
                </a:tc>
                <a:tc>
                  <a:txBody>
                    <a:bodyPr/>
                    <a:lstStyle/>
                    <a:p>
                      <a:pPr algn="ctr" fontAlgn="ctr"/>
                      <a:r>
                        <a:rPr lang="es-CO" sz="800" b="0" i="0" u="none" strike="noStrike" dirty="0">
                          <a:solidFill>
                            <a:srgbClr val="1F497D"/>
                          </a:solidFill>
                          <a:effectLst/>
                          <a:latin typeface="Calibri"/>
                        </a:rPr>
                        <a:t>2,4%</a:t>
                      </a:r>
                    </a:p>
                  </a:txBody>
                  <a:tcPr marL="9525" marR="9525" marT="9525" marB="0" anchor="ctr">
                    <a:lnL>
                      <a:noFill/>
                    </a:lnL>
                    <a:lnR>
                      <a:noFill/>
                    </a:lnR>
                    <a:lnT>
                      <a:noFill/>
                    </a:lnT>
                    <a:lnB>
                      <a:noFill/>
                    </a:lnB>
                    <a:solidFill>
                      <a:schemeClr val="accent2">
                        <a:lumMod val="20000"/>
                        <a:lumOff val="80000"/>
                      </a:schemeClr>
                    </a:solidFill>
                  </a:tcPr>
                </a:tc>
              </a:tr>
            </a:tbl>
          </a:graphicData>
        </a:graphic>
      </p:graphicFrame>
      <p:sp>
        <p:nvSpPr>
          <p:cNvPr id="70" name="69 Rectángulo"/>
          <p:cNvSpPr/>
          <p:nvPr/>
        </p:nvSpPr>
        <p:spPr>
          <a:xfrm>
            <a:off x="6012160" y="1319808"/>
            <a:ext cx="3168353" cy="230832"/>
          </a:xfrm>
          <a:prstGeom prst="rect">
            <a:avLst/>
          </a:prstGeom>
        </p:spPr>
        <p:txBody>
          <a:bodyPr wrap="square">
            <a:spAutoFit/>
          </a:bodyPr>
          <a:lstStyle/>
          <a:p>
            <a:pPr lvl="0"/>
            <a:r>
              <a:rPr lang="es-CO" sz="900" b="1" dirty="0" smtClean="0">
                <a:solidFill>
                  <a:schemeClr val="tx2">
                    <a:lumMod val="50000"/>
                  </a:schemeClr>
                </a:solidFill>
                <a:latin typeface="+mj-lt"/>
                <a:ea typeface="Verdana" pitchFamily="34" charset="0"/>
                <a:cs typeface="Verdana" pitchFamily="34" charset="0"/>
              </a:rPr>
              <a:t>Lo que está haciendo bien Urna de Cristal</a:t>
            </a:r>
            <a:endParaRPr lang="es-CO" sz="900" b="1" dirty="0">
              <a:solidFill>
                <a:schemeClr val="tx2">
                  <a:lumMod val="50000"/>
                </a:schemeClr>
              </a:solidFill>
              <a:latin typeface="+mj-lt"/>
              <a:ea typeface="Verdana" pitchFamily="34" charset="0"/>
              <a:cs typeface="Verdana" pitchFamily="34" charset="0"/>
            </a:endParaRPr>
          </a:p>
        </p:txBody>
      </p:sp>
      <p:sp>
        <p:nvSpPr>
          <p:cNvPr id="77" name="76 Rectángulo"/>
          <p:cNvSpPr/>
          <p:nvPr/>
        </p:nvSpPr>
        <p:spPr>
          <a:xfrm>
            <a:off x="6012161" y="3058716"/>
            <a:ext cx="3168353" cy="230832"/>
          </a:xfrm>
          <a:prstGeom prst="rect">
            <a:avLst/>
          </a:prstGeom>
        </p:spPr>
        <p:txBody>
          <a:bodyPr wrap="square">
            <a:spAutoFit/>
          </a:bodyPr>
          <a:lstStyle/>
          <a:p>
            <a:pPr lvl="0"/>
            <a:r>
              <a:rPr lang="es-CO" sz="900" b="1" dirty="0" smtClean="0">
                <a:solidFill>
                  <a:schemeClr val="tx2">
                    <a:lumMod val="50000"/>
                  </a:schemeClr>
                </a:solidFill>
                <a:latin typeface="+mj-lt"/>
                <a:ea typeface="Verdana" pitchFamily="34" charset="0"/>
                <a:cs typeface="Verdana" pitchFamily="34" charset="0"/>
              </a:rPr>
              <a:t>Lo que está NO haciendo bien Urna de Cristal</a:t>
            </a:r>
            <a:endParaRPr lang="es-CO" sz="900" b="1" dirty="0">
              <a:solidFill>
                <a:schemeClr val="tx2">
                  <a:lumMod val="50000"/>
                </a:schemeClr>
              </a:solidFill>
              <a:latin typeface="+mj-lt"/>
              <a:ea typeface="Verdana" pitchFamily="34" charset="0"/>
              <a:cs typeface="Verdana" pitchFamily="34" charset="0"/>
            </a:endParaRPr>
          </a:p>
        </p:txBody>
      </p:sp>
      <p:pic>
        <p:nvPicPr>
          <p:cNvPr id="78" name="Picture 2" descr="http://thumbs.dreamstime.com/z/positivo-y-negativa-6076640.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r="20580" b="53436"/>
          <a:stretch/>
        </p:blipFill>
        <p:spPr bwMode="auto">
          <a:xfrm>
            <a:off x="5649493" y="1354998"/>
            <a:ext cx="362667" cy="322665"/>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2" descr="http://thumbs.dreamstime.com/z/positivo-y-negativa-6076640.jpg"/>
          <p:cNvPicPr>
            <a:picLocks noChangeAspect="1" noChangeArrowheads="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t="46970" r="20580" b="6059"/>
          <a:stretch/>
        </p:blipFill>
        <p:spPr bwMode="auto">
          <a:xfrm>
            <a:off x="5646865" y="2985337"/>
            <a:ext cx="362667" cy="325477"/>
          </a:xfrm>
          <a:prstGeom prst="rect">
            <a:avLst/>
          </a:prstGeom>
          <a:noFill/>
          <a:extLst>
            <a:ext uri="{909E8E84-426E-40DD-AFC4-6F175D3DCCD1}">
              <a14:hiddenFill xmlns:a14="http://schemas.microsoft.com/office/drawing/2010/main">
                <a:solidFill>
                  <a:srgbClr val="FFFFFF"/>
                </a:solidFill>
              </a14:hiddenFill>
            </a:ext>
          </a:extLst>
        </p:spPr>
      </p:pic>
      <p:sp>
        <p:nvSpPr>
          <p:cNvPr id="80" name="79 CuadroTexto"/>
          <p:cNvSpPr txBox="1"/>
          <p:nvPr/>
        </p:nvSpPr>
        <p:spPr>
          <a:xfrm>
            <a:off x="6187240" y="5267730"/>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81" name="80 CuadroTexto"/>
          <p:cNvSpPr txBox="1"/>
          <p:nvPr/>
        </p:nvSpPr>
        <p:spPr>
          <a:xfrm>
            <a:off x="7313505" y="5267730"/>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82" name="81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83" name="82 CuadroTexto"/>
          <p:cNvSpPr txBox="1"/>
          <p:nvPr/>
        </p:nvSpPr>
        <p:spPr>
          <a:xfrm>
            <a:off x="6255067" y="5460821"/>
            <a:ext cx="322524" cy="253916"/>
          </a:xfrm>
          <a:prstGeom prst="rect">
            <a:avLst/>
          </a:prstGeom>
          <a:noFill/>
        </p:spPr>
        <p:txBody>
          <a:bodyPr wrap="none" rtlCol="0">
            <a:spAutoFit/>
          </a:bodyPr>
          <a:lstStyle/>
          <a:p>
            <a:r>
              <a:rPr lang="es-CO" sz="1050" dirty="0" smtClean="0">
                <a:solidFill>
                  <a:schemeClr val="bg1">
                    <a:lumMod val="50000"/>
                  </a:schemeClr>
                </a:solidFill>
              </a:rPr>
              <a:t>84</a:t>
            </a:r>
            <a:endParaRPr lang="es-CO" sz="1050" dirty="0">
              <a:solidFill>
                <a:schemeClr val="bg1">
                  <a:lumMod val="50000"/>
                </a:schemeClr>
              </a:solidFill>
            </a:endParaRPr>
          </a:p>
        </p:txBody>
      </p:sp>
      <p:sp>
        <p:nvSpPr>
          <p:cNvPr id="84" name="83 CuadroTexto"/>
          <p:cNvSpPr txBox="1"/>
          <p:nvPr/>
        </p:nvSpPr>
        <p:spPr>
          <a:xfrm>
            <a:off x="7338265" y="5450941"/>
            <a:ext cx="391454" cy="253916"/>
          </a:xfrm>
          <a:prstGeom prst="rect">
            <a:avLst/>
          </a:prstGeom>
          <a:noFill/>
        </p:spPr>
        <p:txBody>
          <a:bodyPr wrap="none" rtlCol="0">
            <a:spAutoFit/>
          </a:bodyPr>
          <a:lstStyle/>
          <a:p>
            <a:r>
              <a:rPr lang="es-CO" sz="1050" dirty="0" smtClean="0">
                <a:solidFill>
                  <a:schemeClr val="bg1">
                    <a:lumMod val="50000"/>
                  </a:schemeClr>
                </a:solidFill>
              </a:rPr>
              <a:t>297</a:t>
            </a:r>
            <a:endParaRPr lang="es-CO" sz="1050" dirty="0">
              <a:solidFill>
                <a:schemeClr val="bg1">
                  <a:lumMod val="50000"/>
                </a:schemeClr>
              </a:solidFill>
            </a:endParaRPr>
          </a:p>
        </p:txBody>
      </p:sp>
      <p:sp>
        <p:nvSpPr>
          <p:cNvPr id="101" name="100 Rectángulo redondeado">
            <a:hlinkClick r:id="rId7" action="ppaction://hlinksldjump"/>
          </p:cNvPr>
          <p:cNvSpPr/>
          <p:nvPr/>
        </p:nvSpPr>
        <p:spPr>
          <a:xfrm>
            <a:off x="59155" y="2782392"/>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4</a:t>
            </a:r>
          </a:p>
        </p:txBody>
      </p:sp>
      <p:sp>
        <p:nvSpPr>
          <p:cNvPr id="102" name="101 Rectángulo redondeado">
            <a:hlinkClick r:id="rId8" action="ppaction://hlinksldjump"/>
          </p:cNvPr>
          <p:cNvSpPr/>
          <p:nvPr/>
        </p:nvSpPr>
        <p:spPr>
          <a:xfrm>
            <a:off x="59155" y="3092314"/>
            <a:ext cx="633020"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2 de 4</a:t>
            </a:r>
          </a:p>
        </p:txBody>
      </p:sp>
      <p:sp>
        <p:nvSpPr>
          <p:cNvPr id="103" name="102 Rectángulo redondeado">
            <a:hlinkClick r:id="rId9" action="ppaction://hlinksldjump"/>
          </p:cNvPr>
          <p:cNvSpPr/>
          <p:nvPr/>
        </p:nvSpPr>
        <p:spPr>
          <a:xfrm>
            <a:off x="770628" y="2786758"/>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de 4</a:t>
            </a:r>
            <a:endParaRPr lang="es-CO" sz="1000" b="1" dirty="0">
              <a:solidFill>
                <a:schemeClr val="accent5">
                  <a:lumMod val="75000"/>
                </a:schemeClr>
              </a:solidFill>
              <a:latin typeface="+mj-lt"/>
              <a:ea typeface="Verdana" pitchFamily="34" charset="0"/>
              <a:cs typeface="Verdana" pitchFamily="34" charset="0"/>
            </a:endParaRPr>
          </a:p>
        </p:txBody>
      </p:sp>
      <p:sp>
        <p:nvSpPr>
          <p:cNvPr id="104" name="103 Rectángulo redondeado">
            <a:hlinkClick r:id="rId10" action="ppaction://hlinksldjump"/>
          </p:cNvPr>
          <p:cNvSpPr/>
          <p:nvPr/>
        </p:nvSpPr>
        <p:spPr>
          <a:xfrm>
            <a:off x="770628" y="3094790"/>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4</a:t>
            </a:r>
          </a:p>
        </p:txBody>
      </p:sp>
      <p:sp>
        <p:nvSpPr>
          <p:cNvPr id="105" name="104 Rectángulo redondeado">
            <a:hlinkClick r:id="rId11"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106" name="105 Rectángulo redondeado">
            <a:hlinkClick r:id="rId12"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107" name="106 Rectángulo redondeado">
            <a:hlinkClick r:id="rId13" action="ppaction://hlinksldjump"/>
          </p:cNvPr>
          <p:cNvSpPr/>
          <p:nvPr/>
        </p:nvSpPr>
        <p:spPr>
          <a:xfrm>
            <a:off x="35497" y="206541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Conocimiento Urna de Cristal</a:t>
            </a:r>
          </a:p>
        </p:txBody>
      </p:sp>
      <p:sp>
        <p:nvSpPr>
          <p:cNvPr id="108" name="107 Rectángulo redondeado">
            <a:hlinkClick r:id="rId7" action="ppaction://hlinksldjump"/>
          </p:cNvPr>
          <p:cNvSpPr/>
          <p:nvPr/>
        </p:nvSpPr>
        <p:spPr>
          <a:xfrm>
            <a:off x="35497" y="242545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Razones de NO uso</a:t>
            </a:r>
          </a:p>
        </p:txBody>
      </p:sp>
      <p:sp>
        <p:nvSpPr>
          <p:cNvPr id="109" name="108 Rectángulo redondeado">
            <a:hlinkClick r:id="rId14" action="ppaction://hlinksldjump"/>
          </p:cNvPr>
          <p:cNvSpPr/>
          <p:nvPr/>
        </p:nvSpPr>
        <p:spPr>
          <a:xfrm>
            <a:off x="35497" y="3459316"/>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110" name="109 Rectángulo redondeado">
            <a:hlinkClick r:id="rId15" action="ppaction://hlinksldjump"/>
          </p:cNvPr>
          <p:cNvSpPr/>
          <p:nvPr/>
        </p:nvSpPr>
        <p:spPr>
          <a:xfrm>
            <a:off x="35496" y="3804981"/>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111" name="110 Cheurón">
            <a:hlinkClick r:id="rId16"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112" name="111 Cheurón">
            <a:hlinkClick r:id="rId17"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14" name="Picture 2" descr="http://58533534ea9b6562bf3c-029f06cbf668e558ffb5306597309f00.r0.cf1.rackcdn.com/2012/10/Like.jpg"/>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 name="114 Cheurón">
            <a:hlinkClick r:id="rId19"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40" name="80 CuadroTexto"/>
          <p:cNvSpPr txBox="1"/>
          <p:nvPr/>
        </p:nvSpPr>
        <p:spPr>
          <a:xfrm>
            <a:off x="7236296" y="1083722"/>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42" name="79 CuadroTexto"/>
          <p:cNvSpPr txBox="1"/>
          <p:nvPr/>
        </p:nvSpPr>
        <p:spPr>
          <a:xfrm>
            <a:off x="3800490" y="1057300"/>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43" name="42 Cheurón">
            <a:hlinkClick r:id="rId20"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10283043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26</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69" name="68 Rectángulo"/>
          <p:cNvSpPr/>
          <p:nvPr/>
        </p:nvSpPr>
        <p:spPr>
          <a:xfrm>
            <a:off x="2049657" y="667617"/>
            <a:ext cx="6858000" cy="246221"/>
          </a:xfrm>
          <a:prstGeom prst="rect">
            <a:avLst/>
          </a:prstGeom>
        </p:spPr>
        <p:txBody>
          <a:bodyPr wrap="square">
            <a:spAutoFit/>
          </a:bodyPr>
          <a:lstStyle/>
          <a:p>
            <a:r>
              <a:rPr lang="es-CO" sz="1000" b="1" dirty="0" smtClean="0">
                <a:solidFill>
                  <a:schemeClr val="bg1">
                    <a:lumMod val="50000"/>
                  </a:schemeClr>
                </a:solidFill>
              </a:rPr>
              <a:t>P31A.</a:t>
            </a:r>
            <a:r>
              <a:rPr lang="es-CO" sz="1000" dirty="0" smtClean="0">
                <a:solidFill>
                  <a:schemeClr val="bg1">
                    <a:lumMod val="50000"/>
                  </a:schemeClr>
                </a:solidFill>
              </a:rPr>
              <a:t> </a:t>
            </a:r>
            <a:r>
              <a:rPr lang="es-CO" sz="1000" dirty="0">
                <a:solidFill>
                  <a:schemeClr val="bg1">
                    <a:lumMod val="50000"/>
                  </a:schemeClr>
                </a:solidFill>
              </a:rPr>
              <a:t>¿A través de qué medio le gustaría participar, conocer y proponer iniciativas al gobierno</a:t>
            </a:r>
          </a:p>
        </p:txBody>
      </p:sp>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3" name="52 Gráfico"/>
          <p:cNvGraphicFramePr/>
          <p:nvPr>
            <p:extLst>
              <p:ext uri="{D42A27DB-BD31-4B8C-83A1-F6EECF244321}">
                <p14:modId xmlns:p14="http://schemas.microsoft.com/office/powerpoint/2010/main" val="2460799299"/>
              </p:ext>
            </p:extLst>
          </p:nvPr>
        </p:nvGraphicFramePr>
        <p:xfrm>
          <a:off x="4716016" y="1417340"/>
          <a:ext cx="4032448" cy="3744416"/>
        </p:xfrm>
        <a:graphic>
          <a:graphicData uri="http://schemas.openxmlformats.org/drawingml/2006/chart">
            <c:chart xmlns:c="http://schemas.openxmlformats.org/drawingml/2006/chart" xmlns:r="http://schemas.openxmlformats.org/officeDocument/2006/relationships" r:id="rId5"/>
          </a:graphicData>
        </a:graphic>
      </p:graphicFrame>
      <p:sp>
        <p:nvSpPr>
          <p:cNvPr id="54" name="53 Rectángulo"/>
          <p:cNvSpPr/>
          <p:nvPr/>
        </p:nvSpPr>
        <p:spPr>
          <a:xfrm>
            <a:off x="7753431" y="1226368"/>
            <a:ext cx="144016" cy="128029"/>
          </a:xfrm>
          <a:prstGeom prst="rect">
            <a:avLst/>
          </a:prstGeom>
          <a:gradFill>
            <a:gsLst>
              <a:gs pos="0">
                <a:schemeClr val="accent3">
                  <a:lumMod val="60000"/>
                  <a:lumOff val="40000"/>
                </a:schemeClr>
              </a:gs>
              <a:gs pos="80000">
                <a:schemeClr val="accent3">
                  <a:lumMod val="60000"/>
                  <a:lumOff val="40000"/>
                </a:schemeClr>
              </a:gs>
              <a:gs pos="100000">
                <a:schemeClr val="accent3">
                  <a:lumMod val="60000"/>
                  <a:lumOff val="40000"/>
                </a:schemeClr>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ln>
                <a:solidFill>
                  <a:schemeClr val="accent5">
                    <a:lumMod val="75000"/>
                  </a:schemeClr>
                </a:solidFill>
              </a:ln>
              <a:solidFill>
                <a:schemeClr val="accent5">
                  <a:lumMod val="75000"/>
                </a:schemeClr>
              </a:solidFill>
            </a:endParaRPr>
          </a:p>
        </p:txBody>
      </p:sp>
      <p:sp>
        <p:nvSpPr>
          <p:cNvPr id="55" name="54 Rectángulo"/>
          <p:cNvSpPr/>
          <p:nvPr/>
        </p:nvSpPr>
        <p:spPr>
          <a:xfrm>
            <a:off x="8244408" y="1226368"/>
            <a:ext cx="144016" cy="128029"/>
          </a:xfrm>
          <a:prstGeom prst="rect">
            <a:avLst/>
          </a:prstGeom>
          <a:gradFill>
            <a:gsLst>
              <a:gs pos="0">
                <a:schemeClr val="accent4">
                  <a:lumMod val="60000"/>
                  <a:lumOff val="40000"/>
                </a:schemeClr>
              </a:gs>
              <a:gs pos="80000">
                <a:schemeClr val="accent4">
                  <a:lumMod val="60000"/>
                  <a:lumOff val="40000"/>
                </a:schemeClr>
              </a:gs>
              <a:gs pos="100000">
                <a:schemeClr val="accent4">
                  <a:lumMod val="60000"/>
                  <a:lumOff val="4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ln>
                <a:solidFill>
                  <a:schemeClr val="accent5">
                    <a:lumMod val="75000"/>
                  </a:schemeClr>
                </a:solidFill>
              </a:ln>
              <a:solidFill>
                <a:schemeClr val="accent5">
                  <a:lumMod val="75000"/>
                </a:schemeClr>
              </a:solidFill>
            </a:endParaRPr>
          </a:p>
        </p:txBody>
      </p:sp>
      <p:sp>
        <p:nvSpPr>
          <p:cNvPr id="56" name="55 CuadroTexto"/>
          <p:cNvSpPr txBox="1"/>
          <p:nvPr/>
        </p:nvSpPr>
        <p:spPr>
          <a:xfrm>
            <a:off x="7856503" y="1163424"/>
            <a:ext cx="277640" cy="253916"/>
          </a:xfrm>
          <a:prstGeom prst="rect">
            <a:avLst/>
          </a:prstGeom>
          <a:noFill/>
        </p:spPr>
        <p:txBody>
          <a:bodyPr wrap="none" rtlCol="0">
            <a:spAutoFit/>
          </a:bodyPr>
          <a:lstStyle/>
          <a:p>
            <a:r>
              <a:rPr lang="es-CO" sz="1050" dirty="0" smtClean="0">
                <a:solidFill>
                  <a:schemeClr val="bg1">
                    <a:lumMod val="50000"/>
                  </a:schemeClr>
                </a:solidFill>
              </a:rPr>
              <a:t>Si</a:t>
            </a:r>
            <a:endParaRPr lang="es-CO" sz="1050" dirty="0">
              <a:solidFill>
                <a:schemeClr val="bg1">
                  <a:lumMod val="50000"/>
                </a:schemeClr>
              </a:solidFill>
            </a:endParaRPr>
          </a:p>
        </p:txBody>
      </p:sp>
      <p:sp>
        <p:nvSpPr>
          <p:cNvPr id="57" name="56 CuadroTexto"/>
          <p:cNvSpPr txBox="1"/>
          <p:nvPr/>
        </p:nvSpPr>
        <p:spPr>
          <a:xfrm>
            <a:off x="8366329" y="1163424"/>
            <a:ext cx="341760" cy="253916"/>
          </a:xfrm>
          <a:prstGeom prst="rect">
            <a:avLst/>
          </a:prstGeom>
          <a:noFill/>
        </p:spPr>
        <p:txBody>
          <a:bodyPr wrap="none" rtlCol="0">
            <a:spAutoFit/>
          </a:bodyPr>
          <a:lstStyle/>
          <a:p>
            <a:r>
              <a:rPr lang="es-CO" sz="1050" dirty="0" smtClean="0">
                <a:solidFill>
                  <a:schemeClr val="bg1">
                    <a:lumMod val="50000"/>
                  </a:schemeClr>
                </a:solidFill>
              </a:rPr>
              <a:t>No</a:t>
            </a:r>
            <a:endParaRPr lang="es-CO" sz="1050" dirty="0">
              <a:solidFill>
                <a:schemeClr val="bg1">
                  <a:lumMod val="50000"/>
                </a:schemeClr>
              </a:solidFill>
            </a:endParaRPr>
          </a:p>
        </p:txBody>
      </p:sp>
      <p:graphicFrame>
        <p:nvGraphicFramePr>
          <p:cNvPr id="3" name="2 Tabla"/>
          <p:cNvGraphicFramePr>
            <a:graphicFrameLocks noGrp="1"/>
          </p:cNvGraphicFramePr>
          <p:nvPr>
            <p:extLst>
              <p:ext uri="{D42A27DB-BD31-4B8C-83A1-F6EECF244321}">
                <p14:modId xmlns:p14="http://schemas.microsoft.com/office/powerpoint/2010/main" val="3788318627"/>
              </p:ext>
            </p:extLst>
          </p:nvPr>
        </p:nvGraphicFramePr>
        <p:xfrm>
          <a:off x="2051720" y="1571987"/>
          <a:ext cx="3619500" cy="3445754"/>
        </p:xfrm>
        <a:graphic>
          <a:graphicData uri="http://schemas.openxmlformats.org/drawingml/2006/table">
            <a:tbl>
              <a:tblPr/>
              <a:tblGrid>
                <a:gridCol w="3619500"/>
              </a:tblGrid>
              <a:tr h="265058">
                <a:tc>
                  <a:txBody>
                    <a:bodyPr/>
                    <a:lstStyle/>
                    <a:p>
                      <a:pPr algn="r" rtl="0" fontAlgn="ctr"/>
                      <a:r>
                        <a:rPr lang="es-ES" sz="1000" b="0" i="0" u="none" strike="noStrike">
                          <a:solidFill>
                            <a:srgbClr val="1F497D"/>
                          </a:solidFill>
                          <a:latin typeface="Calibri"/>
                        </a:rPr>
                        <a:t>A través de la página de Internet www.urnadecristal.gov.co</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Televisión Nacional</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Twitter </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Teléfono Celular</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Televisión por cable</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Facebook</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Radio</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Youtube </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Mensaje de texto a través de Teléfono Celular</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Prensa / periódicos</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Teléfono Fijo</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Revistas</a:t>
                      </a:r>
                    </a:p>
                  </a:txBody>
                  <a:tcPr marL="9525" marR="9525" marT="9525" marB="0" anchor="ctr">
                    <a:lnL>
                      <a:noFill/>
                    </a:lnL>
                    <a:lnR>
                      <a:noFill/>
                    </a:lnR>
                    <a:lnT>
                      <a:noFill/>
                    </a:lnT>
                    <a:lnB>
                      <a:noFill/>
                    </a:lnB>
                  </a:tcPr>
                </a:tc>
              </a:tr>
              <a:tr h="265058">
                <a:tc>
                  <a:txBody>
                    <a:bodyPr/>
                    <a:lstStyle/>
                    <a:p>
                      <a:pPr algn="r" rtl="0" fontAlgn="ctr"/>
                      <a:r>
                        <a:rPr lang="es-ES" sz="1000" b="0" i="0" u="none" strike="noStrike" dirty="0">
                          <a:solidFill>
                            <a:srgbClr val="1F497D"/>
                          </a:solidFill>
                          <a:latin typeface="Calibri"/>
                        </a:rPr>
                        <a:t>Correo físico / servicio postal</a:t>
                      </a:r>
                    </a:p>
                  </a:txBody>
                  <a:tcPr marL="9525" marR="9525" marT="9525" marB="0" anchor="ctr">
                    <a:lnL>
                      <a:noFill/>
                    </a:lnL>
                    <a:lnR>
                      <a:noFill/>
                    </a:lnR>
                    <a:lnT>
                      <a:noFill/>
                    </a:lnT>
                    <a:lnB>
                      <a:noFill/>
                    </a:lnB>
                  </a:tcPr>
                </a:tc>
              </a:tr>
            </a:tbl>
          </a:graphicData>
        </a:graphic>
      </p:graphicFrame>
      <p:sp>
        <p:nvSpPr>
          <p:cNvPr id="60" name="59 Rectángulo"/>
          <p:cNvSpPr/>
          <p:nvPr/>
        </p:nvSpPr>
        <p:spPr>
          <a:xfrm>
            <a:off x="3227596" y="1017230"/>
            <a:ext cx="4502123" cy="400110"/>
          </a:xfrm>
          <a:prstGeom prst="rect">
            <a:avLst/>
          </a:prstGeom>
        </p:spPr>
        <p:txBody>
          <a:bodyPr wrap="square">
            <a:spAutoFit/>
          </a:bodyPr>
          <a:lstStyle/>
          <a:p>
            <a:pPr lvl="0"/>
            <a:r>
              <a:rPr lang="es-CO" sz="1000" b="1" dirty="0">
                <a:solidFill>
                  <a:schemeClr val="tx2">
                    <a:lumMod val="50000"/>
                  </a:schemeClr>
                </a:solidFill>
                <a:latin typeface="+mj-lt"/>
                <a:ea typeface="Verdana" pitchFamily="34" charset="0"/>
                <a:cs typeface="Verdana" pitchFamily="34" charset="0"/>
              </a:rPr>
              <a:t>¿A través de qué medio le gustaría participar, conocer y proponer iniciativas al gobierno</a:t>
            </a:r>
          </a:p>
        </p:txBody>
      </p:sp>
      <p:sp>
        <p:nvSpPr>
          <p:cNvPr id="40" name="39 CuadroTexto"/>
          <p:cNvSpPr txBox="1"/>
          <p:nvPr/>
        </p:nvSpPr>
        <p:spPr>
          <a:xfrm>
            <a:off x="2544048" y="1054033"/>
            <a:ext cx="473206" cy="261610"/>
          </a:xfrm>
          <a:prstGeom prst="rect">
            <a:avLst/>
          </a:prstGeom>
          <a:noFill/>
        </p:spPr>
        <p:txBody>
          <a:bodyPr wrap="none" rtlCol="0">
            <a:spAutoFit/>
          </a:bodyPr>
          <a:lstStyle/>
          <a:p>
            <a:pPr algn="ctr"/>
            <a:r>
              <a:rPr lang="es-CO" sz="1100" b="1" dirty="0" smtClean="0">
                <a:solidFill>
                  <a:schemeClr val="bg1">
                    <a:lumMod val="50000"/>
                  </a:schemeClr>
                </a:solidFill>
              </a:rPr>
              <a:t>2014</a:t>
            </a:r>
            <a:endParaRPr lang="es-CO" sz="1100" b="1" dirty="0">
              <a:solidFill>
                <a:schemeClr val="bg1">
                  <a:lumMod val="50000"/>
                </a:schemeClr>
              </a:solidFill>
            </a:endParaRPr>
          </a:p>
        </p:txBody>
      </p:sp>
      <p:sp>
        <p:nvSpPr>
          <p:cNvPr id="41" name="40 CuadroTexto"/>
          <p:cNvSpPr txBox="1"/>
          <p:nvPr/>
        </p:nvSpPr>
        <p:spPr>
          <a:xfrm>
            <a:off x="6372200" y="5183942"/>
            <a:ext cx="664830" cy="215444"/>
          </a:xfrm>
          <a:prstGeom prst="rect">
            <a:avLst/>
          </a:prstGeom>
          <a:noFill/>
        </p:spPr>
        <p:txBody>
          <a:bodyPr wrap="square" rtlCol="0">
            <a:spAutoFit/>
          </a:bodyPr>
          <a:lstStyle/>
          <a:p>
            <a:r>
              <a:rPr lang="es-CO" sz="800" dirty="0" smtClean="0">
                <a:solidFill>
                  <a:schemeClr val="bg1">
                    <a:lumMod val="50000"/>
                  </a:schemeClr>
                </a:solidFill>
              </a:rPr>
              <a:t>Base</a:t>
            </a:r>
            <a:endParaRPr lang="es-CO" sz="800" dirty="0">
              <a:solidFill>
                <a:schemeClr val="bg1">
                  <a:lumMod val="50000"/>
                </a:schemeClr>
              </a:solidFill>
            </a:endParaRPr>
          </a:p>
        </p:txBody>
      </p:sp>
      <p:sp>
        <p:nvSpPr>
          <p:cNvPr id="42" name="41 CuadroTexto"/>
          <p:cNvSpPr txBox="1"/>
          <p:nvPr/>
        </p:nvSpPr>
        <p:spPr>
          <a:xfrm>
            <a:off x="7037031" y="5180622"/>
            <a:ext cx="431555" cy="218764"/>
          </a:xfrm>
          <a:prstGeom prst="rect">
            <a:avLst/>
          </a:prstGeom>
          <a:noFill/>
        </p:spPr>
        <p:txBody>
          <a:bodyPr wrap="square" rtlCol="0">
            <a:spAutoFit/>
          </a:bodyPr>
          <a:lstStyle/>
          <a:p>
            <a:r>
              <a:rPr lang="es-CO" sz="800" dirty="0" smtClean="0">
                <a:solidFill>
                  <a:schemeClr val="bg1">
                    <a:lumMod val="50000"/>
                  </a:schemeClr>
                </a:solidFill>
              </a:rPr>
              <a:t>297</a:t>
            </a:r>
            <a:endParaRPr lang="es-CO" sz="800" dirty="0">
              <a:solidFill>
                <a:schemeClr val="bg1">
                  <a:lumMod val="50000"/>
                </a:schemeClr>
              </a:solidFill>
            </a:endParaRPr>
          </a:p>
        </p:txBody>
      </p:sp>
      <p:sp>
        <p:nvSpPr>
          <p:cNvPr id="71" name="70 Rectángulo redondeado">
            <a:hlinkClick r:id="rId6" action="ppaction://hlinksldjump"/>
          </p:cNvPr>
          <p:cNvSpPr/>
          <p:nvPr/>
        </p:nvSpPr>
        <p:spPr>
          <a:xfrm>
            <a:off x="59155" y="2782392"/>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4</a:t>
            </a:r>
          </a:p>
        </p:txBody>
      </p:sp>
      <p:sp>
        <p:nvSpPr>
          <p:cNvPr id="72" name="71 Rectángulo redondeado">
            <a:hlinkClick r:id="rId7" action="ppaction://hlinksldjump"/>
          </p:cNvPr>
          <p:cNvSpPr/>
          <p:nvPr/>
        </p:nvSpPr>
        <p:spPr>
          <a:xfrm>
            <a:off x="59155" y="3092314"/>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a:t>
            </a:r>
            <a:r>
              <a:rPr lang="es-CO" sz="1000" b="1" dirty="0" smtClean="0">
                <a:solidFill>
                  <a:schemeClr val="accent5">
                    <a:lumMod val="75000"/>
                  </a:schemeClr>
                </a:solidFill>
                <a:latin typeface="+mj-lt"/>
                <a:ea typeface="Verdana" pitchFamily="34" charset="0"/>
                <a:cs typeface="Verdana" pitchFamily="34" charset="0"/>
              </a:rPr>
              <a:t>4</a:t>
            </a:r>
            <a:endParaRPr lang="es-CO" sz="1000" b="1" dirty="0">
              <a:solidFill>
                <a:schemeClr val="accent5">
                  <a:lumMod val="75000"/>
                </a:schemeClr>
              </a:solidFill>
              <a:latin typeface="+mj-lt"/>
              <a:ea typeface="Verdana" pitchFamily="34" charset="0"/>
              <a:cs typeface="Verdana" pitchFamily="34" charset="0"/>
            </a:endParaRPr>
          </a:p>
        </p:txBody>
      </p:sp>
      <p:sp>
        <p:nvSpPr>
          <p:cNvPr id="73" name="72 Rectángulo redondeado">
            <a:hlinkClick r:id="rId8" action="ppaction://hlinksldjump"/>
          </p:cNvPr>
          <p:cNvSpPr/>
          <p:nvPr/>
        </p:nvSpPr>
        <p:spPr>
          <a:xfrm>
            <a:off x="770628" y="2786758"/>
            <a:ext cx="633020"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3 de 4</a:t>
            </a:r>
          </a:p>
        </p:txBody>
      </p:sp>
      <p:sp>
        <p:nvSpPr>
          <p:cNvPr id="74" name="73 Rectángulo redondeado">
            <a:hlinkClick r:id="rId9" action="ppaction://hlinksldjump"/>
          </p:cNvPr>
          <p:cNvSpPr/>
          <p:nvPr/>
        </p:nvSpPr>
        <p:spPr>
          <a:xfrm>
            <a:off x="770628" y="3094790"/>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4 de 4</a:t>
            </a:r>
          </a:p>
        </p:txBody>
      </p:sp>
      <p:sp>
        <p:nvSpPr>
          <p:cNvPr id="75" name="74 Rectángulo redondeado">
            <a:hlinkClick r:id="rId10"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76" name="75 Rectángulo redondeado">
            <a:hlinkClick r:id="rId11"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77" name="76 Rectángulo redondeado">
            <a:hlinkClick r:id="rId12" action="ppaction://hlinksldjump"/>
          </p:cNvPr>
          <p:cNvSpPr/>
          <p:nvPr/>
        </p:nvSpPr>
        <p:spPr>
          <a:xfrm>
            <a:off x="35497" y="206541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Conocimiento Urna de Cristal</a:t>
            </a:r>
          </a:p>
        </p:txBody>
      </p:sp>
      <p:sp>
        <p:nvSpPr>
          <p:cNvPr id="78" name="77 Rectángulo redondeado">
            <a:hlinkClick r:id="rId6" action="ppaction://hlinksldjump"/>
          </p:cNvPr>
          <p:cNvSpPr/>
          <p:nvPr/>
        </p:nvSpPr>
        <p:spPr>
          <a:xfrm>
            <a:off x="35497" y="242545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Razones de NO uso</a:t>
            </a:r>
          </a:p>
        </p:txBody>
      </p:sp>
      <p:sp>
        <p:nvSpPr>
          <p:cNvPr id="79" name="78 Rectángulo redondeado">
            <a:hlinkClick r:id="rId13" action="ppaction://hlinksldjump"/>
          </p:cNvPr>
          <p:cNvSpPr/>
          <p:nvPr/>
        </p:nvSpPr>
        <p:spPr>
          <a:xfrm>
            <a:off x="35497" y="3459316"/>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80" name="79 Rectángulo redondeado">
            <a:hlinkClick r:id="rId14" action="ppaction://hlinksldjump"/>
          </p:cNvPr>
          <p:cNvSpPr/>
          <p:nvPr/>
        </p:nvSpPr>
        <p:spPr>
          <a:xfrm>
            <a:off x="35496" y="3804981"/>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81" name="80 Cheurón">
            <a:hlinkClick r:id="rId15"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2" name="81 Cheurón">
            <a:hlinkClick r:id="rId16"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84" name="Picture 2" descr="http://58533534ea9b6562bf3c-029f06cbf668e558ffb5306597309f00.r0.cf1.rackcdn.com/2012/10/Like.jpg"/>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84 Cheurón">
            <a:hlinkClick r:id="rId18"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32" name="31 Cheurón">
            <a:hlinkClick r:id="rId19"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41662589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27</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69" name="68 Rectángulo"/>
          <p:cNvSpPr/>
          <p:nvPr/>
        </p:nvSpPr>
        <p:spPr>
          <a:xfrm>
            <a:off x="1622926" y="743119"/>
            <a:ext cx="6858000" cy="246221"/>
          </a:xfrm>
          <a:prstGeom prst="rect">
            <a:avLst/>
          </a:prstGeom>
        </p:spPr>
        <p:txBody>
          <a:bodyPr wrap="square">
            <a:spAutoFit/>
          </a:bodyPr>
          <a:lstStyle/>
          <a:p>
            <a:r>
              <a:rPr lang="es-CO" sz="1000" b="1" dirty="0" smtClean="0">
                <a:solidFill>
                  <a:schemeClr val="bg1">
                    <a:lumMod val="50000"/>
                  </a:schemeClr>
                </a:solidFill>
              </a:rPr>
              <a:t>P31B.</a:t>
            </a:r>
            <a:r>
              <a:rPr lang="es-CO" sz="1000" dirty="0" smtClean="0">
                <a:solidFill>
                  <a:schemeClr val="bg1">
                    <a:lumMod val="50000"/>
                  </a:schemeClr>
                </a:solidFill>
              </a:rPr>
              <a:t> </a:t>
            </a:r>
            <a:r>
              <a:rPr lang="es-CO" sz="1000" dirty="0">
                <a:solidFill>
                  <a:schemeClr val="bg1">
                    <a:lumMod val="50000"/>
                  </a:schemeClr>
                </a:solidFill>
              </a:rPr>
              <a:t>¿Cuál actividad le gustaría que se pudiera realizar por medio de esta herramienta?, ¿Alguna otra?</a:t>
            </a:r>
          </a:p>
        </p:txBody>
      </p:sp>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 name="59 Rectángulo"/>
          <p:cNvSpPr/>
          <p:nvPr/>
        </p:nvSpPr>
        <p:spPr>
          <a:xfrm>
            <a:off x="3227596" y="1017230"/>
            <a:ext cx="4502123" cy="246221"/>
          </a:xfrm>
          <a:prstGeom prst="rect">
            <a:avLst/>
          </a:prstGeom>
        </p:spPr>
        <p:txBody>
          <a:bodyPr wrap="square">
            <a:spAutoFit/>
          </a:bodyPr>
          <a:lstStyle/>
          <a:p>
            <a:pPr lvl="0"/>
            <a:r>
              <a:rPr lang="es-CO" sz="1000" b="1" dirty="0" smtClean="0">
                <a:solidFill>
                  <a:schemeClr val="tx2">
                    <a:lumMod val="50000"/>
                  </a:schemeClr>
                </a:solidFill>
                <a:latin typeface="+mj-lt"/>
                <a:ea typeface="Verdana" pitchFamily="34" charset="0"/>
                <a:cs typeface="Verdana" pitchFamily="34" charset="0"/>
              </a:rPr>
              <a:t>Actividad que le gustaría realizar por medio de esta herramienta</a:t>
            </a:r>
            <a:endParaRPr lang="es-CO" sz="1000" b="1" dirty="0">
              <a:solidFill>
                <a:schemeClr val="tx2">
                  <a:lumMod val="50000"/>
                </a:schemeClr>
              </a:solidFill>
              <a:latin typeface="+mj-lt"/>
              <a:ea typeface="Verdana" pitchFamily="34" charset="0"/>
              <a:cs typeface="Verdana" pitchFamily="34" charset="0"/>
            </a:endParaRPr>
          </a:p>
        </p:txBody>
      </p:sp>
      <p:sp>
        <p:nvSpPr>
          <p:cNvPr id="40" name="39 CuadroTexto"/>
          <p:cNvSpPr txBox="1"/>
          <p:nvPr/>
        </p:nvSpPr>
        <p:spPr>
          <a:xfrm>
            <a:off x="2544048" y="1054033"/>
            <a:ext cx="473206" cy="261610"/>
          </a:xfrm>
          <a:prstGeom prst="rect">
            <a:avLst/>
          </a:prstGeom>
          <a:noFill/>
        </p:spPr>
        <p:txBody>
          <a:bodyPr wrap="none" rtlCol="0">
            <a:spAutoFit/>
          </a:bodyPr>
          <a:lstStyle/>
          <a:p>
            <a:pPr algn="ctr"/>
            <a:r>
              <a:rPr lang="es-CO" sz="1100" b="1" dirty="0" smtClean="0">
                <a:solidFill>
                  <a:schemeClr val="bg1">
                    <a:lumMod val="50000"/>
                  </a:schemeClr>
                </a:solidFill>
              </a:rPr>
              <a:t>2014</a:t>
            </a:r>
            <a:endParaRPr lang="es-CO" sz="1100" b="1" dirty="0">
              <a:solidFill>
                <a:schemeClr val="bg1">
                  <a:lumMod val="50000"/>
                </a:schemeClr>
              </a:solidFill>
            </a:endParaRPr>
          </a:p>
        </p:txBody>
      </p:sp>
      <p:sp>
        <p:nvSpPr>
          <p:cNvPr id="41" name="40 CuadroTexto"/>
          <p:cNvSpPr txBox="1"/>
          <p:nvPr/>
        </p:nvSpPr>
        <p:spPr>
          <a:xfrm>
            <a:off x="5844795" y="5233786"/>
            <a:ext cx="584415" cy="215444"/>
          </a:xfrm>
          <a:prstGeom prst="rect">
            <a:avLst/>
          </a:prstGeom>
          <a:noFill/>
        </p:spPr>
        <p:txBody>
          <a:bodyPr wrap="square" rtlCol="0">
            <a:spAutoFit/>
          </a:bodyPr>
          <a:lstStyle/>
          <a:p>
            <a:r>
              <a:rPr lang="es-CO" sz="800" dirty="0" smtClean="0">
                <a:solidFill>
                  <a:schemeClr val="bg1">
                    <a:lumMod val="50000"/>
                  </a:schemeClr>
                </a:solidFill>
              </a:rPr>
              <a:t>Base</a:t>
            </a:r>
            <a:endParaRPr lang="es-CO" sz="800" dirty="0">
              <a:solidFill>
                <a:schemeClr val="bg1">
                  <a:lumMod val="50000"/>
                </a:schemeClr>
              </a:solidFill>
            </a:endParaRPr>
          </a:p>
        </p:txBody>
      </p:sp>
      <p:sp>
        <p:nvSpPr>
          <p:cNvPr id="42" name="41 CuadroTexto"/>
          <p:cNvSpPr txBox="1"/>
          <p:nvPr/>
        </p:nvSpPr>
        <p:spPr>
          <a:xfrm>
            <a:off x="6238292" y="5243280"/>
            <a:ext cx="338554" cy="215444"/>
          </a:xfrm>
          <a:prstGeom prst="rect">
            <a:avLst/>
          </a:prstGeom>
          <a:noFill/>
        </p:spPr>
        <p:txBody>
          <a:bodyPr wrap="none" rtlCol="0">
            <a:spAutoFit/>
          </a:bodyPr>
          <a:lstStyle/>
          <a:p>
            <a:r>
              <a:rPr lang="es-CO" sz="800" dirty="0" smtClean="0">
                <a:solidFill>
                  <a:schemeClr val="bg1">
                    <a:lumMod val="50000"/>
                  </a:schemeClr>
                </a:solidFill>
              </a:rPr>
              <a:t>297</a:t>
            </a:r>
            <a:endParaRPr lang="es-CO" sz="800" dirty="0">
              <a:solidFill>
                <a:schemeClr val="bg1">
                  <a:lumMod val="50000"/>
                </a:schemeClr>
              </a:solidFill>
            </a:endParaRPr>
          </a:p>
        </p:txBody>
      </p:sp>
      <p:graphicFrame>
        <p:nvGraphicFramePr>
          <p:cNvPr id="31" name="30 Gráfico"/>
          <p:cNvGraphicFramePr/>
          <p:nvPr>
            <p:extLst>
              <p:ext uri="{D42A27DB-BD31-4B8C-83A1-F6EECF244321}">
                <p14:modId xmlns:p14="http://schemas.microsoft.com/office/powerpoint/2010/main" val="3132269922"/>
              </p:ext>
            </p:extLst>
          </p:nvPr>
        </p:nvGraphicFramePr>
        <p:xfrm>
          <a:off x="2553148" y="1417340"/>
          <a:ext cx="6590852" cy="3708469"/>
        </p:xfrm>
        <a:graphic>
          <a:graphicData uri="http://schemas.openxmlformats.org/drawingml/2006/chart">
            <c:chart xmlns:c="http://schemas.openxmlformats.org/drawingml/2006/chart" xmlns:r="http://schemas.openxmlformats.org/officeDocument/2006/relationships" r:id="rId5"/>
          </a:graphicData>
        </a:graphic>
      </p:graphicFrame>
      <p:sp>
        <p:nvSpPr>
          <p:cNvPr id="45" name="44 Rectángulo redondeado">
            <a:hlinkClick r:id="rId6"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46" name="45 Rectángulo redondeado">
            <a:hlinkClick r:id="rId7"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47" name="46 Rectángulo redondeado">
            <a:hlinkClick r:id="rId8" action="ppaction://hlinksldjump"/>
          </p:cNvPr>
          <p:cNvSpPr/>
          <p:nvPr/>
        </p:nvSpPr>
        <p:spPr>
          <a:xfrm>
            <a:off x="35497" y="206541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Conocimiento Urna de Cristal</a:t>
            </a:r>
          </a:p>
        </p:txBody>
      </p:sp>
      <p:sp>
        <p:nvSpPr>
          <p:cNvPr id="51" name="50 Rectángulo redondeado">
            <a:hlinkClick r:id="rId9" action="ppaction://hlinksldjump"/>
          </p:cNvPr>
          <p:cNvSpPr/>
          <p:nvPr/>
        </p:nvSpPr>
        <p:spPr>
          <a:xfrm>
            <a:off x="59155" y="2782392"/>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4</a:t>
            </a:r>
          </a:p>
        </p:txBody>
      </p:sp>
      <p:sp>
        <p:nvSpPr>
          <p:cNvPr id="52" name="51 Rectángulo redondeado">
            <a:hlinkClick r:id="rId10" action="ppaction://hlinksldjump"/>
          </p:cNvPr>
          <p:cNvSpPr/>
          <p:nvPr/>
        </p:nvSpPr>
        <p:spPr>
          <a:xfrm>
            <a:off x="59155" y="3092314"/>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a:t>
            </a:r>
            <a:r>
              <a:rPr lang="es-CO" sz="1000" b="1" dirty="0" smtClean="0">
                <a:solidFill>
                  <a:schemeClr val="accent5">
                    <a:lumMod val="75000"/>
                  </a:schemeClr>
                </a:solidFill>
                <a:latin typeface="+mj-lt"/>
                <a:ea typeface="Verdana" pitchFamily="34" charset="0"/>
                <a:cs typeface="Verdana" pitchFamily="34" charset="0"/>
              </a:rPr>
              <a:t>4</a:t>
            </a:r>
            <a:endParaRPr lang="es-CO" sz="1000" b="1" dirty="0">
              <a:solidFill>
                <a:schemeClr val="accent5">
                  <a:lumMod val="75000"/>
                </a:schemeClr>
              </a:solidFill>
              <a:latin typeface="+mj-lt"/>
              <a:ea typeface="Verdana" pitchFamily="34" charset="0"/>
              <a:cs typeface="Verdana" pitchFamily="34" charset="0"/>
            </a:endParaRPr>
          </a:p>
        </p:txBody>
      </p:sp>
      <p:sp>
        <p:nvSpPr>
          <p:cNvPr id="58" name="57 Rectángulo redondeado">
            <a:hlinkClick r:id="rId11" action="ppaction://hlinksldjump"/>
          </p:cNvPr>
          <p:cNvSpPr/>
          <p:nvPr/>
        </p:nvSpPr>
        <p:spPr>
          <a:xfrm>
            <a:off x="770628" y="2786758"/>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de 4</a:t>
            </a:r>
            <a:endParaRPr lang="es-CO" sz="1000" b="1" dirty="0">
              <a:solidFill>
                <a:schemeClr val="accent5">
                  <a:lumMod val="75000"/>
                </a:schemeClr>
              </a:solidFill>
              <a:latin typeface="+mj-lt"/>
              <a:ea typeface="Verdana" pitchFamily="34" charset="0"/>
              <a:cs typeface="Verdana" pitchFamily="34" charset="0"/>
            </a:endParaRPr>
          </a:p>
        </p:txBody>
      </p:sp>
      <p:sp>
        <p:nvSpPr>
          <p:cNvPr id="59" name="58 Rectángulo redondeado">
            <a:hlinkClick r:id="rId12" action="ppaction://hlinksldjump"/>
          </p:cNvPr>
          <p:cNvSpPr/>
          <p:nvPr/>
        </p:nvSpPr>
        <p:spPr>
          <a:xfrm>
            <a:off x="770628" y="3094790"/>
            <a:ext cx="633020"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4 de 4</a:t>
            </a:r>
          </a:p>
        </p:txBody>
      </p:sp>
      <p:sp>
        <p:nvSpPr>
          <p:cNvPr id="61" name="60 Rectángulo redondeado">
            <a:hlinkClick r:id="rId9" action="ppaction://hlinksldjump"/>
          </p:cNvPr>
          <p:cNvSpPr/>
          <p:nvPr/>
        </p:nvSpPr>
        <p:spPr>
          <a:xfrm>
            <a:off x="35497" y="2425452"/>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Razones de NO uso</a:t>
            </a:r>
          </a:p>
        </p:txBody>
      </p:sp>
      <p:sp>
        <p:nvSpPr>
          <p:cNvPr id="62" name="61 Rectángulo redondeado">
            <a:hlinkClick r:id="rId13" action="ppaction://hlinksldjump"/>
          </p:cNvPr>
          <p:cNvSpPr/>
          <p:nvPr/>
        </p:nvSpPr>
        <p:spPr>
          <a:xfrm>
            <a:off x="35497" y="3459316"/>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63" name="62 Rectángulo redondeado">
            <a:hlinkClick r:id="rId14" action="ppaction://hlinksldjump"/>
          </p:cNvPr>
          <p:cNvSpPr/>
          <p:nvPr/>
        </p:nvSpPr>
        <p:spPr>
          <a:xfrm>
            <a:off x="35496" y="3804981"/>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64" name="63 Cheurón">
            <a:hlinkClick r:id="rId15"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65" name="64 Cheurón">
            <a:hlinkClick r:id="rId16"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67" name="Picture 2" descr="http://58533534ea9b6562bf3c-029f06cbf668e558ffb5306597309f00.r0.cf1.rackcdn.com/2012/10/Like.jpg"/>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69 Cheurón">
            <a:hlinkClick r:id="rId18"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27" name="26 Cheurón">
            <a:hlinkClick r:id="rId19"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3049870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28</a:t>
            </a:fld>
            <a:endParaRPr lang="es-CO" dirty="0"/>
          </a:p>
        </p:txBody>
      </p:sp>
      <p:sp>
        <p:nvSpPr>
          <p:cNvPr id="17" name="4 CuadroTexto"/>
          <p:cNvSpPr txBox="1">
            <a:spLocks noChangeArrowheads="1"/>
          </p:cNvSpPr>
          <p:nvPr/>
        </p:nvSpPr>
        <p:spPr bwMode="auto">
          <a:xfrm>
            <a:off x="6876256" y="862762"/>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 name="73 Rectángulo"/>
          <p:cNvSpPr/>
          <p:nvPr/>
        </p:nvSpPr>
        <p:spPr>
          <a:xfrm>
            <a:off x="1343515" y="665155"/>
            <a:ext cx="9193274" cy="338554"/>
          </a:xfrm>
          <a:prstGeom prst="rect">
            <a:avLst/>
          </a:prstGeom>
        </p:spPr>
        <p:txBody>
          <a:bodyPr wrap="square">
            <a:spAutoFit/>
          </a:bodyPr>
          <a:lstStyle/>
          <a:p>
            <a:r>
              <a:rPr lang="es-CO" sz="800" b="1" dirty="0" smtClean="0">
                <a:solidFill>
                  <a:schemeClr val="bg1">
                    <a:lumMod val="50000"/>
                  </a:schemeClr>
                </a:solidFill>
              </a:rPr>
              <a:t>P32.</a:t>
            </a:r>
            <a:r>
              <a:rPr lang="es-CO" sz="800" dirty="0" smtClean="0">
                <a:solidFill>
                  <a:schemeClr val="bg1">
                    <a:lumMod val="50000"/>
                  </a:schemeClr>
                </a:solidFill>
              </a:rPr>
              <a:t> </a:t>
            </a:r>
            <a:r>
              <a:rPr lang="es-CO" sz="800" dirty="0">
                <a:solidFill>
                  <a:schemeClr val="bg1">
                    <a:lumMod val="50000"/>
                  </a:schemeClr>
                </a:solidFill>
              </a:rPr>
              <a:t>Si existiera una herramienta del </a:t>
            </a:r>
            <a:r>
              <a:rPr lang="es-CO" sz="800" dirty="0" smtClean="0">
                <a:solidFill>
                  <a:schemeClr val="bg1">
                    <a:lumMod val="50000"/>
                  </a:schemeClr>
                </a:solidFill>
              </a:rPr>
              <a:t>gobierno que le permitiera participar, conocer, y proponer iniciativas al gobierno, ¿Usted la usaría?</a:t>
            </a:r>
          </a:p>
          <a:p>
            <a:r>
              <a:rPr lang="es-CO" sz="800" b="1" dirty="0" smtClean="0">
                <a:solidFill>
                  <a:schemeClr val="bg1">
                    <a:lumMod val="50000"/>
                  </a:schemeClr>
                </a:solidFill>
              </a:rPr>
              <a:t>P33.</a:t>
            </a:r>
            <a:r>
              <a:rPr lang="es-CO" sz="800" dirty="0" smtClean="0">
                <a:solidFill>
                  <a:schemeClr val="bg1">
                    <a:lumMod val="50000"/>
                  </a:schemeClr>
                </a:solidFill>
              </a:rPr>
              <a:t> </a:t>
            </a:r>
            <a:r>
              <a:rPr lang="es-CO" sz="800" dirty="0">
                <a:solidFill>
                  <a:schemeClr val="bg1">
                    <a:lumMod val="50000"/>
                  </a:schemeClr>
                </a:solidFill>
              </a:rPr>
              <a:t>¿Por qué razón da esta opinión?</a:t>
            </a:r>
          </a:p>
        </p:txBody>
      </p:sp>
      <p:cxnSp>
        <p:nvCxnSpPr>
          <p:cNvPr id="50" name="49 Conector recto"/>
          <p:cNvCxnSpPr/>
          <p:nvPr/>
        </p:nvCxnSpPr>
        <p:spPr>
          <a:xfrm flipH="1">
            <a:off x="2051720" y="3073524"/>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3" name="62 CuadroTexto"/>
          <p:cNvSpPr txBox="1"/>
          <p:nvPr/>
        </p:nvSpPr>
        <p:spPr>
          <a:xfrm>
            <a:off x="1907704" y="1145275"/>
            <a:ext cx="447558" cy="246221"/>
          </a:xfrm>
          <a:prstGeom prst="rect">
            <a:avLst/>
          </a:prstGeom>
          <a:noFill/>
        </p:spPr>
        <p:txBody>
          <a:bodyPr wrap="none" rtlCol="0">
            <a:spAutoFit/>
          </a:bodyPr>
          <a:lstStyle/>
          <a:p>
            <a:pPr algn="ctr"/>
            <a:r>
              <a:rPr lang="es-CO" sz="1000" b="1" dirty="0" smtClean="0">
                <a:solidFill>
                  <a:schemeClr val="bg1">
                    <a:lumMod val="50000"/>
                  </a:schemeClr>
                </a:solidFill>
              </a:rPr>
              <a:t>2013</a:t>
            </a:r>
            <a:endParaRPr lang="es-CO" sz="1000" b="1" dirty="0">
              <a:solidFill>
                <a:schemeClr val="bg1">
                  <a:lumMod val="50000"/>
                </a:schemeClr>
              </a:solidFill>
            </a:endParaRPr>
          </a:p>
        </p:txBody>
      </p:sp>
      <p:sp>
        <p:nvSpPr>
          <p:cNvPr id="70" name="69 CuadroTexto"/>
          <p:cNvSpPr txBox="1"/>
          <p:nvPr/>
        </p:nvSpPr>
        <p:spPr>
          <a:xfrm>
            <a:off x="1907705" y="3070470"/>
            <a:ext cx="447558" cy="246221"/>
          </a:xfrm>
          <a:prstGeom prst="rect">
            <a:avLst/>
          </a:prstGeom>
          <a:noFill/>
        </p:spPr>
        <p:txBody>
          <a:bodyPr wrap="none" rtlCol="0">
            <a:spAutoFit/>
          </a:bodyPr>
          <a:lstStyle/>
          <a:p>
            <a:pPr algn="ctr"/>
            <a:r>
              <a:rPr lang="es-CO" sz="1000" b="1" dirty="0" smtClean="0">
                <a:solidFill>
                  <a:schemeClr val="bg1">
                    <a:lumMod val="50000"/>
                  </a:schemeClr>
                </a:solidFill>
              </a:rPr>
              <a:t>2014</a:t>
            </a:r>
            <a:endParaRPr lang="es-CO" sz="1000" b="1" dirty="0">
              <a:solidFill>
                <a:schemeClr val="bg1">
                  <a:lumMod val="50000"/>
                </a:schemeClr>
              </a:solidFill>
            </a:endParaRPr>
          </a:p>
        </p:txBody>
      </p:sp>
      <p:graphicFrame>
        <p:nvGraphicFramePr>
          <p:cNvPr id="41" name="40 Gráfico"/>
          <p:cNvGraphicFramePr/>
          <p:nvPr>
            <p:extLst>
              <p:ext uri="{D42A27DB-BD31-4B8C-83A1-F6EECF244321}">
                <p14:modId xmlns:p14="http://schemas.microsoft.com/office/powerpoint/2010/main" val="2365554102"/>
              </p:ext>
            </p:extLst>
          </p:nvPr>
        </p:nvGraphicFramePr>
        <p:xfrm>
          <a:off x="2502611" y="1438606"/>
          <a:ext cx="1277301" cy="167767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2" name="41 Gráfico"/>
          <p:cNvGraphicFramePr/>
          <p:nvPr>
            <p:extLst>
              <p:ext uri="{D42A27DB-BD31-4B8C-83A1-F6EECF244321}">
                <p14:modId xmlns:p14="http://schemas.microsoft.com/office/powerpoint/2010/main" val="1869484340"/>
              </p:ext>
            </p:extLst>
          </p:nvPr>
        </p:nvGraphicFramePr>
        <p:xfrm>
          <a:off x="2502610" y="3284507"/>
          <a:ext cx="1277301" cy="1677670"/>
        </p:xfrm>
        <a:graphic>
          <a:graphicData uri="http://schemas.openxmlformats.org/drawingml/2006/chart">
            <c:chart xmlns:c="http://schemas.openxmlformats.org/drawingml/2006/chart" xmlns:r="http://schemas.openxmlformats.org/officeDocument/2006/relationships" r:id="rId6"/>
          </a:graphicData>
        </a:graphic>
      </p:graphicFrame>
      <p:sp>
        <p:nvSpPr>
          <p:cNvPr id="46" name="45 Rectángulo"/>
          <p:cNvSpPr/>
          <p:nvPr/>
        </p:nvSpPr>
        <p:spPr>
          <a:xfrm>
            <a:off x="2411760" y="1129308"/>
            <a:ext cx="1440161" cy="338554"/>
          </a:xfrm>
          <a:prstGeom prst="rect">
            <a:avLst/>
          </a:prstGeom>
        </p:spPr>
        <p:txBody>
          <a:bodyPr wrap="square">
            <a:spAutoFit/>
          </a:bodyPr>
          <a:lstStyle/>
          <a:p>
            <a:pPr lvl="0" algn="ctr"/>
            <a:r>
              <a:rPr lang="es-CO" sz="800" b="1" dirty="0" smtClean="0">
                <a:solidFill>
                  <a:schemeClr val="tx2">
                    <a:lumMod val="50000"/>
                  </a:schemeClr>
                </a:solidFill>
                <a:latin typeface="+mj-lt"/>
                <a:ea typeface="Verdana" pitchFamily="34" charset="0"/>
                <a:cs typeface="Verdana" pitchFamily="34" charset="0"/>
              </a:rPr>
              <a:t>Usaría la herramienta Urna de Cristal</a:t>
            </a:r>
            <a:endParaRPr lang="es-CO" sz="800" b="1" dirty="0">
              <a:solidFill>
                <a:schemeClr val="tx2">
                  <a:lumMod val="50000"/>
                </a:schemeClr>
              </a:solidFill>
              <a:latin typeface="+mj-lt"/>
              <a:ea typeface="Verdana" pitchFamily="34" charset="0"/>
              <a:cs typeface="Verdana" pitchFamily="34" charset="0"/>
            </a:endParaRPr>
          </a:p>
        </p:txBody>
      </p:sp>
      <p:sp>
        <p:nvSpPr>
          <p:cNvPr id="47" name="46 Rectángulo"/>
          <p:cNvSpPr/>
          <p:nvPr/>
        </p:nvSpPr>
        <p:spPr>
          <a:xfrm>
            <a:off x="3995936" y="1361301"/>
            <a:ext cx="1944216" cy="215444"/>
          </a:xfrm>
          <a:prstGeom prst="rect">
            <a:avLst/>
          </a:prstGeom>
        </p:spPr>
        <p:txBody>
          <a:bodyPr wrap="square">
            <a:spAutoFit/>
          </a:bodyPr>
          <a:lstStyle/>
          <a:p>
            <a:pPr lvl="0"/>
            <a:r>
              <a:rPr lang="es-CO" sz="800" b="1" dirty="0" smtClean="0">
                <a:solidFill>
                  <a:schemeClr val="tx2">
                    <a:lumMod val="50000"/>
                  </a:schemeClr>
                </a:solidFill>
                <a:latin typeface="+mj-lt"/>
                <a:ea typeface="Verdana" pitchFamily="34" charset="0"/>
                <a:cs typeface="Verdana" pitchFamily="34" charset="0"/>
              </a:rPr>
              <a:t>Por que razón da esta opinión</a:t>
            </a:r>
            <a:endParaRPr lang="es-CO" sz="800" b="1" dirty="0">
              <a:solidFill>
                <a:schemeClr val="tx2">
                  <a:lumMod val="50000"/>
                </a:schemeClr>
              </a:solidFill>
              <a:latin typeface="+mj-lt"/>
              <a:ea typeface="Verdana" pitchFamily="34" charset="0"/>
              <a:cs typeface="Verdana" pitchFamily="34" charset="0"/>
            </a:endParaRPr>
          </a:p>
        </p:txBody>
      </p:sp>
      <p:sp>
        <p:nvSpPr>
          <p:cNvPr id="48" name="47 Rectángulo"/>
          <p:cNvSpPr/>
          <p:nvPr/>
        </p:nvSpPr>
        <p:spPr>
          <a:xfrm>
            <a:off x="3995936" y="3145532"/>
            <a:ext cx="1944216" cy="215444"/>
          </a:xfrm>
          <a:prstGeom prst="rect">
            <a:avLst/>
          </a:prstGeom>
        </p:spPr>
        <p:txBody>
          <a:bodyPr wrap="square">
            <a:spAutoFit/>
          </a:bodyPr>
          <a:lstStyle/>
          <a:p>
            <a:pPr lvl="0"/>
            <a:r>
              <a:rPr lang="es-CO" sz="800" b="1" dirty="0" smtClean="0">
                <a:solidFill>
                  <a:schemeClr val="tx2">
                    <a:lumMod val="50000"/>
                  </a:schemeClr>
                </a:solidFill>
                <a:latin typeface="+mj-lt"/>
                <a:ea typeface="Verdana" pitchFamily="34" charset="0"/>
                <a:cs typeface="Verdana" pitchFamily="34" charset="0"/>
              </a:rPr>
              <a:t>Por que razón da esta opinión</a:t>
            </a:r>
            <a:endParaRPr lang="es-CO" sz="800" b="1" dirty="0">
              <a:solidFill>
                <a:schemeClr val="tx2">
                  <a:lumMod val="50000"/>
                </a:schemeClr>
              </a:solidFill>
              <a:latin typeface="+mj-lt"/>
              <a:ea typeface="Verdana" pitchFamily="34" charset="0"/>
              <a:cs typeface="Verdana" pitchFamily="34" charset="0"/>
            </a:endParaRPr>
          </a:p>
        </p:txBody>
      </p:sp>
      <p:sp>
        <p:nvSpPr>
          <p:cNvPr id="51" name="50 CuadroTexto"/>
          <p:cNvSpPr txBox="1"/>
          <p:nvPr/>
        </p:nvSpPr>
        <p:spPr>
          <a:xfrm>
            <a:off x="1907704" y="1345912"/>
            <a:ext cx="489236" cy="215444"/>
          </a:xfrm>
          <a:prstGeom prst="rect">
            <a:avLst/>
          </a:prstGeom>
          <a:noFill/>
        </p:spPr>
        <p:txBody>
          <a:bodyPr wrap="none" rtlCol="0">
            <a:spAutoFit/>
          </a:bodyPr>
          <a:lstStyle/>
          <a:p>
            <a:pPr algn="ctr"/>
            <a:r>
              <a:rPr lang="es-CO" sz="800" b="1" dirty="0" smtClean="0">
                <a:solidFill>
                  <a:schemeClr val="bg1">
                    <a:lumMod val="50000"/>
                  </a:schemeClr>
                </a:solidFill>
              </a:rPr>
              <a:t>Base: 6</a:t>
            </a:r>
            <a:endParaRPr lang="es-CO" sz="800" b="1" dirty="0">
              <a:solidFill>
                <a:schemeClr val="bg1">
                  <a:lumMod val="50000"/>
                </a:schemeClr>
              </a:solidFill>
            </a:endParaRPr>
          </a:p>
        </p:txBody>
      </p:sp>
      <p:sp>
        <p:nvSpPr>
          <p:cNvPr id="52" name="51 CuadroTexto"/>
          <p:cNvSpPr txBox="1"/>
          <p:nvPr/>
        </p:nvSpPr>
        <p:spPr>
          <a:xfrm>
            <a:off x="1907704" y="3217540"/>
            <a:ext cx="540534" cy="215444"/>
          </a:xfrm>
          <a:prstGeom prst="rect">
            <a:avLst/>
          </a:prstGeom>
          <a:noFill/>
        </p:spPr>
        <p:txBody>
          <a:bodyPr wrap="none" rtlCol="0">
            <a:spAutoFit/>
          </a:bodyPr>
          <a:lstStyle/>
          <a:p>
            <a:pPr algn="ctr"/>
            <a:r>
              <a:rPr lang="es-CO" sz="800" b="1" dirty="0" smtClean="0">
                <a:solidFill>
                  <a:schemeClr val="bg1">
                    <a:lumMod val="50000"/>
                  </a:schemeClr>
                </a:solidFill>
              </a:rPr>
              <a:t>Base: 77</a:t>
            </a:r>
            <a:endParaRPr lang="es-CO" sz="800" b="1" dirty="0">
              <a:solidFill>
                <a:schemeClr val="bg1">
                  <a:lumMod val="50000"/>
                </a:schemeClr>
              </a:solidFill>
            </a:endParaRPr>
          </a:p>
        </p:txBody>
      </p:sp>
      <p:graphicFrame>
        <p:nvGraphicFramePr>
          <p:cNvPr id="14" name="13 Tabla"/>
          <p:cNvGraphicFramePr>
            <a:graphicFrameLocks noGrp="1"/>
          </p:cNvGraphicFramePr>
          <p:nvPr>
            <p:extLst>
              <p:ext uri="{D42A27DB-BD31-4B8C-83A1-F6EECF244321}">
                <p14:modId xmlns:p14="http://schemas.microsoft.com/office/powerpoint/2010/main" val="91014497"/>
              </p:ext>
            </p:extLst>
          </p:nvPr>
        </p:nvGraphicFramePr>
        <p:xfrm>
          <a:off x="4096196" y="3481551"/>
          <a:ext cx="4940300" cy="1320165"/>
        </p:xfrm>
        <a:graphic>
          <a:graphicData uri="http://schemas.openxmlformats.org/drawingml/2006/table">
            <a:tbl>
              <a:tblPr/>
              <a:tblGrid>
                <a:gridCol w="4178300"/>
                <a:gridCol w="762000"/>
              </a:tblGrid>
              <a:tr h="142453">
                <a:tc>
                  <a:txBody>
                    <a:bodyPr/>
                    <a:lstStyle/>
                    <a:p>
                      <a:pPr algn="l" fontAlgn="ctr"/>
                      <a:r>
                        <a:rPr lang="es-CO" sz="900" b="0" i="0" u="none" strike="noStrike" dirty="0">
                          <a:solidFill>
                            <a:srgbClr val="1F497D"/>
                          </a:solidFill>
                          <a:effectLst/>
                          <a:latin typeface="Calibri"/>
                        </a:rPr>
                        <a:t>Para participa/Proponer</a:t>
                      </a:r>
                    </a:p>
                  </a:txBody>
                  <a:tcPr marL="9525" marR="9525" marT="9525" marB="0" anchor="ctr">
                    <a:lnL>
                      <a:noFill/>
                    </a:lnL>
                    <a:lnR>
                      <a:noFill/>
                    </a:lnR>
                    <a:lnT>
                      <a:noFill/>
                    </a:lnT>
                    <a:lnB>
                      <a:noFill/>
                    </a:lnB>
                  </a:tcPr>
                </a:tc>
                <a:tc>
                  <a:txBody>
                    <a:bodyPr/>
                    <a:lstStyle/>
                    <a:p>
                      <a:pPr algn="ctr" fontAlgn="ctr"/>
                      <a:r>
                        <a:rPr lang="es-CO" sz="900" b="0" i="0" u="none" strike="noStrike">
                          <a:solidFill>
                            <a:srgbClr val="1F497D"/>
                          </a:solidFill>
                          <a:effectLst/>
                          <a:latin typeface="Calibri"/>
                        </a:rPr>
                        <a:t>61,0%</a:t>
                      </a:r>
                    </a:p>
                  </a:txBody>
                  <a:tcPr marL="9525" marR="9525" marT="9525" marB="0" anchor="ctr">
                    <a:lnL>
                      <a:noFill/>
                    </a:lnL>
                    <a:lnR>
                      <a:noFill/>
                    </a:lnR>
                    <a:lnT>
                      <a:noFill/>
                    </a:lnT>
                    <a:lnB>
                      <a:noFill/>
                    </a:lnB>
                  </a:tcPr>
                </a:tc>
              </a:tr>
              <a:tr h="142453">
                <a:tc>
                  <a:txBody>
                    <a:bodyPr/>
                    <a:lstStyle/>
                    <a:p>
                      <a:pPr algn="l" fontAlgn="ctr"/>
                      <a:r>
                        <a:rPr lang="es-CO" sz="900" b="0" i="0" u="none" strike="noStrike">
                          <a:solidFill>
                            <a:srgbClr val="1F497D"/>
                          </a:solidFill>
                          <a:effectLst/>
                          <a:latin typeface="Calibri"/>
                        </a:rPr>
                        <a:t>Por información</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900" b="0" i="0" u="none" strike="noStrike">
                          <a:solidFill>
                            <a:srgbClr val="1F497D"/>
                          </a:solidFill>
                          <a:effectLst/>
                          <a:latin typeface="Calibri"/>
                        </a:rPr>
                        <a:t>19,5%</a:t>
                      </a:r>
                    </a:p>
                  </a:txBody>
                  <a:tcPr marL="9525" marR="9525" marT="9525" marB="0" anchor="ctr">
                    <a:lnL>
                      <a:noFill/>
                    </a:lnL>
                    <a:lnR>
                      <a:noFill/>
                    </a:lnR>
                    <a:lnT>
                      <a:noFill/>
                    </a:lnT>
                    <a:lnB>
                      <a:noFill/>
                    </a:lnB>
                    <a:solidFill>
                      <a:schemeClr val="accent1">
                        <a:lumMod val="20000"/>
                        <a:lumOff val="80000"/>
                      </a:schemeClr>
                    </a:solidFill>
                  </a:tcPr>
                </a:tc>
              </a:tr>
              <a:tr h="142453">
                <a:tc>
                  <a:txBody>
                    <a:bodyPr/>
                    <a:lstStyle/>
                    <a:p>
                      <a:pPr algn="l" fontAlgn="ctr"/>
                      <a:r>
                        <a:rPr lang="es-CO" sz="900" b="0" i="0" u="none" strike="noStrike">
                          <a:solidFill>
                            <a:srgbClr val="1F497D"/>
                          </a:solidFill>
                          <a:effectLst/>
                          <a:latin typeface="Calibri"/>
                        </a:rPr>
                        <a:t>No hay credibilidad en la herramienta creada</a:t>
                      </a:r>
                    </a:p>
                  </a:txBody>
                  <a:tcPr marL="9525" marR="9525" marT="9525" marB="0" anchor="ctr">
                    <a:lnL>
                      <a:noFill/>
                    </a:lnL>
                    <a:lnR>
                      <a:noFill/>
                    </a:lnR>
                    <a:lnT>
                      <a:noFill/>
                    </a:lnT>
                    <a:lnB>
                      <a:noFill/>
                    </a:lnB>
                  </a:tcPr>
                </a:tc>
                <a:tc>
                  <a:txBody>
                    <a:bodyPr/>
                    <a:lstStyle/>
                    <a:p>
                      <a:pPr algn="ctr" fontAlgn="ctr"/>
                      <a:r>
                        <a:rPr lang="es-CO" sz="900" b="0" i="0" u="none" strike="noStrike">
                          <a:solidFill>
                            <a:srgbClr val="1F497D"/>
                          </a:solidFill>
                          <a:effectLst/>
                          <a:latin typeface="Calibri"/>
                        </a:rPr>
                        <a:t>6,5%</a:t>
                      </a:r>
                    </a:p>
                  </a:txBody>
                  <a:tcPr marL="9525" marR="9525" marT="9525" marB="0" anchor="ctr">
                    <a:lnL>
                      <a:noFill/>
                    </a:lnL>
                    <a:lnR>
                      <a:noFill/>
                    </a:lnR>
                    <a:lnT>
                      <a:noFill/>
                    </a:lnT>
                    <a:lnB>
                      <a:noFill/>
                    </a:lnB>
                  </a:tcPr>
                </a:tc>
              </a:tr>
              <a:tr h="142453">
                <a:tc>
                  <a:txBody>
                    <a:bodyPr/>
                    <a:lstStyle/>
                    <a:p>
                      <a:pPr algn="l" fontAlgn="ctr"/>
                      <a:r>
                        <a:rPr lang="es-CO" sz="900" b="0" i="0" u="none" strike="noStrike" dirty="0">
                          <a:solidFill>
                            <a:srgbClr val="1F497D"/>
                          </a:solidFill>
                          <a:effectLst/>
                          <a:latin typeface="Calibri"/>
                        </a:rPr>
                        <a:t>Para ejercer los derechos del ciudadano</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900" b="0" i="0" u="none" strike="noStrike">
                          <a:solidFill>
                            <a:srgbClr val="1F497D"/>
                          </a:solidFill>
                          <a:effectLst/>
                          <a:latin typeface="Calibri"/>
                        </a:rPr>
                        <a:t>3,9%</a:t>
                      </a:r>
                    </a:p>
                  </a:txBody>
                  <a:tcPr marL="9525" marR="9525" marT="9525" marB="0" anchor="ctr">
                    <a:lnL>
                      <a:noFill/>
                    </a:lnL>
                    <a:lnR>
                      <a:noFill/>
                    </a:lnR>
                    <a:lnT>
                      <a:noFill/>
                    </a:lnT>
                    <a:lnB>
                      <a:noFill/>
                    </a:lnB>
                    <a:solidFill>
                      <a:schemeClr val="accent1">
                        <a:lumMod val="20000"/>
                        <a:lumOff val="80000"/>
                      </a:schemeClr>
                    </a:solidFill>
                  </a:tcPr>
                </a:tc>
              </a:tr>
              <a:tr h="142453">
                <a:tc>
                  <a:txBody>
                    <a:bodyPr/>
                    <a:lstStyle/>
                    <a:p>
                      <a:pPr algn="l" fontAlgn="ctr"/>
                      <a:r>
                        <a:rPr lang="es-CO" sz="900" b="0" i="0" u="none" strike="noStrike" dirty="0">
                          <a:solidFill>
                            <a:srgbClr val="1F497D"/>
                          </a:solidFill>
                          <a:effectLst/>
                          <a:latin typeface="Calibri"/>
                        </a:rPr>
                        <a:t>Para mejorar la comunicación con el usuario</a:t>
                      </a:r>
                    </a:p>
                  </a:txBody>
                  <a:tcPr marL="9525" marR="9525" marT="9525" marB="0" anchor="ctr">
                    <a:lnL>
                      <a:noFill/>
                    </a:lnL>
                    <a:lnR>
                      <a:noFill/>
                    </a:lnR>
                    <a:lnT>
                      <a:noFill/>
                    </a:lnT>
                    <a:lnB>
                      <a:noFill/>
                    </a:lnB>
                  </a:tcPr>
                </a:tc>
                <a:tc>
                  <a:txBody>
                    <a:bodyPr/>
                    <a:lstStyle/>
                    <a:p>
                      <a:pPr algn="ctr" fontAlgn="ctr"/>
                      <a:r>
                        <a:rPr lang="es-CO" sz="900" b="0" i="0" u="none" strike="noStrike">
                          <a:solidFill>
                            <a:srgbClr val="1F497D"/>
                          </a:solidFill>
                          <a:effectLst/>
                          <a:latin typeface="Calibri"/>
                        </a:rPr>
                        <a:t>2,6%</a:t>
                      </a:r>
                    </a:p>
                  </a:txBody>
                  <a:tcPr marL="9525" marR="9525" marT="9525" marB="0" anchor="ctr">
                    <a:lnL>
                      <a:noFill/>
                    </a:lnL>
                    <a:lnR>
                      <a:noFill/>
                    </a:lnR>
                    <a:lnT>
                      <a:noFill/>
                    </a:lnT>
                    <a:lnB>
                      <a:noFill/>
                    </a:lnB>
                  </a:tcPr>
                </a:tc>
              </a:tr>
              <a:tr h="142453">
                <a:tc>
                  <a:txBody>
                    <a:bodyPr/>
                    <a:lstStyle/>
                    <a:p>
                      <a:pPr algn="l" fontAlgn="ctr"/>
                      <a:r>
                        <a:rPr lang="es-CO" sz="900" b="0" i="0" u="none" strike="noStrike" dirty="0">
                          <a:solidFill>
                            <a:srgbClr val="1F497D"/>
                          </a:solidFill>
                          <a:effectLst/>
                          <a:latin typeface="Calibri"/>
                        </a:rPr>
                        <a:t>Es importante / para mejorar</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900" b="0" i="0" u="none" strike="noStrike" dirty="0">
                          <a:solidFill>
                            <a:srgbClr val="1F497D"/>
                          </a:solidFill>
                          <a:effectLst/>
                          <a:latin typeface="Calibri"/>
                        </a:rPr>
                        <a:t>2,6%</a:t>
                      </a:r>
                    </a:p>
                  </a:txBody>
                  <a:tcPr marL="9525" marR="9525" marT="9525" marB="0" anchor="ctr">
                    <a:lnL>
                      <a:noFill/>
                    </a:lnL>
                    <a:lnR>
                      <a:noFill/>
                    </a:lnR>
                    <a:lnT>
                      <a:noFill/>
                    </a:lnT>
                    <a:lnB>
                      <a:noFill/>
                    </a:lnB>
                    <a:solidFill>
                      <a:schemeClr val="accent1">
                        <a:lumMod val="20000"/>
                        <a:lumOff val="80000"/>
                      </a:schemeClr>
                    </a:solidFill>
                  </a:tcPr>
                </a:tc>
              </a:tr>
              <a:tr h="142453">
                <a:tc>
                  <a:txBody>
                    <a:bodyPr/>
                    <a:lstStyle/>
                    <a:p>
                      <a:pPr algn="l" fontAlgn="ctr"/>
                      <a:r>
                        <a:rPr lang="es-CO" sz="900" b="0" i="0" u="none" strike="noStrike" dirty="0">
                          <a:solidFill>
                            <a:srgbClr val="1F497D"/>
                          </a:solidFill>
                          <a:effectLst/>
                          <a:latin typeface="Calibri"/>
                        </a:rPr>
                        <a:t>Desde mi cargo no tengo injerencia para proponer cambio</a:t>
                      </a:r>
                    </a:p>
                  </a:txBody>
                  <a:tcPr marL="9525" marR="9525" marT="9525" marB="0" anchor="ctr">
                    <a:lnL>
                      <a:noFill/>
                    </a:lnL>
                    <a:lnR>
                      <a:noFill/>
                    </a:lnR>
                    <a:lnT>
                      <a:noFill/>
                    </a:lnT>
                    <a:lnB>
                      <a:noFill/>
                    </a:lnB>
                    <a:noFill/>
                  </a:tcPr>
                </a:tc>
                <a:tc>
                  <a:txBody>
                    <a:bodyPr/>
                    <a:lstStyle/>
                    <a:p>
                      <a:pPr algn="ctr" fontAlgn="ctr"/>
                      <a:r>
                        <a:rPr lang="es-CO" sz="900" b="0" i="0" u="none" strike="noStrike">
                          <a:solidFill>
                            <a:srgbClr val="1F497D"/>
                          </a:solidFill>
                          <a:effectLst/>
                          <a:latin typeface="Calibri"/>
                        </a:rPr>
                        <a:t>1,3%</a:t>
                      </a:r>
                    </a:p>
                  </a:txBody>
                  <a:tcPr marL="9525" marR="9525" marT="9525" marB="0" anchor="ctr">
                    <a:lnL>
                      <a:noFill/>
                    </a:lnL>
                    <a:lnR>
                      <a:noFill/>
                    </a:lnR>
                    <a:lnT>
                      <a:noFill/>
                    </a:lnT>
                    <a:lnB>
                      <a:noFill/>
                    </a:lnB>
                    <a:noFill/>
                  </a:tcPr>
                </a:tc>
              </a:tr>
              <a:tr h="142453">
                <a:tc>
                  <a:txBody>
                    <a:bodyPr/>
                    <a:lstStyle/>
                    <a:p>
                      <a:pPr algn="l" fontAlgn="ctr"/>
                      <a:r>
                        <a:rPr lang="es-CO" sz="900" b="0" i="0" u="none" strike="noStrike" dirty="0">
                          <a:solidFill>
                            <a:srgbClr val="1F497D"/>
                          </a:solidFill>
                          <a:effectLst/>
                          <a:latin typeface="Calibri"/>
                        </a:rPr>
                        <a:t>No tiene tiempo para ello</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fontAlgn="ctr"/>
                      <a:r>
                        <a:rPr lang="es-CO" sz="900" b="0" i="0" u="none" strike="noStrike" dirty="0">
                          <a:solidFill>
                            <a:srgbClr val="1F497D"/>
                          </a:solidFill>
                          <a:effectLst/>
                          <a:latin typeface="Calibri"/>
                        </a:rPr>
                        <a:t>1,3%</a:t>
                      </a:r>
                    </a:p>
                  </a:txBody>
                  <a:tcPr marL="9525" marR="9525" marT="9525" marB="0" anchor="ctr">
                    <a:lnL>
                      <a:noFill/>
                    </a:lnL>
                    <a:lnR>
                      <a:noFill/>
                    </a:lnR>
                    <a:lnT>
                      <a:noFill/>
                    </a:lnT>
                    <a:lnB>
                      <a:noFill/>
                    </a:lnB>
                    <a:solidFill>
                      <a:schemeClr val="accent1">
                        <a:lumMod val="20000"/>
                        <a:lumOff val="80000"/>
                      </a:schemeClr>
                    </a:solidFill>
                  </a:tcPr>
                </a:tc>
              </a:tr>
              <a:tr h="142453">
                <a:tc>
                  <a:txBody>
                    <a:bodyPr/>
                    <a:lstStyle/>
                    <a:p>
                      <a:pPr algn="l" fontAlgn="ctr"/>
                      <a:r>
                        <a:rPr lang="es-CO" sz="900" b="0" i="0" u="none" strike="noStrike" dirty="0">
                          <a:solidFill>
                            <a:srgbClr val="1F497D"/>
                          </a:solidFill>
                          <a:effectLst/>
                          <a:latin typeface="Calibri"/>
                        </a:rPr>
                        <a:t>El uso de las TIC hoy en día es muy importante</a:t>
                      </a:r>
                    </a:p>
                  </a:txBody>
                  <a:tcPr marL="9525" marR="9525" marT="9525" marB="0" anchor="ctr">
                    <a:lnL>
                      <a:noFill/>
                    </a:lnL>
                    <a:lnR>
                      <a:noFill/>
                    </a:lnR>
                    <a:lnT>
                      <a:noFill/>
                    </a:lnT>
                    <a:lnB>
                      <a:noFill/>
                    </a:lnB>
                    <a:noFill/>
                  </a:tcPr>
                </a:tc>
                <a:tc>
                  <a:txBody>
                    <a:bodyPr/>
                    <a:lstStyle/>
                    <a:p>
                      <a:pPr algn="ctr" fontAlgn="ctr"/>
                      <a:r>
                        <a:rPr lang="es-CO" sz="900" b="0" i="0" u="none" strike="noStrike" dirty="0">
                          <a:solidFill>
                            <a:srgbClr val="1F497D"/>
                          </a:solidFill>
                          <a:effectLst/>
                          <a:latin typeface="Calibri"/>
                        </a:rPr>
                        <a:t>1,3%</a:t>
                      </a:r>
                    </a:p>
                  </a:txBody>
                  <a:tcPr marL="9525" marR="9525" marT="9525" marB="0" anchor="ctr">
                    <a:lnL>
                      <a:noFill/>
                    </a:lnL>
                    <a:lnR>
                      <a:noFill/>
                    </a:lnR>
                    <a:lnT>
                      <a:noFill/>
                    </a:lnT>
                    <a:lnB>
                      <a:noFill/>
                    </a:lnB>
                    <a:noFill/>
                  </a:tcPr>
                </a:tc>
              </a:tr>
            </a:tbl>
          </a:graphicData>
        </a:graphic>
      </p:graphicFrame>
      <p:sp>
        <p:nvSpPr>
          <p:cNvPr id="60" name="59 Rectángulo"/>
          <p:cNvSpPr/>
          <p:nvPr/>
        </p:nvSpPr>
        <p:spPr>
          <a:xfrm>
            <a:off x="4078577" y="4520847"/>
            <a:ext cx="4968552" cy="13121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0" name="39 Rectángulo"/>
          <p:cNvSpPr/>
          <p:nvPr/>
        </p:nvSpPr>
        <p:spPr>
          <a:xfrm>
            <a:off x="4067944" y="3785852"/>
            <a:ext cx="4968552" cy="13121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45" name="44 Tabla"/>
          <p:cNvGraphicFramePr>
            <a:graphicFrameLocks noGrp="1"/>
          </p:cNvGraphicFramePr>
          <p:nvPr>
            <p:extLst>
              <p:ext uri="{D42A27DB-BD31-4B8C-83A1-F6EECF244321}">
                <p14:modId xmlns:p14="http://schemas.microsoft.com/office/powerpoint/2010/main" val="1168907113"/>
              </p:ext>
            </p:extLst>
          </p:nvPr>
        </p:nvGraphicFramePr>
        <p:xfrm>
          <a:off x="4022057" y="1622989"/>
          <a:ext cx="4940300" cy="586740"/>
        </p:xfrm>
        <a:graphic>
          <a:graphicData uri="http://schemas.openxmlformats.org/drawingml/2006/table">
            <a:tbl>
              <a:tblPr/>
              <a:tblGrid>
                <a:gridCol w="4178300"/>
                <a:gridCol w="762000"/>
              </a:tblGrid>
              <a:tr h="142453">
                <a:tc>
                  <a:txBody>
                    <a:bodyPr/>
                    <a:lstStyle/>
                    <a:p>
                      <a:pPr algn="l" rtl="0" fontAlgn="ctr"/>
                      <a:r>
                        <a:rPr lang="es-ES" sz="900" b="0" i="0" u="none" strike="noStrike" dirty="0">
                          <a:solidFill>
                            <a:srgbClr val="1F497D"/>
                          </a:solidFill>
                          <a:latin typeface="Calibri"/>
                        </a:rPr>
                        <a:t>Para participa/Proponer</a:t>
                      </a:r>
                    </a:p>
                  </a:txBody>
                  <a:tcPr marL="9525" marR="9525" marT="9525" marB="0" anchor="ctr">
                    <a:lnL>
                      <a:noFill/>
                    </a:lnL>
                    <a:lnR>
                      <a:noFill/>
                    </a:lnR>
                    <a:lnT>
                      <a:noFill/>
                    </a:lnT>
                    <a:lnB>
                      <a:noFill/>
                    </a:lnB>
                  </a:tcPr>
                </a:tc>
                <a:tc>
                  <a:txBody>
                    <a:bodyPr/>
                    <a:lstStyle/>
                    <a:p>
                      <a:pPr algn="ctr" rtl="0" fontAlgn="ctr"/>
                      <a:r>
                        <a:rPr lang="es-ES" sz="900" b="0" i="0" u="none" strike="noStrike">
                          <a:solidFill>
                            <a:srgbClr val="1F497D"/>
                          </a:solidFill>
                          <a:latin typeface="Calibri"/>
                        </a:rPr>
                        <a:t>50,0%</a:t>
                      </a:r>
                    </a:p>
                  </a:txBody>
                  <a:tcPr marL="9525" marR="9525" marT="9525" marB="0" anchor="ctr">
                    <a:lnL>
                      <a:noFill/>
                    </a:lnL>
                    <a:lnR>
                      <a:noFill/>
                    </a:lnR>
                    <a:lnT>
                      <a:noFill/>
                    </a:lnT>
                    <a:lnB>
                      <a:noFill/>
                    </a:lnB>
                  </a:tcPr>
                </a:tc>
              </a:tr>
              <a:tr h="142453">
                <a:tc>
                  <a:txBody>
                    <a:bodyPr/>
                    <a:lstStyle/>
                    <a:p>
                      <a:pPr algn="l" rtl="0" fontAlgn="ctr"/>
                      <a:r>
                        <a:rPr lang="es-ES" sz="900" b="0" i="0" u="none" strike="noStrike">
                          <a:solidFill>
                            <a:srgbClr val="1F497D"/>
                          </a:solidFill>
                          <a:latin typeface="Calibri"/>
                        </a:rPr>
                        <a:t>Por información</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rtl="0" fontAlgn="ctr"/>
                      <a:r>
                        <a:rPr lang="es-ES" sz="900" b="0" i="0" u="none" strike="noStrike">
                          <a:solidFill>
                            <a:srgbClr val="1F497D"/>
                          </a:solidFill>
                          <a:latin typeface="Calibri"/>
                        </a:rPr>
                        <a:t>16,7%</a:t>
                      </a:r>
                    </a:p>
                  </a:txBody>
                  <a:tcPr marL="9525" marR="9525" marT="9525" marB="0" anchor="ctr">
                    <a:lnL>
                      <a:noFill/>
                    </a:lnL>
                    <a:lnR>
                      <a:noFill/>
                    </a:lnR>
                    <a:lnT>
                      <a:noFill/>
                    </a:lnT>
                    <a:lnB>
                      <a:noFill/>
                    </a:lnB>
                    <a:solidFill>
                      <a:schemeClr val="accent1">
                        <a:lumMod val="20000"/>
                        <a:lumOff val="80000"/>
                      </a:schemeClr>
                    </a:solidFill>
                  </a:tcPr>
                </a:tc>
              </a:tr>
              <a:tr h="142453">
                <a:tc>
                  <a:txBody>
                    <a:bodyPr/>
                    <a:lstStyle/>
                    <a:p>
                      <a:pPr algn="l" rtl="0" fontAlgn="ctr"/>
                      <a:r>
                        <a:rPr lang="es-ES" sz="900" b="0" i="0" u="none" strike="noStrike">
                          <a:solidFill>
                            <a:srgbClr val="1F497D"/>
                          </a:solidFill>
                          <a:latin typeface="Calibri"/>
                        </a:rPr>
                        <a:t>Para ejercer los derechos del ciudadano</a:t>
                      </a:r>
                    </a:p>
                  </a:txBody>
                  <a:tcPr marL="9525" marR="9525" marT="9525" marB="0" anchor="ctr">
                    <a:lnL>
                      <a:noFill/>
                    </a:lnL>
                    <a:lnR>
                      <a:noFill/>
                    </a:lnR>
                    <a:lnT>
                      <a:noFill/>
                    </a:lnT>
                    <a:lnB>
                      <a:noFill/>
                    </a:lnB>
                  </a:tcPr>
                </a:tc>
                <a:tc>
                  <a:txBody>
                    <a:bodyPr/>
                    <a:lstStyle/>
                    <a:p>
                      <a:pPr algn="ctr" rtl="0" fontAlgn="ctr"/>
                      <a:r>
                        <a:rPr lang="es-ES" sz="900" b="0" i="0" u="none" strike="noStrike">
                          <a:solidFill>
                            <a:srgbClr val="1F497D"/>
                          </a:solidFill>
                          <a:latin typeface="Calibri"/>
                        </a:rPr>
                        <a:t>16,7%</a:t>
                      </a:r>
                    </a:p>
                  </a:txBody>
                  <a:tcPr marL="9525" marR="9525" marT="9525" marB="0" anchor="ctr">
                    <a:lnL>
                      <a:noFill/>
                    </a:lnL>
                    <a:lnR>
                      <a:noFill/>
                    </a:lnR>
                    <a:lnT>
                      <a:noFill/>
                    </a:lnT>
                    <a:lnB>
                      <a:noFill/>
                    </a:lnB>
                  </a:tcPr>
                </a:tc>
              </a:tr>
              <a:tr h="142453">
                <a:tc>
                  <a:txBody>
                    <a:bodyPr/>
                    <a:lstStyle/>
                    <a:p>
                      <a:pPr algn="l" rtl="0" fontAlgn="ctr"/>
                      <a:r>
                        <a:rPr lang="es-ES" sz="900" b="0" i="0" u="none" strike="noStrike">
                          <a:solidFill>
                            <a:srgbClr val="1F497D"/>
                          </a:solidFill>
                          <a:latin typeface="Calibri"/>
                        </a:rPr>
                        <a:t>Debe haber métodos de participación diferentes</a:t>
                      </a:r>
                    </a:p>
                  </a:txBody>
                  <a:tcPr marL="9525" marR="9525" marT="9525" marB="0" anchor="ctr">
                    <a:lnL>
                      <a:noFill/>
                    </a:lnL>
                    <a:lnR>
                      <a:noFill/>
                    </a:lnR>
                    <a:lnT>
                      <a:noFill/>
                    </a:lnT>
                    <a:lnB>
                      <a:noFill/>
                    </a:lnB>
                    <a:solidFill>
                      <a:schemeClr val="accent1">
                        <a:lumMod val="20000"/>
                        <a:lumOff val="80000"/>
                      </a:schemeClr>
                    </a:solidFill>
                  </a:tcPr>
                </a:tc>
                <a:tc>
                  <a:txBody>
                    <a:bodyPr/>
                    <a:lstStyle/>
                    <a:p>
                      <a:pPr algn="ctr" rtl="0" fontAlgn="ctr"/>
                      <a:r>
                        <a:rPr lang="es-ES" sz="900" b="0" i="0" u="none" strike="noStrike" dirty="0">
                          <a:solidFill>
                            <a:srgbClr val="1F497D"/>
                          </a:solidFill>
                          <a:latin typeface="Calibri"/>
                        </a:rPr>
                        <a:t>16,7%</a:t>
                      </a:r>
                    </a:p>
                  </a:txBody>
                  <a:tcPr marL="9525" marR="9525" marT="9525" marB="0" anchor="ctr">
                    <a:lnL>
                      <a:noFill/>
                    </a:lnL>
                    <a:lnR>
                      <a:noFill/>
                    </a:lnR>
                    <a:lnT>
                      <a:noFill/>
                    </a:lnT>
                    <a:lnB>
                      <a:noFill/>
                    </a:lnB>
                    <a:solidFill>
                      <a:schemeClr val="accent1">
                        <a:lumMod val="20000"/>
                        <a:lumOff val="80000"/>
                      </a:schemeClr>
                    </a:solidFill>
                  </a:tcPr>
                </a:tc>
              </a:tr>
            </a:tbl>
          </a:graphicData>
        </a:graphic>
      </p:graphicFrame>
      <p:sp>
        <p:nvSpPr>
          <p:cNvPr id="53" name="52 Rectángulo"/>
          <p:cNvSpPr/>
          <p:nvPr/>
        </p:nvSpPr>
        <p:spPr>
          <a:xfrm>
            <a:off x="3995936" y="2067584"/>
            <a:ext cx="4968552" cy="131211"/>
          </a:xfrm>
          <a:prstGeom prst="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2" name="71 Rectángulo redondeado">
            <a:hlinkClick r:id="rId7" action="ppaction://hlinksldjump"/>
          </p:cNvPr>
          <p:cNvSpPr/>
          <p:nvPr/>
        </p:nvSpPr>
        <p:spPr>
          <a:xfrm>
            <a:off x="59155" y="3310814"/>
            <a:ext cx="633020"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1 de 3</a:t>
            </a:r>
          </a:p>
        </p:txBody>
      </p:sp>
      <p:sp>
        <p:nvSpPr>
          <p:cNvPr id="73" name="72 Rectángulo redondeado">
            <a:hlinkClick r:id="rId8" action="ppaction://hlinksldjump"/>
          </p:cNvPr>
          <p:cNvSpPr/>
          <p:nvPr/>
        </p:nvSpPr>
        <p:spPr>
          <a:xfrm>
            <a:off x="59155" y="3620736"/>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3</a:t>
            </a:r>
          </a:p>
        </p:txBody>
      </p:sp>
      <p:sp>
        <p:nvSpPr>
          <p:cNvPr id="75" name="74 Rectángulo redondeado">
            <a:hlinkClick r:id="rId9" action="ppaction://hlinksldjump"/>
          </p:cNvPr>
          <p:cNvSpPr/>
          <p:nvPr/>
        </p:nvSpPr>
        <p:spPr>
          <a:xfrm>
            <a:off x="770628" y="3315180"/>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 de 3</a:t>
            </a:r>
          </a:p>
        </p:txBody>
      </p:sp>
      <p:sp>
        <p:nvSpPr>
          <p:cNvPr id="76" name="75 Rectángulo redondeado">
            <a:hlinkClick r:id="rId10"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77" name="76 Rectángulo redondeado">
            <a:hlinkClick r:id="rId11"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78" name="77 Rectángulo redondeado">
            <a:hlinkClick r:id="rId12" action="ppaction://hlinksldjump"/>
          </p:cNvPr>
          <p:cNvSpPr/>
          <p:nvPr/>
        </p:nvSpPr>
        <p:spPr>
          <a:xfrm>
            <a:off x="35497" y="206541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Conocimiento Urna de Cristal</a:t>
            </a:r>
          </a:p>
        </p:txBody>
      </p:sp>
      <p:sp>
        <p:nvSpPr>
          <p:cNvPr id="79" name="78 Rectángulo redondeado">
            <a:hlinkClick r:id="rId13" action="ppaction://hlinksldjump"/>
          </p:cNvPr>
          <p:cNvSpPr/>
          <p:nvPr/>
        </p:nvSpPr>
        <p:spPr>
          <a:xfrm>
            <a:off x="35497" y="242545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Razones de NO uso</a:t>
            </a:r>
          </a:p>
        </p:txBody>
      </p:sp>
      <p:sp>
        <p:nvSpPr>
          <p:cNvPr id="80" name="79 Rectángulo redondeado">
            <a:hlinkClick r:id="rId7" action="ppaction://hlinksldjump"/>
          </p:cNvPr>
          <p:cNvSpPr/>
          <p:nvPr/>
        </p:nvSpPr>
        <p:spPr>
          <a:xfrm>
            <a:off x="35497" y="2785492"/>
            <a:ext cx="1804112" cy="442674"/>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No Usuarios de Urna de Cristal</a:t>
            </a:r>
          </a:p>
        </p:txBody>
      </p:sp>
      <p:sp>
        <p:nvSpPr>
          <p:cNvPr id="81" name="80 Rectángulo redondeado">
            <a:hlinkClick r:id="rId14" action="ppaction://hlinksldjump"/>
          </p:cNvPr>
          <p:cNvSpPr/>
          <p:nvPr/>
        </p:nvSpPr>
        <p:spPr>
          <a:xfrm>
            <a:off x="35496" y="3970263"/>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82" name="81 Cheurón">
            <a:hlinkClick r:id="rId15"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3" name="82 Cheurón">
            <a:hlinkClick r:id="rId16"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85" name="Picture 2" descr="http://58533534ea9b6562bf3c-029f06cbf668e558ffb5306597309f00.r0.cf1.rackcdn.com/2012/10/Like.jpg"/>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 name="85 Cheurón">
            <a:hlinkClick r:id="rId18"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37" name="45 Rectángulo"/>
          <p:cNvSpPr/>
          <p:nvPr/>
        </p:nvSpPr>
        <p:spPr>
          <a:xfrm>
            <a:off x="2411760" y="3095010"/>
            <a:ext cx="1440161" cy="338554"/>
          </a:xfrm>
          <a:prstGeom prst="rect">
            <a:avLst/>
          </a:prstGeom>
        </p:spPr>
        <p:txBody>
          <a:bodyPr wrap="square">
            <a:spAutoFit/>
          </a:bodyPr>
          <a:lstStyle/>
          <a:p>
            <a:pPr lvl="0" algn="ctr"/>
            <a:r>
              <a:rPr lang="es-CO" sz="800" b="1" dirty="0" smtClean="0">
                <a:solidFill>
                  <a:schemeClr val="tx2">
                    <a:lumMod val="50000"/>
                  </a:schemeClr>
                </a:solidFill>
                <a:latin typeface="+mj-lt"/>
                <a:ea typeface="Verdana" pitchFamily="34" charset="0"/>
                <a:cs typeface="Verdana" pitchFamily="34" charset="0"/>
              </a:rPr>
              <a:t>Usaría la herramienta Urna de Cristal</a:t>
            </a:r>
            <a:endParaRPr lang="es-CO" sz="800" b="1" dirty="0">
              <a:solidFill>
                <a:schemeClr val="tx2">
                  <a:lumMod val="50000"/>
                </a:schemeClr>
              </a:solidFill>
              <a:latin typeface="+mj-lt"/>
              <a:ea typeface="Verdana" pitchFamily="34" charset="0"/>
              <a:cs typeface="Verdana" pitchFamily="34" charset="0"/>
            </a:endParaRPr>
          </a:p>
        </p:txBody>
      </p:sp>
      <p:sp>
        <p:nvSpPr>
          <p:cNvPr id="38" name="37 Cheurón">
            <a:hlinkClick r:id="rId19"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4396002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29</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69" name="68 Rectángulo"/>
          <p:cNvSpPr/>
          <p:nvPr/>
        </p:nvSpPr>
        <p:spPr>
          <a:xfrm>
            <a:off x="2088984" y="679698"/>
            <a:ext cx="6858000" cy="246221"/>
          </a:xfrm>
          <a:prstGeom prst="rect">
            <a:avLst/>
          </a:prstGeom>
        </p:spPr>
        <p:txBody>
          <a:bodyPr wrap="square">
            <a:spAutoFit/>
          </a:bodyPr>
          <a:lstStyle/>
          <a:p>
            <a:r>
              <a:rPr lang="es-CO" sz="1000" b="1" dirty="0" smtClean="0">
                <a:solidFill>
                  <a:schemeClr val="bg1">
                    <a:lumMod val="50000"/>
                  </a:schemeClr>
                </a:solidFill>
              </a:rPr>
              <a:t>P35.</a:t>
            </a:r>
            <a:r>
              <a:rPr lang="es-CO" sz="1000" dirty="0" smtClean="0">
                <a:solidFill>
                  <a:schemeClr val="bg1">
                    <a:lumMod val="50000"/>
                  </a:schemeClr>
                </a:solidFill>
              </a:rPr>
              <a:t> </a:t>
            </a:r>
            <a:r>
              <a:rPr lang="es-CO" sz="1000" dirty="0">
                <a:solidFill>
                  <a:schemeClr val="bg1">
                    <a:lumMod val="50000"/>
                  </a:schemeClr>
                </a:solidFill>
              </a:rPr>
              <a:t>¿A través de qué medio le gustaría participar, conocer y proponer iniciativas al gobierno</a:t>
            </a:r>
          </a:p>
        </p:txBody>
      </p:sp>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46 CuadroTexto"/>
          <p:cNvSpPr txBox="1"/>
          <p:nvPr/>
        </p:nvSpPr>
        <p:spPr>
          <a:xfrm>
            <a:off x="5868144" y="5267730"/>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48" name="47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0" name="49 CuadroTexto"/>
          <p:cNvSpPr txBox="1"/>
          <p:nvPr/>
        </p:nvSpPr>
        <p:spPr>
          <a:xfrm>
            <a:off x="5972467" y="5450941"/>
            <a:ext cx="322524" cy="253916"/>
          </a:xfrm>
          <a:prstGeom prst="rect">
            <a:avLst/>
          </a:prstGeom>
          <a:noFill/>
        </p:spPr>
        <p:txBody>
          <a:bodyPr wrap="none" rtlCol="0">
            <a:spAutoFit/>
          </a:bodyPr>
          <a:lstStyle/>
          <a:p>
            <a:r>
              <a:rPr lang="es-CO" sz="1050" dirty="0" smtClean="0">
                <a:solidFill>
                  <a:schemeClr val="bg1">
                    <a:lumMod val="50000"/>
                  </a:schemeClr>
                </a:solidFill>
              </a:rPr>
              <a:t>77</a:t>
            </a:r>
            <a:endParaRPr lang="es-CO" sz="1050" dirty="0">
              <a:solidFill>
                <a:schemeClr val="bg1">
                  <a:lumMod val="50000"/>
                </a:schemeClr>
              </a:solidFill>
            </a:endParaRPr>
          </a:p>
        </p:txBody>
      </p:sp>
      <p:sp>
        <p:nvSpPr>
          <p:cNvPr id="60" name="59 Rectángulo"/>
          <p:cNvSpPr/>
          <p:nvPr/>
        </p:nvSpPr>
        <p:spPr>
          <a:xfrm>
            <a:off x="3227596" y="1057300"/>
            <a:ext cx="6120682"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Medios en los cuales le gustaría participar en iniciativas del Gobierno</a:t>
            </a:r>
            <a:endParaRPr lang="es-CO" sz="1200" b="1" dirty="0">
              <a:solidFill>
                <a:schemeClr val="tx2">
                  <a:lumMod val="50000"/>
                </a:schemeClr>
              </a:solidFill>
              <a:latin typeface="+mj-lt"/>
              <a:ea typeface="Verdana" pitchFamily="34" charset="0"/>
              <a:cs typeface="Verdana" pitchFamily="34" charset="0"/>
            </a:endParaRPr>
          </a:p>
        </p:txBody>
      </p:sp>
      <p:graphicFrame>
        <p:nvGraphicFramePr>
          <p:cNvPr id="58" name="57 Gráfico"/>
          <p:cNvGraphicFramePr/>
          <p:nvPr>
            <p:extLst>
              <p:ext uri="{D42A27DB-BD31-4B8C-83A1-F6EECF244321}">
                <p14:modId xmlns:p14="http://schemas.microsoft.com/office/powerpoint/2010/main" val="530848277"/>
              </p:ext>
            </p:extLst>
          </p:nvPr>
        </p:nvGraphicFramePr>
        <p:xfrm>
          <a:off x="4716016" y="1417340"/>
          <a:ext cx="4032448" cy="3744416"/>
        </p:xfrm>
        <a:graphic>
          <a:graphicData uri="http://schemas.openxmlformats.org/drawingml/2006/chart">
            <c:chart xmlns:c="http://schemas.openxmlformats.org/drawingml/2006/chart" xmlns:r="http://schemas.openxmlformats.org/officeDocument/2006/relationships" r:id="rId5"/>
          </a:graphicData>
        </a:graphic>
      </p:graphicFrame>
      <p:sp>
        <p:nvSpPr>
          <p:cNvPr id="59" name="58 Rectángulo"/>
          <p:cNvSpPr/>
          <p:nvPr/>
        </p:nvSpPr>
        <p:spPr>
          <a:xfrm>
            <a:off x="7753431" y="1298376"/>
            <a:ext cx="144016" cy="128029"/>
          </a:xfrm>
          <a:prstGeom prst="rect">
            <a:avLst/>
          </a:prstGeom>
          <a:gradFill>
            <a:gsLst>
              <a:gs pos="0">
                <a:schemeClr val="accent3">
                  <a:lumMod val="60000"/>
                  <a:lumOff val="40000"/>
                </a:schemeClr>
              </a:gs>
              <a:gs pos="80000">
                <a:schemeClr val="accent3">
                  <a:lumMod val="60000"/>
                  <a:lumOff val="40000"/>
                </a:schemeClr>
              </a:gs>
              <a:gs pos="100000">
                <a:schemeClr val="accent3">
                  <a:lumMod val="60000"/>
                  <a:lumOff val="40000"/>
                </a:schemeClr>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ln>
                <a:solidFill>
                  <a:schemeClr val="accent5">
                    <a:lumMod val="75000"/>
                  </a:schemeClr>
                </a:solidFill>
              </a:ln>
              <a:solidFill>
                <a:schemeClr val="accent5">
                  <a:lumMod val="75000"/>
                </a:schemeClr>
              </a:solidFill>
            </a:endParaRPr>
          </a:p>
        </p:txBody>
      </p:sp>
      <p:sp>
        <p:nvSpPr>
          <p:cNvPr id="61" name="60 Rectángulo"/>
          <p:cNvSpPr/>
          <p:nvPr/>
        </p:nvSpPr>
        <p:spPr>
          <a:xfrm>
            <a:off x="8244408" y="1298376"/>
            <a:ext cx="144016" cy="128029"/>
          </a:xfrm>
          <a:prstGeom prst="rect">
            <a:avLst/>
          </a:prstGeom>
          <a:gradFill>
            <a:gsLst>
              <a:gs pos="0">
                <a:schemeClr val="accent4">
                  <a:lumMod val="60000"/>
                  <a:lumOff val="40000"/>
                </a:schemeClr>
              </a:gs>
              <a:gs pos="80000">
                <a:schemeClr val="accent4">
                  <a:lumMod val="60000"/>
                  <a:lumOff val="40000"/>
                </a:schemeClr>
              </a:gs>
              <a:gs pos="100000">
                <a:schemeClr val="accent4">
                  <a:lumMod val="60000"/>
                  <a:lumOff val="4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ln>
                <a:solidFill>
                  <a:schemeClr val="accent5">
                    <a:lumMod val="75000"/>
                  </a:schemeClr>
                </a:solidFill>
              </a:ln>
              <a:solidFill>
                <a:schemeClr val="accent5">
                  <a:lumMod val="75000"/>
                </a:schemeClr>
              </a:solidFill>
            </a:endParaRPr>
          </a:p>
        </p:txBody>
      </p:sp>
      <p:sp>
        <p:nvSpPr>
          <p:cNvPr id="62" name="61 CuadroTexto"/>
          <p:cNvSpPr txBox="1"/>
          <p:nvPr/>
        </p:nvSpPr>
        <p:spPr>
          <a:xfrm>
            <a:off x="7856503" y="1235432"/>
            <a:ext cx="277640" cy="253916"/>
          </a:xfrm>
          <a:prstGeom prst="rect">
            <a:avLst/>
          </a:prstGeom>
          <a:noFill/>
        </p:spPr>
        <p:txBody>
          <a:bodyPr wrap="none" rtlCol="0">
            <a:spAutoFit/>
          </a:bodyPr>
          <a:lstStyle/>
          <a:p>
            <a:r>
              <a:rPr lang="es-CO" sz="1050" dirty="0" smtClean="0">
                <a:solidFill>
                  <a:schemeClr val="bg1">
                    <a:lumMod val="50000"/>
                  </a:schemeClr>
                </a:solidFill>
              </a:rPr>
              <a:t>Si</a:t>
            </a:r>
            <a:endParaRPr lang="es-CO" sz="1050" dirty="0">
              <a:solidFill>
                <a:schemeClr val="bg1">
                  <a:lumMod val="50000"/>
                </a:schemeClr>
              </a:solidFill>
            </a:endParaRPr>
          </a:p>
        </p:txBody>
      </p:sp>
      <p:sp>
        <p:nvSpPr>
          <p:cNvPr id="63" name="62 CuadroTexto"/>
          <p:cNvSpPr txBox="1"/>
          <p:nvPr/>
        </p:nvSpPr>
        <p:spPr>
          <a:xfrm>
            <a:off x="8366329" y="1235432"/>
            <a:ext cx="341760" cy="253916"/>
          </a:xfrm>
          <a:prstGeom prst="rect">
            <a:avLst/>
          </a:prstGeom>
          <a:noFill/>
        </p:spPr>
        <p:txBody>
          <a:bodyPr wrap="none" rtlCol="0">
            <a:spAutoFit/>
          </a:bodyPr>
          <a:lstStyle/>
          <a:p>
            <a:r>
              <a:rPr lang="es-CO" sz="1050" dirty="0" smtClean="0">
                <a:solidFill>
                  <a:schemeClr val="bg1">
                    <a:lumMod val="50000"/>
                  </a:schemeClr>
                </a:solidFill>
              </a:rPr>
              <a:t>No</a:t>
            </a:r>
            <a:endParaRPr lang="es-CO" sz="1050" dirty="0">
              <a:solidFill>
                <a:schemeClr val="bg1">
                  <a:lumMod val="50000"/>
                </a:schemeClr>
              </a:solidFill>
            </a:endParaRPr>
          </a:p>
        </p:txBody>
      </p:sp>
      <p:graphicFrame>
        <p:nvGraphicFramePr>
          <p:cNvPr id="64" name="63 Tabla"/>
          <p:cNvGraphicFramePr>
            <a:graphicFrameLocks noGrp="1"/>
          </p:cNvGraphicFramePr>
          <p:nvPr>
            <p:extLst>
              <p:ext uri="{D42A27DB-BD31-4B8C-83A1-F6EECF244321}">
                <p14:modId xmlns:p14="http://schemas.microsoft.com/office/powerpoint/2010/main" val="3147804414"/>
              </p:ext>
            </p:extLst>
          </p:nvPr>
        </p:nvGraphicFramePr>
        <p:xfrm>
          <a:off x="2051720" y="1571987"/>
          <a:ext cx="3619500" cy="3445754"/>
        </p:xfrm>
        <a:graphic>
          <a:graphicData uri="http://schemas.openxmlformats.org/drawingml/2006/table">
            <a:tbl>
              <a:tblPr/>
              <a:tblGrid>
                <a:gridCol w="3619500"/>
              </a:tblGrid>
              <a:tr h="265058">
                <a:tc>
                  <a:txBody>
                    <a:bodyPr/>
                    <a:lstStyle/>
                    <a:p>
                      <a:pPr algn="r" rtl="0" fontAlgn="ctr"/>
                      <a:r>
                        <a:rPr lang="es-ES" sz="1000" b="0" i="0" u="none" strike="noStrike">
                          <a:solidFill>
                            <a:srgbClr val="1F497D"/>
                          </a:solidFill>
                          <a:latin typeface="Calibri"/>
                        </a:rPr>
                        <a:t>A través de la página de Internet www.urnadecristal.gov.co</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Facebook</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Teléfono Celular</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Radio</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Correo físico / servicio postal</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Prensa / periódicos</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Mensaje de texto a través de Teléfono Celular</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Revistas</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Youtube </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Televisión Nacional</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Twitter</a:t>
                      </a:r>
                    </a:p>
                  </a:txBody>
                  <a:tcPr marL="9525" marR="9525" marT="9525" marB="0" anchor="ctr">
                    <a:lnL>
                      <a:noFill/>
                    </a:lnL>
                    <a:lnR>
                      <a:noFill/>
                    </a:lnR>
                    <a:lnT>
                      <a:noFill/>
                    </a:lnT>
                    <a:lnB>
                      <a:noFill/>
                    </a:lnB>
                  </a:tcPr>
                </a:tc>
              </a:tr>
              <a:tr h="265058">
                <a:tc>
                  <a:txBody>
                    <a:bodyPr/>
                    <a:lstStyle/>
                    <a:p>
                      <a:pPr algn="r" rtl="0" fontAlgn="ctr"/>
                      <a:r>
                        <a:rPr lang="es-ES" sz="1000" b="0" i="0" u="none" strike="noStrike">
                          <a:solidFill>
                            <a:srgbClr val="1F497D"/>
                          </a:solidFill>
                          <a:latin typeface="Calibri"/>
                        </a:rPr>
                        <a:t>Televisión por cable</a:t>
                      </a:r>
                    </a:p>
                  </a:txBody>
                  <a:tcPr marL="9525" marR="9525" marT="9525" marB="0" anchor="ctr">
                    <a:lnL>
                      <a:noFill/>
                    </a:lnL>
                    <a:lnR>
                      <a:noFill/>
                    </a:lnR>
                    <a:lnT>
                      <a:noFill/>
                    </a:lnT>
                    <a:lnB>
                      <a:noFill/>
                    </a:lnB>
                  </a:tcPr>
                </a:tc>
              </a:tr>
              <a:tr h="265058">
                <a:tc>
                  <a:txBody>
                    <a:bodyPr/>
                    <a:lstStyle/>
                    <a:p>
                      <a:pPr algn="r" rtl="0" fontAlgn="ctr"/>
                      <a:r>
                        <a:rPr lang="es-ES" sz="1000" b="0" i="0" u="none" strike="noStrike" dirty="0">
                          <a:solidFill>
                            <a:srgbClr val="1F497D"/>
                          </a:solidFill>
                          <a:latin typeface="Calibri"/>
                        </a:rPr>
                        <a:t>Teléfono Fijo</a:t>
                      </a:r>
                    </a:p>
                  </a:txBody>
                  <a:tcPr marL="9525" marR="9525" marT="9525" marB="0" anchor="ctr">
                    <a:lnL>
                      <a:noFill/>
                    </a:lnL>
                    <a:lnR>
                      <a:noFill/>
                    </a:lnR>
                    <a:lnT>
                      <a:noFill/>
                    </a:lnT>
                    <a:lnB>
                      <a:noFill/>
                    </a:lnB>
                  </a:tcPr>
                </a:tc>
              </a:tr>
            </a:tbl>
          </a:graphicData>
        </a:graphic>
      </p:graphicFrame>
      <p:sp>
        <p:nvSpPr>
          <p:cNvPr id="77" name="76 Rectángulo redondeado">
            <a:hlinkClick r:id="rId6" action="ppaction://hlinksldjump"/>
          </p:cNvPr>
          <p:cNvSpPr/>
          <p:nvPr/>
        </p:nvSpPr>
        <p:spPr>
          <a:xfrm>
            <a:off x="59155" y="3310814"/>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3</a:t>
            </a:r>
          </a:p>
        </p:txBody>
      </p:sp>
      <p:sp>
        <p:nvSpPr>
          <p:cNvPr id="78" name="77 Rectángulo redondeado">
            <a:hlinkClick r:id="rId7" action="ppaction://hlinksldjump"/>
          </p:cNvPr>
          <p:cNvSpPr/>
          <p:nvPr/>
        </p:nvSpPr>
        <p:spPr>
          <a:xfrm>
            <a:off x="59155" y="3620736"/>
            <a:ext cx="633020"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2 de 3</a:t>
            </a:r>
          </a:p>
        </p:txBody>
      </p:sp>
      <p:sp>
        <p:nvSpPr>
          <p:cNvPr id="79" name="78 Rectángulo redondeado">
            <a:hlinkClick r:id="rId8" action="ppaction://hlinksldjump"/>
          </p:cNvPr>
          <p:cNvSpPr/>
          <p:nvPr/>
        </p:nvSpPr>
        <p:spPr>
          <a:xfrm>
            <a:off x="770628" y="3315180"/>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 de 3</a:t>
            </a:r>
          </a:p>
        </p:txBody>
      </p:sp>
      <p:sp>
        <p:nvSpPr>
          <p:cNvPr id="80" name="79 Rectángulo redondeado">
            <a:hlinkClick r:id="rId9"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81" name="80 Rectángulo redondeado">
            <a:hlinkClick r:id="rId10"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82" name="81 Rectángulo redondeado">
            <a:hlinkClick r:id="rId11" action="ppaction://hlinksldjump"/>
          </p:cNvPr>
          <p:cNvSpPr/>
          <p:nvPr/>
        </p:nvSpPr>
        <p:spPr>
          <a:xfrm>
            <a:off x="35497" y="206541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Conocimiento Urna de Cristal</a:t>
            </a:r>
          </a:p>
        </p:txBody>
      </p:sp>
      <p:sp>
        <p:nvSpPr>
          <p:cNvPr id="83" name="82 Rectángulo redondeado">
            <a:hlinkClick r:id="rId12" action="ppaction://hlinksldjump"/>
          </p:cNvPr>
          <p:cNvSpPr/>
          <p:nvPr/>
        </p:nvSpPr>
        <p:spPr>
          <a:xfrm>
            <a:off x="35497" y="242545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Razones de NO uso</a:t>
            </a:r>
          </a:p>
        </p:txBody>
      </p:sp>
      <p:sp>
        <p:nvSpPr>
          <p:cNvPr id="84" name="83 Rectángulo redondeado">
            <a:hlinkClick r:id="rId6" action="ppaction://hlinksldjump"/>
          </p:cNvPr>
          <p:cNvSpPr/>
          <p:nvPr/>
        </p:nvSpPr>
        <p:spPr>
          <a:xfrm>
            <a:off x="35497" y="2785492"/>
            <a:ext cx="1804112" cy="442674"/>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No Usuarios de Urna de Cristal</a:t>
            </a:r>
          </a:p>
        </p:txBody>
      </p:sp>
      <p:sp>
        <p:nvSpPr>
          <p:cNvPr id="85" name="84 Rectángulo redondeado">
            <a:hlinkClick r:id="rId13" action="ppaction://hlinksldjump"/>
          </p:cNvPr>
          <p:cNvSpPr/>
          <p:nvPr/>
        </p:nvSpPr>
        <p:spPr>
          <a:xfrm>
            <a:off x="35496" y="3970263"/>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91" name="90 Cheurón">
            <a:hlinkClick r:id="rId14"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92" name="91 Cheurón">
            <a:hlinkClick r:id="rId15"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94" name="Picture 2" descr="http://58533534ea9b6562bf3c-029f06cbf668e558ffb5306597309f00.r0.cf1.rackcdn.com/2012/10/Like.jpg"/>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 name="94 Cheurón">
            <a:hlinkClick r:id="rId17"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31" name="30 Cheurón">
            <a:hlinkClick r:id="rId18"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37760537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a:t>
            </a:fld>
            <a:endParaRPr lang="es-CO"/>
          </a:p>
        </p:txBody>
      </p:sp>
      <p:sp>
        <p:nvSpPr>
          <p:cNvPr id="7" name="6 Cheurón">
            <a:hlinkClick r:id="rId2"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 name="7 Cheurón">
            <a:hlinkClick r:id="rId3" action="ppaction://hlinksldjump"/>
          </p:cNvPr>
          <p:cNvSpPr/>
          <p:nvPr/>
        </p:nvSpPr>
        <p:spPr>
          <a:xfrm>
            <a:off x="1230156" y="5294087"/>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Metodología</a:t>
            </a:r>
          </a:p>
        </p:txBody>
      </p:sp>
      <p:pic>
        <p:nvPicPr>
          <p:cNvPr id="11" name="Picture 2" descr="http://58533534ea9b6562bf3c-029f06cbf668e558ffb5306597309f00.r0.cf1.rackcdn.com/2012/10/Like.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4 Rectángulo"/>
          <p:cNvSpPr/>
          <p:nvPr/>
        </p:nvSpPr>
        <p:spPr>
          <a:xfrm>
            <a:off x="3617053" y="1084273"/>
            <a:ext cx="4572000" cy="276999"/>
          </a:xfrm>
          <a:prstGeom prst="rect">
            <a:avLst/>
          </a:prstGeom>
        </p:spPr>
        <p:txBody>
          <a:bodyPr>
            <a:spAutoFit/>
          </a:bodyPr>
          <a:lstStyle/>
          <a:p>
            <a:pPr lvl="0" algn="ctr"/>
            <a:r>
              <a:rPr lang="es-CO" sz="1200" b="1" dirty="0" smtClean="0">
                <a:solidFill>
                  <a:schemeClr val="tx2">
                    <a:lumMod val="50000"/>
                  </a:schemeClr>
                </a:solidFill>
                <a:latin typeface="+mj-lt"/>
                <a:ea typeface="Verdana" pitchFamily="34" charset="0"/>
                <a:cs typeface="Verdana" pitchFamily="34" charset="0"/>
              </a:rPr>
              <a:t>Objetivo General</a:t>
            </a:r>
            <a:endParaRPr lang="es-CO" sz="1200" b="1" dirty="0">
              <a:solidFill>
                <a:schemeClr val="tx2">
                  <a:lumMod val="50000"/>
                </a:schemeClr>
              </a:solidFill>
              <a:latin typeface="+mj-lt"/>
              <a:ea typeface="Verdana" pitchFamily="34" charset="0"/>
              <a:cs typeface="Verdana" pitchFamily="34" charset="0"/>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Metodología</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21" name="Picture 9" descr="Address">
            <a:hlinkClick r:id="" action="ppaction://hlinkshowjump?jump=firstslide"/>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25 Conector recto"/>
          <p:cNvCxnSpPr/>
          <p:nvPr/>
        </p:nvCxnSpPr>
        <p:spPr>
          <a:xfrm>
            <a:off x="1664265" y="1302800"/>
            <a:ext cx="0" cy="220918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7" name="26 Cheurón">
            <a:hlinkClick r:id="rId6" action="ppaction://hlinksldjump"/>
          </p:cNvPr>
          <p:cNvSpPr/>
          <p:nvPr/>
        </p:nvSpPr>
        <p:spPr>
          <a:xfrm>
            <a:off x="2422393" y="5291664"/>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Resultados</a:t>
            </a:r>
          </a:p>
        </p:txBody>
      </p:sp>
      <p:sp>
        <p:nvSpPr>
          <p:cNvPr id="18" name="14 Rectángulo"/>
          <p:cNvSpPr/>
          <p:nvPr/>
        </p:nvSpPr>
        <p:spPr>
          <a:xfrm>
            <a:off x="2771800" y="1500381"/>
            <a:ext cx="5976664" cy="1015663"/>
          </a:xfrm>
          <a:prstGeom prst="rect">
            <a:avLst/>
          </a:prstGeom>
        </p:spPr>
        <p:txBody>
          <a:bodyPr wrap="square">
            <a:spAutoFit/>
          </a:bodyPr>
          <a:lstStyle/>
          <a:p>
            <a:pPr lvl="0" algn="just"/>
            <a:r>
              <a:rPr lang="es-ES" sz="1200" dirty="0">
                <a:solidFill>
                  <a:schemeClr val="bg1">
                    <a:lumMod val="50000"/>
                  </a:schemeClr>
                </a:solidFill>
              </a:rPr>
              <a:t>Realizar un estudio de percepción con muestras específicas de los públicos de interés de la iniciativa Urna de Cristal, con el fin de identificar el conocimiento, entendimiento y percepción que los ciudadanos y funcionarios tienen de la iniciativa actual y evidenciar las expectativas y recomendaciones que tienen para la evolución de esta plataforma de participación ciudadana</a:t>
            </a:r>
            <a:endParaRPr lang="es-CO" sz="1200" b="1" dirty="0">
              <a:solidFill>
                <a:schemeClr val="bg1">
                  <a:lumMod val="50000"/>
                </a:schemeClr>
              </a:solidFill>
              <a:latin typeface="+mj-lt"/>
              <a:ea typeface="Verdana" pitchFamily="34" charset="0"/>
              <a:cs typeface="Verdana" pitchFamily="34" charset="0"/>
            </a:endParaRPr>
          </a:p>
        </p:txBody>
      </p:sp>
      <p:sp>
        <p:nvSpPr>
          <p:cNvPr id="19" name="14 Rectángulo"/>
          <p:cNvSpPr/>
          <p:nvPr/>
        </p:nvSpPr>
        <p:spPr>
          <a:xfrm>
            <a:off x="3600400" y="2580501"/>
            <a:ext cx="4572000" cy="276999"/>
          </a:xfrm>
          <a:prstGeom prst="rect">
            <a:avLst/>
          </a:prstGeom>
        </p:spPr>
        <p:txBody>
          <a:bodyPr>
            <a:spAutoFit/>
          </a:bodyPr>
          <a:lstStyle/>
          <a:p>
            <a:pPr lvl="0" algn="ctr"/>
            <a:r>
              <a:rPr lang="es-CO" sz="1200" b="1" dirty="0" smtClean="0">
                <a:solidFill>
                  <a:schemeClr val="tx2">
                    <a:lumMod val="50000"/>
                  </a:schemeClr>
                </a:solidFill>
                <a:latin typeface="+mj-lt"/>
                <a:ea typeface="Verdana" pitchFamily="34" charset="0"/>
                <a:cs typeface="Verdana" pitchFamily="34" charset="0"/>
              </a:rPr>
              <a:t>Objetivos específicos</a:t>
            </a:r>
            <a:endParaRPr lang="es-CO" sz="1200" b="1" dirty="0">
              <a:solidFill>
                <a:schemeClr val="tx2">
                  <a:lumMod val="50000"/>
                </a:schemeClr>
              </a:solidFill>
              <a:latin typeface="+mj-lt"/>
              <a:ea typeface="Verdana" pitchFamily="34" charset="0"/>
              <a:cs typeface="Verdana" pitchFamily="34" charset="0"/>
            </a:endParaRPr>
          </a:p>
        </p:txBody>
      </p:sp>
      <p:sp>
        <p:nvSpPr>
          <p:cNvPr id="20" name="14 Rectángulo"/>
          <p:cNvSpPr/>
          <p:nvPr/>
        </p:nvSpPr>
        <p:spPr>
          <a:xfrm>
            <a:off x="2771800" y="2993965"/>
            <a:ext cx="5976664" cy="1384995"/>
          </a:xfrm>
          <a:prstGeom prst="rect">
            <a:avLst/>
          </a:prstGeom>
        </p:spPr>
        <p:txBody>
          <a:bodyPr wrap="square">
            <a:spAutoFit/>
          </a:bodyPr>
          <a:lstStyle/>
          <a:p>
            <a:pPr marL="171450" lvl="0" indent="-171450">
              <a:buFont typeface="Arial" panose="020B0604020202020204" pitchFamily="34" charset="0"/>
              <a:buChar char="•"/>
            </a:pPr>
            <a:r>
              <a:rPr lang="es-CO" sz="1200" dirty="0">
                <a:solidFill>
                  <a:schemeClr val="bg1">
                    <a:lumMod val="50000"/>
                  </a:schemeClr>
                </a:solidFill>
              </a:rPr>
              <a:t>Determinar el conocimiento que se tienen de la Urna de Cristal</a:t>
            </a:r>
            <a:endParaRPr lang="es-MX" sz="1200" dirty="0">
              <a:solidFill>
                <a:schemeClr val="bg1">
                  <a:lumMod val="50000"/>
                </a:schemeClr>
              </a:solidFill>
            </a:endParaRPr>
          </a:p>
          <a:p>
            <a:pPr marL="171450" lvl="0" indent="-171450">
              <a:buFont typeface="Arial" panose="020B0604020202020204" pitchFamily="34" charset="0"/>
              <a:buChar char="•"/>
            </a:pPr>
            <a:r>
              <a:rPr lang="es-CO" sz="1200" dirty="0">
                <a:solidFill>
                  <a:schemeClr val="bg1">
                    <a:lumMod val="50000"/>
                  </a:schemeClr>
                </a:solidFill>
              </a:rPr>
              <a:t>Identificar el entendimiento del público sobre esta herramienta</a:t>
            </a:r>
            <a:endParaRPr lang="es-MX" sz="1200" dirty="0">
              <a:solidFill>
                <a:schemeClr val="bg1">
                  <a:lumMod val="50000"/>
                </a:schemeClr>
              </a:solidFill>
            </a:endParaRPr>
          </a:p>
          <a:p>
            <a:pPr marL="171450" lvl="0" indent="-171450">
              <a:buFont typeface="Arial" panose="020B0604020202020204" pitchFamily="34" charset="0"/>
              <a:buChar char="•"/>
            </a:pPr>
            <a:r>
              <a:rPr lang="es-CO" sz="1200" dirty="0">
                <a:solidFill>
                  <a:schemeClr val="bg1">
                    <a:lumMod val="50000"/>
                  </a:schemeClr>
                </a:solidFill>
              </a:rPr>
              <a:t>Conocer la percepción que los diferentes públicos tienen de la iniciativa actual</a:t>
            </a:r>
            <a:endParaRPr lang="es-MX" sz="1200" dirty="0">
              <a:solidFill>
                <a:schemeClr val="bg1">
                  <a:lumMod val="50000"/>
                </a:schemeClr>
              </a:solidFill>
            </a:endParaRPr>
          </a:p>
          <a:p>
            <a:pPr marL="171450" lvl="0" indent="-171450">
              <a:buFont typeface="Arial" panose="020B0604020202020204" pitchFamily="34" charset="0"/>
              <a:buChar char="•"/>
            </a:pPr>
            <a:r>
              <a:rPr lang="es-CO" sz="1200" dirty="0">
                <a:solidFill>
                  <a:schemeClr val="bg1">
                    <a:lumMod val="50000"/>
                  </a:schemeClr>
                </a:solidFill>
              </a:rPr>
              <a:t>Evidenciar las expectativas y recomendaciones que tienen para la evolución de esta plataforma de participación ciudadana.</a:t>
            </a:r>
            <a:endParaRPr lang="es-MX" sz="1200" dirty="0">
              <a:solidFill>
                <a:schemeClr val="bg1">
                  <a:lumMod val="50000"/>
                </a:schemeClr>
              </a:solidFill>
            </a:endParaRPr>
          </a:p>
          <a:p>
            <a:pPr marL="171450" lvl="0" indent="-171450">
              <a:buFont typeface="Arial" panose="020B0604020202020204" pitchFamily="34" charset="0"/>
              <a:buChar char="•"/>
            </a:pPr>
            <a:r>
              <a:rPr lang="es-CO" sz="1200" dirty="0">
                <a:solidFill>
                  <a:schemeClr val="bg1">
                    <a:lumMod val="50000"/>
                  </a:schemeClr>
                </a:solidFill>
              </a:rPr>
              <a:t>Realizar un comparativo entre los resultados obtenidos en la medición del 2013, con la población de ciudadanos que conocen la iniciativa.</a:t>
            </a:r>
            <a:endParaRPr lang="es-MX" sz="1200" dirty="0">
              <a:solidFill>
                <a:schemeClr val="bg1">
                  <a:lumMod val="50000"/>
                </a:schemeClr>
              </a:solidFill>
            </a:endParaRPr>
          </a:p>
        </p:txBody>
      </p:sp>
      <p:sp>
        <p:nvSpPr>
          <p:cNvPr id="25" name="24 Rectángulo redondeado">
            <a:hlinkClick r:id="rId3" action="ppaction://hlinksldjump"/>
          </p:cNvPr>
          <p:cNvSpPr/>
          <p:nvPr/>
        </p:nvSpPr>
        <p:spPr>
          <a:xfrm>
            <a:off x="39980" y="1326897"/>
            <a:ext cx="1584176" cy="306467"/>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Objetivos del estudio</a:t>
            </a:r>
          </a:p>
        </p:txBody>
      </p:sp>
      <p:sp>
        <p:nvSpPr>
          <p:cNvPr id="28" name="27 Rectángulo redondeado">
            <a:hlinkClick r:id="rId7" action="ppaction://hlinksldjump"/>
          </p:cNvPr>
          <p:cNvSpPr/>
          <p:nvPr/>
        </p:nvSpPr>
        <p:spPr>
          <a:xfrm>
            <a:off x="39980" y="1693497"/>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200" b="1" dirty="0">
                <a:solidFill>
                  <a:schemeClr val="accent5">
                    <a:lumMod val="75000"/>
                  </a:schemeClr>
                </a:solidFill>
                <a:latin typeface="+mj-lt"/>
                <a:ea typeface="Verdana" pitchFamily="34" charset="0"/>
                <a:cs typeface="Verdana" pitchFamily="34" charset="0"/>
              </a:rPr>
              <a:t>Ficha Técnica</a:t>
            </a:r>
          </a:p>
        </p:txBody>
      </p:sp>
      <p:sp>
        <p:nvSpPr>
          <p:cNvPr id="29" name="28 Rectángulo redondeado">
            <a:hlinkClick r:id="rId8" action="ppaction://hlinksldjump"/>
          </p:cNvPr>
          <p:cNvSpPr/>
          <p:nvPr/>
        </p:nvSpPr>
        <p:spPr>
          <a:xfrm>
            <a:off x="35496" y="2425452"/>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s-CO" sz="1200" b="1" dirty="0" smtClean="0">
                <a:solidFill>
                  <a:schemeClr val="accent5">
                    <a:lumMod val="75000"/>
                  </a:schemeClr>
                </a:solidFill>
                <a:latin typeface="+mj-lt"/>
                <a:ea typeface="Verdana" pitchFamily="34" charset="0"/>
                <a:cs typeface="Verdana" pitchFamily="34" charset="0"/>
              </a:rPr>
              <a:t>Anexos</a:t>
            </a:r>
            <a:endParaRPr lang="es-CO" sz="1200" b="1" dirty="0">
              <a:solidFill>
                <a:schemeClr val="accent5">
                  <a:lumMod val="75000"/>
                </a:schemeClr>
              </a:solidFill>
              <a:latin typeface="+mj-lt"/>
              <a:ea typeface="Verdana" pitchFamily="34" charset="0"/>
              <a:cs typeface="Verdana" pitchFamily="34" charset="0"/>
            </a:endParaRPr>
          </a:p>
        </p:txBody>
      </p:sp>
      <p:sp>
        <p:nvSpPr>
          <p:cNvPr id="30" name="29 Rectángulo redondeado">
            <a:hlinkClick r:id="rId9" action="ppaction://hlinksldjump"/>
          </p:cNvPr>
          <p:cNvSpPr/>
          <p:nvPr/>
        </p:nvSpPr>
        <p:spPr>
          <a:xfrm>
            <a:off x="45216" y="2065412"/>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s-CO" sz="1200" b="1" dirty="0" smtClean="0">
                <a:solidFill>
                  <a:schemeClr val="accent5">
                    <a:lumMod val="75000"/>
                  </a:schemeClr>
                </a:solidFill>
                <a:latin typeface="+mj-lt"/>
                <a:ea typeface="Verdana" pitchFamily="34" charset="0"/>
                <a:cs typeface="Verdana" pitchFamily="34" charset="0"/>
              </a:rPr>
              <a:t>Consideraciones</a:t>
            </a:r>
            <a:endParaRPr lang="es-CO" sz="1200" b="1" dirty="0">
              <a:solidFill>
                <a:schemeClr val="accent5">
                  <a:lumMod val="75000"/>
                </a:schemeClr>
              </a:solidFill>
              <a:latin typeface="+mj-lt"/>
              <a:ea typeface="Verdana" pitchFamily="34" charset="0"/>
              <a:cs typeface="Verdana" pitchFamily="34" charset="0"/>
            </a:endParaRPr>
          </a:p>
        </p:txBody>
      </p:sp>
      <p:sp>
        <p:nvSpPr>
          <p:cNvPr id="31" name="30 Cheurón">
            <a:hlinkClick r:id="rId10"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3408377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30</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69" name="68 Rectángulo"/>
          <p:cNvSpPr/>
          <p:nvPr/>
        </p:nvSpPr>
        <p:spPr>
          <a:xfrm>
            <a:off x="1763634" y="677224"/>
            <a:ext cx="5689177" cy="400110"/>
          </a:xfrm>
          <a:prstGeom prst="rect">
            <a:avLst/>
          </a:prstGeom>
        </p:spPr>
        <p:txBody>
          <a:bodyPr wrap="square">
            <a:spAutoFit/>
          </a:bodyPr>
          <a:lstStyle/>
          <a:p>
            <a:r>
              <a:rPr lang="es-CO" sz="1000" b="1" dirty="0" smtClean="0">
                <a:solidFill>
                  <a:schemeClr val="bg1">
                    <a:lumMod val="50000"/>
                  </a:schemeClr>
                </a:solidFill>
              </a:rPr>
              <a:t>P36.</a:t>
            </a:r>
            <a:r>
              <a:rPr lang="es-CO" sz="1000" dirty="0" smtClean="0">
                <a:solidFill>
                  <a:schemeClr val="bg1">
                    <a:lumMod val="50000"/>
                  </a:schemeClr>
                </a:solidFill>
              </a:rPr>
              <a:t> </a:t>
            </a:r>
            <a:r>
              <a:rPr lang="es-CO" sz="1000" dirty="0">
                <a:solidFill>
                  <a:schemeClr val="bg1">
                    <a:lumMod val="50000"/>
                  </a:schemeClr>
                </a:solidFill>
              </a:rPr>
              <a:t>De las siguientes opciones, ¿cuál actividad le gustaría que se pudiera realizar por medio de esta herramienta?, ¿Alguna otra?</a:t>
            </a:r>
          </a:p>
        </p:txBody>
      </p:sp>
      <p:pic>
        <p:nvPicPr>
          <p:cNvPr id="4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 name="59 Rectángulo"/>
          <p:cNvSpPr/>
          <p:nvPr/>
        </p:nvSpPr>
        <p:spPr>
          <a:xfrm>
            <a:off x="3227596" y="1057300"/>
            <a:ext cx="6120682"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Actividades a realizar por medio de la herramienta</a:t>
            </a:r>
            <a:endParaRPr lang="es-CO" sz="1200" b="1" dirty="0">
              <a:solidFill>
                <a:schemeClr val="tx2">
                  <a:lumMod val="50000"/>
                </a:schemeClr>
              </a:solidFill>
              <a:latin typeface="+mj-lt"/>
              <a:ea typeface="Verdana" pitchFamily="34" charset="0"/>
              <a:cs typeface="Verdana" pitchFamily="34" charset="0"/>
            </a:endParaRPr>
          </a:p>
        </p:txBody>
      </p:sp>
      <p:graphicFrame>
        <p:nvGraphicFramePr>
          <p:cNvPr id="31" name="30 Gráfico"/>
          <p:cNvGraphicFramePr/>
          <p:nvPr>
            <p:extLst>
              <p:ext uri="{D42A27DB-BD31-4B8C-83A1-F6EECF244321}">
                <p14:modId xmlns:p14="http://schemas.microsoft.com/office/powerpoint/2010/main" val="845444731"/>
              </p:ext>
            </p:extLst>
          </p:nvPr>
        </p:nvGraphicFramePr>
        <p:xfrm>
          <a:off x="4158300" y="1496863"/>
          <a:ext cx="3098972" cy="3627902"/>
        </p:xfrm>
        <a:graphic>
          <a:graphicData uri="http://schemas.openxmlformats.org/drawingml/2006/chart">
            <c:chart xmlns:c="http://schemas.openxmlformats.org/drawingml/2006/chart" xmlns:r="http://schemas.openxmlformats.org/officeDocument/2006/relationships" r:id="rId5"/>
          </a:graphicData>
        </a:graphic>
      </p:graphicFrame>
      <p:sp>
        <p:nvSpPr>
          <p:cNvPr id="49" name="48 CuadroTexto"/>
          <p:cNvSpPr txBox="1"/>
          <p:nvPr/>
        </p:nvSpPr>
        <p:spPr>
          <a:xfrm>
            <a:off x="6187240" y="5267730"/>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51" name="50 CuadroTexto"/>
          <p:cNvSpPr txBox="1"/>
          <p:nvPr/>
        </p:nvSpPr>
        <p:spPr>
          <a:xfrm>
            <a:off x="7313505" y="5267730"/>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52" name="51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3" name="52 CuadroTexto"/>
          <p:cNvSpPr txBox="1"/>
          <p:nvPr/>
        </p:nvSpPr>
        <p:spPr>
          <a:xfrm>
            <a:off x="6334628" y="5460821"/>
            <a:ext cx="253596" cy="253916"/>
          </a:xfrm>
          <a:prstGeom prst="rect">
            <a:avLst/>
          </a:prstGeom>
          <a:noFill/>
        </p:spPr>
        <p:txBody>
          <a:bodyPr wrap="none" rtlCol="0">
            <a:spAutoFit/>
          </a:bodyPr>
          <a:lstStyle/>
          <a:p>
            <a:r>
              <a:rPr lang="es-CO" sz="1050" dirty="0" smtClean="0">
                <a:solidFill>
                  <a:schemeClr val="bg1">
                    <a:lumMod val="50000"/>
                  </a:schemeClr>
                </a:solidFill>
              </a:rPr>
              <a:t>6</a:t>
            </a:r>
            <a:endParaRPr lang="es-CO" sz="1050" dirty="0">
              <a:solidFill>
                <a:schemeClr val="bg1">
                  <a:lumMod val="50000"/>
                </a:schemeClr>
              </a:solidFill>
            </a:endParaRPr>
          </a:p>
        </p:txBody>
      </p:sp>
      <p:sp>
        <p:nvSpPr>
          <p:cNvPr id="54" name="53 CuadroTexto"/>
          <p:cNvSpPr txBox="1"/>
          <p:nvPr/>
        </p:nvSpPr>
        <p:spPr>
          <a:xfrm>
            <a:off x="7338265" y="5450941"/>
            <a:ext cx="322524" cy="253916"/>
          </a:xfrm>
          <a:prstGeom prst="rect">
            <a:avLst/>
          </a:prstGeom>
          <a:noFill/>
        </p:spPr>
        <p:txBody>
          <a:bodyPr wrap="none" rtlCol="0">
            <a:spAutoFit/>
          </a:bodyPr>
          <a:lstStyle/>
          <a:p>
            <a:r>
              <a:rPr lang="es-CO" sz="1050" dirty="0" smtClean="0">
                <a:solidFill>
                  <a:schemeClr val="bg1">
                    <a:lumMod val="50000"/>
                  </a:schemeClr>
                </a:solidFill>
              </a:rPr>
              <a:t>77</a:t>
            </a:r>
            <a:endParaRPr lang="es-CO" sz="1050" dirty="0">
              <a:solidFill>
                <a:schemeClr val="bg1">
                  <a:lumMod val="50000"/>
                </a:schemeClr>
              </a:solidFill>
            </a:endParaRPr>
          </a:p>
        </p:txBody>
      </p:sp>
      <p:sp>
        <p:nvSpPr>
          <p:cNvPr id="55" name="54 Rectángulo redondeado">
            <a:hlinkClick r:id="rId6"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56" name="55 Rectángulo redondeado">
            <a:hlinkClick r:id="rId7"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57" name="56 Rectángulo redondeado">
            <a:hlinkClick r:id="rId8" action="ppaction://hlinksldjump"/>
          </p:cNvPr>
          <p:cNvSpPr/>
          <p:nvPr/>
        </p:nvSpPr>
        <p:spPr>
          <a:xfrm>
            <a:off x="35497" y="206541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Conocimiento Urna de Cristal</a:t>
            </a:r>
          </a:p>
        </p:txBody>
      </p:sp>
      <p:sp>
        <p:nvSpPr>
          <p:cNvPr id="65" name="64 Rectángulo redondeado">
            <a:hlinkClick r:id="rId9" action="ppaction://hlinksldjump"/>
          </p:cNvPr>
          <p:cNvSpPr/>
          <p:nvPr/>
        </p:nvSpPr>
        <p:spPr>
          <a:xfrm>
            <a:off x="35497" y="242545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Razones de NO uso</a:t>
            </a:r>
          </a:p>
        </p:txBody>
      </p:sp>
      <p:sp>
        <p:nvSpPr>
          <p:cNvPr id="66" name="65 Rectángulo redondeado">
            <a:hlinkClick r:id="rId10" action="ppaction://hlinksldjump"/>
          </p:cNvPr>
          <p:cNvSpPr/>
          <p:nvPr/>
        </p:nvSpPr>
        <p:spPr>
          <a:xfrm>
            <a:off x="35497" y="2785492"/>
            <a:ext cx="1804112" cy="442674"/>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No Usuarios de Urna de Cristal</a:t>
            </a:r>
          </a:p>
        </p:txBody>
      </p:sp>
      <p:sp>
        <p:nvSpPr>
          <p:cNvPr id="70" name="69 Rectángulo redondeado">
            <a:hlinkClick r:id="rId10" action="ppaction://hlinksldjump"/>
          </p:cNvPr>
          <p:cNvSpPr/>
          <p:nvPr/>
        </p:nvSpPr>
        <p:spPr>
          <a:xfrm>
            <a:off x="59155" y="3310814"/>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3</a:t>
            </a:r>
          </a:p>
        </p:txBody>
      </p:sp>
      <p:sp>
        <p:nvSpPr>
          <p:cNvPr id="71" name="70 Rectángulo redondeado">
            <a:hlinkClick r:id="rId11" action="ppaction://hlinksldjump"/>
          </p:cNvPr>
          <p:cNvSpPr/>
          <p:nvPr/>
        </p:nvSpPr>
        <p:spPr>
          <a:xfrm>
            <a:off x="59155" y="3620736"/>
            <a:ext cx="633020"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3</a:t>
            </a:r>
          </a:p>
        </p:txBody>
      </p:sp>
      <p:sp>
        <p:nvSpPr>
          <p:cNvPr id="72" name="71 Rectángulo redondeado">
            <a:hlinkClick r:id="rId12" action="ppaction://hlinksldjump"/>
          </p:cNvPr>
          <p:cNvSpPr/>
          <p:nvPr/>
        </p:nvSpPr>
        <p:spPr>
          <a:xfrm>
            <a:off x="770628" y="3315180"/>
            <a:ext cx="633020"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3 de 3</a:t>
            </a:r>
          </a:p>
        </p:txBody>
      </p:sp>
      <p:sp>
        <p:nvSpPr>
          <p:cNvPr id="73" name="72 Rectángulo redondeado">
            <a:hlinkClick r:id="rId13" action="ppaction://hlinksldjump"/>
          </p:cNvPr>
          <p:cNvSpPr/>
          <p:nvPr/>
        </p:nvSpPr>
        <p:spPr>
          <a:xfrm>
            <a:off x="35496" y="3970263"/>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79" name="78 Cheurón">
            <a:hlinkClick r:id="rId14"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0" name="79 Cheurón">
            <a:hlinkClick r:id="rId15"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82" name="Picture 2" descr="http://58533534ea9b6562bf3c-029f06cbf668e558ffb5306597309f00.r0.cf1.rackcdn.com/2012/10/Like.jpg"/>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 name="82 Cheurón">
            <a:hlinkClick r:id="rId17"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graphicFrame>
        <p:nvGraphicFramePr>
          <p:cNvPr id="32" name="2 Tabla"/>
          <p:cNvGraphicFramePr>
            <a:graphicFrameLocks noGrp="1"/>
          </p:cNvGraphicFramePr>
          <p:nvPr>
            <p:extLst>
              <p:ext uri="{D42A27DB-BD31-4B8C-83A1-F6EECF244321}">
                <p14:modId xmlns:p14="http://schemas.microsoft.com/office/powerpoint/2010/main" val="3773296161"/>
              </p:ext>
            </p:extLst>
          </p:nvPr>
        </p:nvGraphicFramePr>
        <p:xfrm>
          <a:off x="2807140" y="1618771"/>
          <a:ext cx="2693554" cy="3441432"/>
        </p:xfrm>
        <a:graphic>
          <a:graphicData uri="http://schemas.openxmlformats.org/drawingml/2006/table">
            <a:tbl>
              <a:tblPr/>
              <a:tblGrid>
                <a:gridCol w="2693554"/>
              </a:tblGrid>
              <a:tr h="181128">
                <a:tc>
                  <a:txBody>
                    <a:bodyPr/>
                    <a:lstStyle/>
                    <a:p>
                      <a:pPr algn="r" fontAlgn="ctr"/>
                      <a:r>
                        <a:rPr lang="es-CO" sz="800" b="0" i="0" u="none" strike="noStrike" dirty="0">
                          <a:solidFill>
                            <a:schemeClr val="tx2"/>
                          </a:solidFill>
                          <a:effectLst/>
                          <a:latin typeface="Calibri"/>
                        </a:rPr>
                        <a:t>Conocer los resultados, avances e iniciativas del gobierno</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Plantear inquietudes al gobierno</a:t>
                      </a:r>
                    </a:p>
                  </a:txBody>
                  <a:tcPr marL="9525" marR="9525" marT="9525" marB="0" anchor="ctr">
                    <a:lnL>
                      <a:noFill/>
                    </a:lnL>
                    <a:lnR>
                      <a:noFill/>
                    </a:lnR>
                    <a:lnT>
                      <a:noFill/>
                    </a:lnT>
                    <a:lnB>
                      <a:noFill/>
                    </a:lnB>
                  </a:tcPr>
                </a:tc>
              </a:tr>
              <a:tr h="181128">
                <a:tc>
                  <a:txBody>
                    <a:bodyPr/>
                    <a:lstStyle/>
                    <a:p>
                      <a:pPr algn="r" fontAlgn="ctr"/>
                      <a:r>
                        <a:rPr lang="es-CO" sz="800" b="0" i="0" u="none" strike="noStrike" dirty="0">
                          <a:solidFill>
                            <a:schemeClr val="tx2"/>
                          </a:solidFill>
                          <a:effectLst/>
                          <a:latin typeface="Calibri"/>
                        </a:rPr>
                        <a:t>Hacer llegar propuestas y/o iniciativas al gobierno</a:t>
                      </a:r>
                    </a:p>
                  </a:txBody>
                  <a:tcPr marL="9525" marR="9525" marT="9525" marB="0" anchor="ctr">
                    <a:lnL>
                      <a:noFill/>
                    </a:lnL>
                    <a:lnR>
                      <a:noFill/>
                    </a:lnR>
                    <a:lnT>
                      <a:noFill/>
                    </a:lnT>
                    <a:lnB>
                      <a:noFill/>
                    </a:lnB>
                  </a:tcPr>
                </a:tc>
              </a:tr>
              <a:tr h="181128">
                <a:tc>
                  <a:txBody>
                    <a:bodyPr/>
                    <a:lstStyle/>
                    <a:p>
                      <a:pPr algn="r" fontAlgn="ctr"/>
                      <a:r>
                        <a:rPr lang="es-CO" sz="800" b="0" i="0" u="none" strike="noStrike" dirty="0">
                          <a:solidFill>
                            <a:schemeClr val="tx2"/>
                          </a:solidFill>
                          <a:effectLst/>
                          <a:latin typeface="Calibri"/>
                        </a:rPr>
                        <a:t>Aportar en la construcción de las  políticas publicas</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Para participar</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Debatir los temas que son de interés para los colombianos</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Para informarse de la gestión de la entidad</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Hacer seguimiento / vigilar / controlar las acciones del gobierno</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Votar en la toma de decisiones que consulta la entidad</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Proponer soluciones de problemas que lo afectan</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Manifestar necesidades para que la entidad las priorice</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Para interponer quejas o peticiones</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Hacer control social</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Para adelantar un trámite</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Formular planes de desarrollo</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Opinar sobre proyectos normativos o regulatorios</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Consultar un informe de rendición de cuentas</a:t>
                      </a:r>
                    </a:p>
                  </a:txBody>
                  <a:tcPr marL="9525" marR="9525" marT="9525" marB="0" anchor="ctr">
                    <a:lnL>
                      <a:noFill/>
                    </a:lnL>
                    <a:lnR>
                      <a:noFill/>
                    </a:lnR>
                    <a:lnT>
                      <a:noFill/>
                    </a:lnT>
                    <a:lnB>
                      <a:noFill/>
                    </a:lnB>
                  </a:tcPr>
                </a:tc>
              </a:tr>
              <a:tr h="181128">
                <a:tc>
                  <a:txBody>
                    <a:bodyPr/>
                    <a:lstStyle/>
                    <a:p>
                      <a:pPr algn="r" fontAlgn="ctr"/>
                      <a:r>
                        <a:rPr lang="es-CO" sz="800" b="0" i="0" u="none" strike="noStrike">
                          <a:solidFill>
                            <a:schemeClr val="tx2"/>
                          </a:solidFill>
                          <a:effectLst/>
                          <a:latin typeface="Calibri"/>
                        </a:rPr>
                        <a:t>Asistir a una audiencia pública en vivo a través de internet</a:t>
                      </a:r>
                    </a:p>
                  </a:txBody>
                  <a:tcPr marL="9525" marR="9525" marT="9525" marB="0" anchor="ctr">
                    <a:lnL>
                      <a:noFill/>
                    </a:lnL>
                    <a:lnR>
                      <a:noFill/>
                    </a:lnR>
                    <a:lnT>
                      <a:noFill/>
                    </a:lnT>
                    <a:lnB>
                      <a:noFill/>
                    </a:lnB>
                  </a:tcPr>
                </a:tc>
              </a:tr>
              <a:tr h="181128">
                <a:tc>
                  <a:txBody>
                    <a:bodyPr/>
                    <a:lstStyle/>
                    <a:p>
                      <a:pPr algn="r" fontAlgn="ctr"/>
                      <a:r>
                        <a:rPr lang="es-CO" sz="800" b="0" i="0" u="none" strike="noStrike" dirty="0">
                          <a:solidFill>
                            <a:schemeClr val="tx2"/>
                          </a:solidFill>
                          <a:effectLst/>
                          <a:latin typeface="Calibri"/>
                        </a:rPr>
                        <a:t>Mejorar la </a:t>
                      </a:r>
                      <a:r>
                        <a:rPr lang="es-CO" sz="800" b="0" i="0" u="none" strike="noStrike" dirty="0" smtClean="0">
                          <a:solidFill>
                            <a:schemeClr val="tx2"/>
                          </a:solidFill>
                          <a:effectLst/>
                          <a:latin typeface="Calibri"/>
                        </a:rPr>
                        <a:t>gestión </a:t>
                      </a:r>
                      <a:r>
                        <a:rPr lang="es-CO" sz="800" b="0" i="0" u="none" strike="noStrike" dirty="0">
                          <a:solidFill>
                            <a:schemeClr val="tx2"/>
                          </a:solidFill>
                          <a:effectLst/>
                          <a:latin typeface="Calibri"/>
                        </a:rPr>
                        <a:t>de proyectos</a:t>
                      </a:r>
                    </a:p>
                  </a:txBody>
                  <a:tcPr marL="9525" marR="9525" marT="9525" marB="0" anchor="ctr">
                    <a:lnL>
                      <a:noFill/>
                    </a:lnL>
                    <a:lnR>
                      <a:noFill/>
                    </a:lnR>
                    <a:lnT>
                      <a:noFill/>
                    </a:lnT>
                    <a:lnB>
                      <a:noFill/>
                    </a:lnB>
                  </a:tcPr>
                </a:tc>
              </a:tr>
            </a:tbl>
          </a:graphicData>
        </a:graphic>
      </p:graphicFrame>
      <p:sp>
        <p:nvSpPr>
          <p:cNvPr id="33" name="48 CuadroTexto"/>
          <p:cNvSpPr txBox="1"/>
          <p:nvPr/>
        </p:nvSpPr>
        <p:spPr>
          <a:xfrm>
            <a:off x="7791781" y="2654687"/>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34" name="50 CuadroTexto"/>
          <p:cNvSpPr txBox="1"/>
          <p:nvPr/>
        </p:nvSpPr>
        <p:spPr>
          <a:xfrm>
            <a:off x="7791781" y="2959477"/>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35" name="Rectángulo 34"/>
          <p:cNvSpPr/>
          <p:nvPr/>
        </p:nvSpPr>
        <p:spPr>
          <a:xfrm>
            <a:off x="7668343" y="2697867"/>
            <a:ext cx="118367" cy="159633"/>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Rectángulo 35"/>
          <p:cNvSpPr/>
          <p:nvPr/>
        </p:nvSpPr>
        <p:spPr>
          <a:xfrm>
            <a:off x="7668344" y="2985899"/>
            <a:ext cx="118367" cy="159633"/>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36 Cheurón">
            <a:hlinkClick r:id="rId18"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6892518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31</a:t>
            </a:fld>
            <a:endParaRPr lang="es-CO" dirty="0"/>
          </a:p>
        </p:txBody>
      </p:sp>
      <p:sp>
        <p:nvSpPr>
          <p:cNvPr id="7" name="6 Cheurón">
            <a:hlinkClick r:id="rId3"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 name="7 Cheurón">
            <a:hlinkClick r:id="rId4"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1" name="Picture 2" descr="http://58533534ea9b6562bf3c-029f06cbf668e558ffb5306597309f00.r0.cf1.rackcdn.com/2012/10/Like.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68" name="67 Cheurón">
            <a:hlinkClick r:id="rId7"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69" name="68 Rectángulo"/>
          <p:cNvSpPr/>
          <p:nvPr/>
        </p:nvSpPr>
        <p:spPr>
          <a:xfrm>
            <a:off x="2994843" y="691444"/>
            <a:ext cx="6858000" cy="246221"/>
          </a:xfrm>
          <a:prstGeom prst="rect">
            <a:avLst/>
          </a:prstGeom>
        </p:spPr>
        <p:txBody>
          <a:bodyPr wrap="square">
            <a:spAutoFit/>
          </a:bodyPr>
          <a:lstStyle/>
          <a:p>
            <a:r>
              <a:rPr lang="es-CO" sz="1000" b="1" dirty="0" smtClean="0">
                <a:solidFill>
                  <a:schemeClr val="bg1">
                    <a:lumMod val="50000"/>
                  </a:schemeClr>
                </a:solidFill>
              </a:rPr>
              <a:t>P45.</a:t>
            </a:r>
            <a:r>
              <a:rPr lang="es-CO" sz="1000" dirty="0" smtClean="0">
                <a:solidFill>
                  <a:schemeClr val="bg1">
                    <a:lumMod val="50000"/>
                  </a:schemeClr>
                </a:solidFill>
              </a:rPr>
              <a:t> </a:t>
            </a:r>
            <a:r>
              <a:rPr lang="es-CO" sz="1000" dirty="0">
                <a:solidFill>
                  <a:schemeClr val="bg1">
                    <a:lumMod val="50000"/>
                  </a:schemeClr>
                </a:solidFill>
              </a:rPr>
              <a:t>Usted piensa que la estrategia del gobierno en línea le ha ayudado a ….</a:t>
            </a:r>
          </a:p>
        </p:txBody>
      </p:sp>
      <p:pic>
        <p:nvPicPr>
          <p:cNvPr id="4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 name="59 Rectángulo"/>
          <p:cNvSpPr/>
          <p:nvPr/>
        </p:nvSpPr>
        <p:spPr>
          <a:xfrm>
            <a:off x="3227596" y="1057300"/>
            <a:ext cx="6120682" cy="276999"/>
          </a:xfrm>
          <a:prstGeom prst="rect">
            <a:avLst/>
          </a:prstGeom>
        </p:spPr>
        <p:txBody>
          <a:bodyPr wrap="square">
            <a:spAutoFit/>
          </a:bodyPr>
          <a:lstStyle/>
          <a:p>
            <a:r>
              <a:rPr lang="es-CO" sz="1200" dirty="0">
                <a:solidFill>
                  <a:schemeClr val="bg1">
                    <a:lumMod val="50000"/>
                  </a:schemeClr>
                </a:solidFill>
              </a:rPr>
              <a:t>L</a:t>
            </a:r>
            <a:r>
              <a:rPr lang="es-CO" sz="1200" dirty="0" smtClean="0">
                <a:solidFill>
                  <a:schemeClr val="bg1">
                    <a:lumMod val="50000"/>
                  </a:schemeClr>
                </a:solidFill>
              </a:rPr>
              <a:t>a </a:t>
            </a:r>
            <a:r>
              <a:rPr lang="es-CO" sz="1200" dirty="0">
                <a:solidFill>
                  <a:schemeClr val="bg1">
                    <a:lumMod val="50000"/>
                  </a:schemeClr>
                </a:solidFill>
              </a:rPr>
              <a:t>estrategia del gobierno en línea le ha ayudado a ….</a:t>
            </a:r>
          </a:p>
        </p:txBody>
      </p:sp>
      <p:sp>
        <p:nvSpPr>
          <p:cNvPr id="41" name="40 CuadroTexto"/>
          <p:cNvSpPr txBox="1"/>
          <p:nvPr/>
        </p:nvSpPr>
        <p:spPr>
          <a:xfrm>
            <a:off x="4916530" y="1357462"/>
            <a:ext cx="447558" cy="246221"/>
          </a:xfrm>
          <a:prstGeom prst="rect">
            <a:avLst/>
          </a:prstGeom>
          <a:noFill/>
        </p:spPr>
        <p:txBody>
          <a:bodyPr wrap="none" rtlCol="0">
            <a:spAutoFit/>
          </a:bodyPr>
          <a:lstStyle/>
          <a:p>
            <a:pPr algn="ctr"/>
            <a:r>
              <a:rPr lang="es-CO" sz="1000" b="1" dirty="0" smtClean="0">
                <a:solidFill>
                  <a:schemeClr val="bg1">
                    <a:lumMod val="50000"/>
                  </a:schemeClr>
                </a:solidFill>
              </a:rPr>
              <a:t>2013</a:t>
            </a:r>
            <a:endParaRPr lang="es-CO" sz="1000" b="1" dirty="0">
              <a:solidFill>
                <a:schemeClr val="bg1">
                  <a:lumMod val="50000"/>
                </a:schemeClr>
              </a:solidFill>
            </a:endParaRPr>
          </a:p>
        </p:txBody>
      </p:sp>
      <p:sp>
        <p:nvSpPr>
          <p:cNvPr id="42" name="41 CuadroTexto"/>
          <p:cNvSpPr txBox="1"/>
          <p:nvPr/>
        </p:nvSpPr>
        <p:spPr>
          <a:xfrm>
            <a:off x="7292794" y="1334299"/>
            <a:ext cx="447558" cy="246221"/>
          </a:xfrm>
          <a:prstGeom prst="rect">
            <a:avLst/>
          </a:prstGeom>
          <a:noFill/>
        </p:spPr>
        <p:txBody>
          <a:bodyPr wrap="none" rtlCol="0">
            <a:spAutoFit/>
          </a:bodyPr>
          <a:lstStyle/>
          <a:p>
            <a:pPr algn="ctr"/>
            <a:r>
              <a:rPr lang="es-CO" sz="1000" b="1" dirty="0" smtClean="0">
                <a:solidFill>
                  <a:schemeClr val="bg1">
                    <a:lumMod val="50000"/>
                  </a:schemeClr>
                </a:solidFill>
              </a:rPr>
              <a:t>2014</a:t>
            </a:r>
            <a:endParaRPr lang="es-CO" sz="1000" b="1" dirty="0">
              <a:solidFill>
                <a:schemeClr val="bg1">
                  <a:lumMod val="50000"/>
                </a:schemeClr>
              </a:solidFill>
            </a:endParaRPr>
          </a:p>
        </p:txBody>
      </p:sp>
      <p:sp>
        <p:nvSpPr>
          <p:cNvPr id="49" name="48 CuadroTexto"/>
          <p:cNvSpPr txBox="1"/>
          <p:nvPr/>
        </p:nvSpPr>
        <p:spPr>
          <a:xfrm>
            <a:off x="6187240" y="5267730"/>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51" name="50 CuadroTexto"/>
          <p:cNvSpPr txBox="1"/>
          <p:nvPr/>
        </p:nvSpPr>
        <p:spPr>
          <a:xfrm>
            <a:off x="7313505" y="5267730"/>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52" name="51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3" name="52 CuadroTexto"/>
          <p:cNvSpPr txBox="1"/>
          <p:nvPr/>
        </p:nvSpPr>
        <p:spPr>
          <a:xfrm>
            <a:off x="6300192" y="5460821"/>
            <a:ext cx="322524" cy="253916"/>
          </a:xfrm>
          <a:prstGeom prst="rect">
            <a:avLst/>
          </a:prstGeom>
          <a:noFill/>
        </p:spPr>
        <p:txBody>
          <a:bodyPr wrap="none" rtlCol="0">
            <a:spAutoFit/>
          </a:bodyPr>
          <a:lstStyle/>
          <a:p>
            <a:r>
              <a:rPr lang="es-CO" sz="1050" dirty="0" smtClean="0">
                <a:solidFill>
                  <a:schemeClr val="bg1">
                    <a:lumMod val="50000"/>
                  </a:schemeClr>
                </a:solidFill>
              </a:rPr>
              <a:t>90</a:t>
            </a:r>
            <a:endParaRPr lang="es-CO" sz="1050" dirty="0">
              <a:solidFill>
                <a:schemeClr val="bg1">
                  <a:lumMod val="50000"/>
                </a:schemeClr>
              </a:solidFill>
            </a:endParaRPr>
          </a:p>
        </p:txBody>
      </p:sp>
      <p:sp>
        <p:nvSpPr>
          <p:cNvPr id="54" name="53 CuadroTexto"/>
          <p:cNvSpPr txBox="1"/>
          <p:nvPr/>
        </p:nvSpPr>
        <p:spPr>
          <a:xfrm>
            <a:off x="7380312" y="5450941"/>
            <a:ext cx="391454" cy="253916"/>
          </a:xfrm>
          <a:prstGeom prst="rect">
            <a:avLst/>
          </a:prstGeom>
          <a:noFill/>
        </p:spPr>
        <p:txBody>
          <a:bodyPr wrap="none" rtlCol="0">
            <a:spAutoFit/>
          </a:bodyPr>
          <a:lstStyle/>
          <a:p>
            <a:r>
              <a:rPr lang="es-CO" sz="1050" dirty="0" smtClean="0">
                <a:solidFill>
                  <a:schemeClr val="bg1">
                    <a:lumMod val="50000"/>
                  </a:schemeClr>
                </a:solidFill>
              </a:rPr>
              <a:t>374</a:t>
            </a:r>
            <a:endParaRPr lang="es-CO" sz="1050" dirty="0">
              <a:solidFill>
                <a:schemeClr val="bg1">
                  <a:lumMod val="50000"/>
                </a:schemeClr>
              </a:solidFill>
            </a:endParaRPr>
          </a:p>
        </p:txBody>
      </p:sp>
      <p:sp>
        <p:nvSpPr>
          <p:cNvPr id="2" name="1 Rectángulo"/>
          <p:cNvSpPr/>
          <p:nvPr/>
        </p:nvSpPr>
        <p:spPr>
          <a:xfrm>
            <a:off x="2126336" y="3980011"/>
            <a:ext cx="1149520" cy="461665"/>
          </a:xfrm>
          <a:prstGeom prst="rect">
            <a:avLst/>
          </a:prstGeom>
        </p:spPr>
        <p:txBody>
          <a:bodyPr wrap="square">
            <a:spAutoFit/>
          </a:bodyPr>
          <a:lstStyle/>
          <a:p>
            <a:pPr fontAlgn="ctr"/>
            <a:r>
              <a:rPr lang="es-CO" sz="1200" dirty="0">
                <a:solidFill>
                  <a:schemeClr val="tx2"/>
                </a:solidFill>
              </a:rPr>
              <a:t>Acercarse al ciudadano</a:t>
            </a:r>
          </a:p>
        </p:txBody>
      </p:sp>
      <p:sp>
        <p:nvSpPr>
          <p:cNvPr id="45" name="44 Rectángulo"/>
          <p:cNvSpPr/>
          <p:nvPr/>
        </p:nvSpPr>
        <p:spPr>
          <a:xfrm>
            <a:off x="2051721" y="2065412"/>
            <a:ext cx="1944216" cy="461665"/>
          </a:xfrm>
          <a:prstGeom prst="rect">
            <a:avLst/>
          </a:prstGeom>
        </p:spPr>
        <p:txBody>
          <a:bodyPr wrap="square">
            <a:spAutoFit/>
          </a:bodyPr>
          <a:lstStyle/>
          <a:p>
            <a:pPr fontAlgn="ctr"/>
            <a:r>
              <a:rPr lang="es-CO" sz="1200" dirty="0">
                <a:solidFill>
                  <a:schemeClr val="tx2"/>
                </a:solidFill>
              </a:rPr>
              <a:t>Mejorar la gestión de la entidad para la que trabaja</a:t>
            </a:r>
          </a:p>
        </p:txBody>
      </p:sp>
      <p:graphicFrame>
        <p:nvGraphicFramePr>
          <p:cNvPr id="46" name="45 Gráfico"/>
          <p:cNvGraphicFramePr/>
          <p:nvPr>
            <p:extLst>
              <p:ext uri="{D42A27DB-BD31-4B8C-83A1-F6EECF244321}">
                <p14:modId xmlns:p14="http://schemas.microsoft.com/office/powerpoint/2010/main" val="510864582"/>
              </p:ext>
            </p:extLst>
          </p:nvPr>
        </p:nvGraphicFramePr>
        <p:xfrm>
          <a:off x="4459200" y="1277982"/>
          <a:ext cx="1277301" cy="1677670"/>
        </p:xfrm>
        <a:graphic>
          <a:graphicData uri="http://schemas.openxmlformats.org/drawingml/2006/chart">
            <c:chart xmlns:c="http://schemas.openxmlformats.org/drawingml/2006/chart" xmlns:r="http://schemas.openxmlformats.org/officeDocument/2006/relationships" r:id="rId9"/>
          </a:graphicData>
        </a:graphic>
      </p:graphicFrame>
      <p:sp>
        <p:nvSpPr>
          <p:cNvPr id="47" name="46 Rectángulo"/>
          <p:cNvSpPr/>
          <p:nvPr/>
        </p:nvSpPr>
        <p:spPr>
          <a:xfrm>
            <a:off x="2339752" y="1442392"/>
            <a:ext cx="144016" cy="128029"/>
          </a:xfrm>
          <a:prstGeom prst="rect">
            <a:avLst/>
          </a:prstGeom>
          <a:gradFill>
            <a:gsLst>
              <a:gs pos="0">
                <a:schemeClr val="accent3">
                  <a:lumMod val="60000"/>
                  <a:lumOff val="40000"/>
                </a:schemeClr>
              </a:gs>
              <a:gs pos="80000">
                <a:schemeClr val="accent3">
                  <a:lumMod val="60000"/>
                  <a:lumOff val="40000"/>
                </a:schemeClr>
              </a:gs>
              <a:gs pos="100000">
                <a:schemeClr val="accent3">
                  <a:lumMod val="60000"/>
                  <a:lumOff val="40000"/>
                </a:schemeClr>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O">
              <a:ln>
                <a:solidFill>
                  <a:schemeClr val="accent5">
                    <a:lumMod val="75000"/>
                  </a:schemeClr>
                </a:solidFill>
              </a:ln>
              <a:solidFill>
                <a:schemeClr val="accent5">
                  <a:lumMod val="75000"/>
                </a:schemeClr>
              </a:solidFill>
            </a:endParaRPr>
          </a:p>
        </p:txBody>
      </p:sp>
      <p:sp>
        <p:nvSpPr>
          <p:cNvPr id="48" name="47 Rectángulo"/>
          <p:cNvSpPr/>
          <p:nvPr/>
        </p:nvSpPr>
        <p:spPr>
          <a:xfrm>
            <a:off x="2830729" y="1442392"/>
            <a:ext cx="144016" cy="128029"/>
          </a:xfrm>
          <a:prstGeom prst="rect">
            <a:avLst/>
          </a:prstGeom>
          <a:gradFill>
            <a:gsLst>
              <a:gs pos="0">
                <a:schemeClr val="accent4">
                  <a:lumMod val="60000"/>
                  <a:lumOff val="40000"/>
                </a:schemeClr>
              </a:gs>
              <a:gs pos="80000">
                <a:schemeClr val="accent4">
                  <a:lumMod val="60000"/>
                  <a:lumOff val="40000"/>
                </a:schemeClr>
              </a:gs>
              <a:gs pos="100000">
                <a:schemeClr val="accent4">
                  <a:lumMod val="60000"/>
                  <a:lumOff val="4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a:ln>
                <a:solidFill>
                  <a:schemeClr val="accent5">
                    <a:lumMod val="75000"/>
                  </a:schemeClr>
                </a:solidFill>
              </a:ln>
              <a:solidFill>
                <a:schemeClr val="accent5">
                  <a:lumMod val="75000"/>
                </a:schemeClr>
              </a:solidFill>
            </a:endParaRPr>
          </a:p>
        </p:txBody>
      </p:sp>
      <p:sp>
        <p:nvSpPr>
          <p:cNvPr id="50" name="49 CuadroTexto"/>
          <p:cNvSpPr txBox="1"/>
          <p:nvPr/>
        </p:nvSpPr>
        <p:spPr>
          <a:xfrm>
            <a:off x="2442824" y="1379448"/>
            <a:ext cx="277640" cy="253916"/>
          </a:xfrm>
          <a:prstGeom prst="rect">
            <a:avLst/>
          </a:prstGeom>
          <a:noFill/>
        </p:spPr>
        <p:txBody>
          <a:bodyPr wrap="none" rtlCol="0">
            <a:spAutoFit/>
          </a:bodyPr>
          <a:lstStyle/>
          <a:p>
            <a:r>
              <a:rPr lang="es-CO" sz="1050" dirty="0" smtClean="0">
                <a:solidFill>
                  <a:schemeClr val="bg1">
                    <a:lumMod val="50000"/>
                  </a:schemeClr>
                </a:solidFill>
              </a:rPr>
              <a:t>Si</a:t>
            </a:r>
            <a:endParaRPr lang="es-CO" sz="1050" dirty="0">
              <a:solidFill>
                <a:schemeClr val="bg1">
                  <a:lumMod val="50000"/>
                </a:schemeClr>
              </a:solidFill>
            </a:endParaRPr>
          </a:p>
        </p:txBody>
      </p:sp>
      <p:sp>
        <p:nvSpPr>
          <p:cNvPr id="55" name="54 CuadroTexto"/>
          <p:cNvSpPr txBox="1"/>
          <p:nvPr/>
        </p:nvSpPr>
        <p:spPr>
          <a:xfrm>
            <a:off x="2952650" y="1379448"/>
            <a:ext cx="341760" cy="253916"/>
          </a:xfrm>
          <a:prstGeom prst="rect">
            <a:avLst/>
          </a:prstGeom>
          <a:noFill/>
        </p:spPr>
        <p:txBody>
          <a:bodyPr wrap="none" rtlCol="0">
            <a:spAutoFit/>
          </a:bodyPr>
          <a:lstStyle/>
          <a:p>
            <a:r>
              <a:rPr lang="es-CO" sz="1050" dirty="0" smtClean="0">
                <a:solidFill>
                  <a:schemeClr val="bg1">
                    <a:lumMod val="50000"/>
                  </a:schemeClr>
                </a:solidFill>
              </a:rPr>
              <a:t>No</a:t>
            </a:r>
            <a:endParaRPr lang="es-CO" sz="1050" dirty="0">
              <a:solidFill>
                <a:schemeClr val="bg1">
                  <a:lumMod val="50000"/>
                </a:schemeClr>
              </a:solidFill>
            </a:endParaRPr>
          </a:p>
        </p:txBody>
      </p:sp>
      <p:graphicFrame>
        <p:nvGraphicFramePr>
          <p:cNvPr id="56" name="55 Gráfico"/>
          <p:cNvGraphicFramePr/>
          <p:nvPr>
            <p:extLst>
              <p:ext uri="{D42A27DB-BD31-4B8C-83A1-F6EECF244321}">
                <p14:modId xmlns:p14="http://schemas.microsoft.com/office/powerpoint/2010/main" val="339876152"/>
              </p:ext>
            </p:extLst>
          </p:nvPr>
        </p:nvGraphicFramePr>
        <p:xfrm>
          <a:off x="6967107" y="1273324"/>
          <a:ext cx="1277301" cy="1677670"/>
        </p:xfrm>
        <a:graphic>
          <a:graphicData uri="http://schemas.openxmlformats.org/drawingml/2006/chart">
            <c:chart xmlns:c="http://schemas.openxmlformats.org/drawingml/2006/chart" xmlns:r="http://schemas.openxmlformats.org/officeDocument/2006/relationships" r:id="rId10"/>
          </a:graphicData>
        </a:graphic>
      </p:graphicFrame>
      <p:cxnSp>
        <p:nvCxnSpPr>
          <p:cNvPr id="57" name="56 Conector recto"/>
          <p:cNvCxnSpPr/>
          <p:nvPr/>
        </p:nvCxnSpPr>
        <p:spPr>
          <a:xfrm flipH="1">
            <a:off x="2051720" y="3073524"/>
            <a:ext cx="6912769"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aphicFrame>
        <p:nvGraphicFramePr>
          <p:cNvPr id="58" name="57 Gráfico"/>
          <p:cNvGraphicFramePr/>
          <p:nvPr>
            <p:extLst>
              <p:ext uri="{D42A27DB-BD31-4B8C-83A1-F6EECF244321}">
                <p14:modId xmlns:p14="http://schemas.microsoft.com/office/powerpoint/2010/main" val="1011852434"/>
              </p:ext>
            </p:extLst>
          </p:nvPr>
        </p:nvGraphicFramePr>
        <p:xfrm>
          <a:off x="4459200" y="3124046"/>
          <a:ext cx="1277301" cy="1677670"/>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59" name="58 Gráfico"/>
          <p:cNvGraphicFramePr/>
          <p:nvPr>
            <p:extLst>
              <p:ext uri="{D42A27DB-BD31-4B8C-83A1-F6EECF244321}">
                <p14:modId xmlns:p14="http://schemas.microsoft.com/office/powerpoint/2010/main" val="2551926305"/>
              </p:ext>
            </p:extLst>
          </p:nvPr>
        </p:nvGraphicFramePr>
        <p:xfrm>
          <a:off x="6967107" y="3119388"/>
          <a:ext cx="1277301" cy="1677670"/>
        </p:xfrm>
        <a:graphic>
          <a:graphicData uri="http://schemas.openxmlformats.org/drawingml/2006/chart">
            <c:chart xmlns:c="http://schemas.openxmlformats.org/drawingml/2006/chart" xmlns:r="http://schemas.openxmlformats.org/officeDocument/2006/relationships" r:id="rId12"/>
          </a:graphicData>
        </a:graphic>
      </p:graphicFrame>
      <p:sp>
        <p:nvSpPr>
          <p:cNvPr id="62" name="61 Rectángulo redondeado">
            <a:hlinkClick r:id="rId13"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63" name="62 Rectángulo redondeado">
            <a:hlinkClick r:id="rId14"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64" name="63 Rectángulo redondeado">
            <a:hlinkClick r:id="rId15" action="ppaction://hlinksldjump"/>
          </p:cNvPr>
          <p:cNvSpPr/>
          <p:nvPr/>
        </p:nvSpPr>
        <p:spPr>
          <a:xfrm>
            <a:off x="35497" y="206541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Conocimiento Urna de Cristal</a:t>
            </a:r>
          </a:p>
        </p:txBody>
      </p:sp>
      <p:sp>
        <p:nvSpPr>
          <p:cNvPr id="65" name="64 Rectángulo redondeado">
            <a:hlinkClick r:id="rId16" action="ppaction://hlinksldjump"/>
          </p:cNvPr>
          <p:cNvSpPr/>
          <p:nvPr/>
        </p:nvSpPr>
        <p:spPr>
          <a:xfrm>
            <a:off x="35497" y="242545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Razones de NO uso</a:t>
            </a:r>
          </a:p>
        </p:txBody>
      </p:sp>
      <p:sp>
        <p:nvSpPr>
          <p:cNvPr id="66" name="65 Rectángulo redondeado">
            <a:hlinkClick r:id="rId17" action="ppaction://hlinksldjump"/>
          </p:cNvPr>
          <p:cNvSpPr/>
          <p:nvPr/>
        </p:nvSpPr>
        <p:spPr>
          <a:xfrm>
            <a:off x="35497" y="2785492"/>
            <a:ext cx="1804112" cy="442674"/>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No Usuarios de Urna de Cristal</a:t>
            </a:r>
          </a:p>
        </p:txBody>
      </p:sp>
      <p:sp>
        <p:nvSpPr>
          <p:cNvPr id="67" name="66 Rectángulo redondeado">
            <a:hlinkClick r:id="rId18" action="ppaction://hlinksldjump"/>
          </p:cNvPr>
          <p:cNvSpPr/>
          <p:nvPr/>
        </p:nvSpPr>
        <p:spPr>
          <a:xfrm>
            <a:off x="35496" y="3305165"/>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Rendición de cuentas</a:t>
            </a:r>
          </a:p>
        </p:txBody>
      </p:sp>
      <p:sp>
        <p:nvSpPr>
          <p:cNvPr id="37" name="36 Cheurón">
            <a:hlinkClick r:id="rId19"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37738533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32</a:t>
            </a:fld>
            <a:endParaRPr lang="es-CO" dirty="0"/>
          </a:p>
        </p:txBody>
      </p:sp>
      <p:sp>
        <p:nvSpPr>
          <p:cNvPr id="7" name="6 Cheurón">
            <a:hlinkClick r:id="rId3"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 name="7 Cheurón">
            <a:hlinkClick r:id="rId4"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11" name="Picture 2" descr="http://58533534ea9b6562bf3c-029f06cbf668e558ffb5306597309f00.r0.cf1.rackcdn.com/2012/10/Like.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68" name="67 Cheurón">
            <a:hlinkClick r:id="rId7"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69" name="68 Rectángulo"/>
          <p:cNvSpPr/>
          <p:nvPr/>
        </p:nvSpPr>
        <p:spPr>
          <a:xfrm>
            <a:off x="3032454" y="668500"/>
            <a:ext cx="6858000" cy="246221"/>
          </a:xfrm>
          <a:prstGeom prst="rect">
            <a:avLst/>
          </a:prstGeom>
        </p:spPr>
        <p:txBody>
          <a:bodyPr wrap="square">
            <a:spAutoFit/>
          </a:bodyPr>
          <a:lstStyle/>
          <a:p>
            <a:r>
              <a:rPr lang="es-CO" sz="1000" b="1" dirty="0" smtClean="0">
                <a:solidFill>
                  <a:schemeClr val="bg1">
                    <a:lumMod val="50000"/>
                  </a:schemeClr>
                </a:solidFill>
              </a:rPr>
              <a:t>P45.</a:t>
            </a:r>
            <a:r>
              <a:rPr lang="es-CO" sz="1000" dirty="0" smtClean="0">
                <a:solidFill>
                  <a:schemeClr val="bg1">
                    <a:lumMod val="50000"/>
                  </a:schemeClr>
                </a:solidFill>
              </a:rPr>
              <a:t> </a:t>
            </a:r>
            <a:r>
              <a:rPr lang="es-CO" sz="1000" dirty="0">
                <a:solidFill>
                  <a:schemeClr val="bg1">
                    <a:lumMod val="50000"/>
                  </a:schemeClr>
                </a:solidFill>
              </a:rPr>
              <a:t>Usted piensa que la estrategia del gobierno en línea le ha ayudado a ….</a:t>
            </a:r>
          </a:p>
        </p:txBody>
      </p:sp>
      <p:pic>
        <p:nvPicPr>
          <p:cNvPr id="4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 name="59 Rectángulo"/>
          <p:cNvSpPr/>
          <p:nvPr/>
        </p:nvSpPr>
        <p:spPr>
          <a:xfrm>
            <a:off x="3126899" y="1057300"/>
            <a:ext cx="6120682" cy="276999"/>
          </a:xfrm>
          <a:prstGeom prst="rect">
            <a:avLst/>
          </a:prstGeom>
        </p:spPr>
        <p:txBody>
          <a:bodyPr wrap="square">
            <a:spAutoFit/>
          </a:bodyPr>
          <a:lstStyle/>
          <a:p>
            <a:r>
              <a:rPr lang="es-CO" sz="1200" dirty="0">
                <a:solidFill>
                  <a:schemeClr val="bg1">
                    <a:lumMod val="50000"/>
                  </a:schemeClr>
                </a:solidFill>
              </a:rPr>
              <a:t>L</a:t>
            </a:r>
            <a:r>
              <a:rPr lang="es-CO" sz="1200" dirty="0" smtClean="0">
                <a:solidFill>
                  <a:schemeClr val="bg1">
                    <a:lumMod val="50000"/>
                  </a:schemeClr>
                </a:solidFill>
              </a:rPr>
              <a:t>a </a:t>
            </a:r>
            <a:r>
              <a:rPr lang="es-CO" sz="1200" dirty="0">
                <a:solidFill>
                  <a:schemeClr val="bg1">
                    <a:lumMod val="50000"/>
                  </a:schemeClr>
                </a:solidFill>
              </a:rPr>
              <a:t>estrategia del gobierno en línea le ha ayudado a ….</a:t>
            </a:r>
          </a:p>
        </p:txBody>
      </p:sp>
      <p:sp>
        <p:nvSpPr>
          <p:cNvPr id="49" name="48 CuadroTexto"/>
          <p:cNvSpPr txBox="1"/>
          <p:nvPr/>
        </p:nvSpPr>
        <p:spPr>
          <a:xfrm>
            <a:off x="7791781" y="2654687"/>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51" name="50 CuadroTexto"/>
          <p:cNvSpPr txBox="1"/>
          <p:nvPr/>
        </p:nvSpPr>
        <p:spPr>
          <a:xfrm>
            <a:off x="7791781" y="2959477"/>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52" name="51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3" name="52 CuadroTexto"/>
          <p:cNvSpPr txBox="1"/>
          <p:nvPr/>
        </p:nvSpPr>
        <p:spPr>
          <a:xfrm>
            <a:off x="6300192" y="5460821"/>
            <a:ext cx="322524" cy="253916"/>
          </a:xfrm>
          <a:prstGeom prst="rect">
            <a:avLst/>
          </a:prstGeom>
          <a:noFill/>
        </p:spPr>
        <p:txBody>
          <a:bodyPr wrap="none" rtlCol="0">
            <a:spAutoFit/>
          </a:bodyPr>
          <a:lstStyle/>
          <a:p>
            <a:r>
              <a:rPr lang="es-CO" sz="1050" dirty="0" smtClean="0">
                <a:solidFill>
                  <a:schemeClr val="bg1">
                    <a:lumMod val="50000"/>
                  </a:schemeClr>
                </a:solidFill>
              </a:rPr>
              <a:t>90</a:t>
            </a:r>
            <a:endParaRPr lang="es-CO" sz="1050" dirty="0">
              <a:solidFill>
                <a:schemeClr val="bg1">
                  <a:lumMod val="50000"/>
                </a:schemeClr>
              </a:solidFill>
            </a:endParaRPr>
          </a:p>
        </p:txBody>
      </p:sp>
      <p:sp>
        <p:nvSpPr>
          <p:cNvPr id="54" name="53 CuadroTexto"/>
          <p:cNvSpPr txBox="1"/>
          <p:nvPr/>
        </p:nvSpPr>
        <p:spPr>
          <a:xfrm>
            <a:off x="7380312" y="5450941"/>
            <a:ext cx="391454" cy="253916"/>
          </a:xfrm>
          <a:prstGeom prst="rect">
            <a:avLst/>
          </a:prstGeom>
          <a:noFill/>
        </p:spPr>
        <p:txBody>
          <a:bodyPr wrap="none" rtlCol="0">
            <a:spAutoFit/>
          </a:bodyPr>
          <a:lstStyle/>
          <a:p>
            <a:r>
              <a:rPr lang="es-CO" sz="1050" dirty="0" smtClean="0">
                <a:solidFill>
                  <a:schemeClr val="bg1">
                    <a:lumMod val="50000"/>
                  </a:schemeClr>
                </a:solidFill>
              </a:rPr>
              <a:t>374</a:t>
            </a:r>
            <a:endParaRPr lang="es-CO" sz="1050" dirty="0">
              <a:solidFill>
                <a:schemeClr val="bg1">
                  <a:lumMod val="50000"/>
                </a:schemeClr>
              </a:solidFill>
            </a:endParaRPr>
          </a:p>
        </p:txBody>
      </p:sp>
      <p:sp>
        <p:nvSpPr>
          <p:cNvPr id="62" name="61 Rectángulo redondeado">
            <a:hlinkClick r:id="rId9" action="ppaction://hlinksldjump"/>
          </p:cNvPr>
          <p:cNvSpPr/>
          <p:nvPr/>
        </p:nvSpPr>
        <p:spPr>
          <a:xfrm>
            <a:off x="35497" y="16934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Uso de medios e interacción</a:t>
            </a:r>
          </a:p>
        </p:txBody>
      </p:sp>
      <p:sp>
        <p:nvSpPr>
          <p:cNvPr id="63" name="62 Rectángulo redondeado">
            <a:hlinkClick r:id="rId10" action="ppaction://hlinksldjump"/>
          </p:cNvPr>
          <p:cNvSpPr/>
          <p:nvPr/>
        </p:nvSpPr>
        <p:spPr>
          <a:xfrm>
            <a:off x="35497" y="1326897"/>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Demográficos</a:t>
            </a:r>
          </a:p>
        </p:txBody>
      </p:sp>
      <p:sp>
        <p:nvSpPr>
          <p:cNvPr id="64" name="63 Rectángulo redondeado">
            <a:hlinkClick r:id="rId11" action="ppaction://hlinksldjump"/>
          </p:cNvPr>
          <p:cNvSpPr/>
          <p:nvPr/>
        </p:nvSpPr>
        <p:spPr>
          <a:xfrm>
            <a:off x="35497" y="206541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Conocimiento Urna de Cristal</a:t>
            </a:r>
          </a:p>
        </p:txBody>
      </p:sp>
      <p:sp>
        <p:nvSpPr>
          <p:cNvPr id="65" name="64 Rectángulo redondeado">
            <a:hlinkClick r:id="rId12" action="ppaction://hlinksldjump"/>
          </p:cNvPr>
          <p:cNvSpPr/>
          <p:nvPr/>
        </p:nvSpPr>
        <p:spPr>
          <a:xfrm>
            <a:off x="35497" y="242545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Razones de NO uso</a:t>
            </a:r>
          </a:p>
        </p:txBody>
      </p:sp>
      <p:sp>
        <p:nvSpPr>
          <p:cNvPr id="66" name="65 Rectángulo redondeado">
            <a:hlinkClick r:id="rId13" action="ppaction://hlinksldjump"/>
          </p:cNvPr>
          <p:cNvSpPr/>
          <p:nvPr/>
        </p:nvSpPr>
        <p:spPr>
          <a:xfrm>
            <a:off x="35497" y="2785492"/>
            <a:ext cx="1804112" cy="442674"/>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a:solidFill>
                  <a:schemeClr val="accent5">
                    <a:lumMod val="75000"/>
                  </a:schemeClr>
                </a:solidFill>
                <a:latin typeface="+mj-lt"/>
                <a:ea typeface="Verdana" pitchFamily="34" charset="0"/>
                <a:cs typeface="Verdana" pitchFamily="34" charset="0"/>
              </a:rPr>
              <a:t>No Usuarios de Urna de Cristal</a:t>
            </a:r>
          </a:p>
        </p:txBody>
      </p:sp>
      <p:sp>
        <p:nvSpPr>
          <p:cNvPr id="67" name="66 Rectángulo redondeado">
            <a:hlinkClick r:id="rId14" action="ppaction://hlinksldjump"/>
          </p:cNvPr>
          <p:cNvSpPr/>
          <p:nvPr/>
        </p:nvSpPr>
        <p:spPr>
          <a:xfrm>
            <a:off x="35496" y="3305165"/>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ea typeface="Verdana" pitchFamily="34" charset="0"/>
                <a:cs typeface="Verdana" pitchFamily="34" charset="0"/>
              </a:rPr>
              <a:t>Rendición de cuentas</a:t>
            </a:r>
          </a:p>
        </p:txBody>
      </p:sp>
      <p:graphicFrame>
        <p:nvGraphicFramePr>
          <p:cNvPr id="37" name="30 Gráfico"/>
          <p:cNvGraphicFramePr/>
          <p:nvPr>
            <p:extLst>
              <p:ext uri="{D42A27DB-BD31-4B8C-83A1-F6EECF244321}">
                <p14:modId xmlns:p14="http://schemas.microsoft.com/office/powerpoint/2010/main" val="3037115073"/>
              </p:ext>
            </p:extLst>
          </p:nvPr>
        </p:nvGraphicFramePr>
        <p:xfrm>
          <a:off x="4292588" y="1329596"/>
          <a:ext cx="3098972" cy="3929968"/>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3" name="Tabla 2"/>
          <p:cNvGraphicFramePr>
            <a:graphicFrameLocks noGrp="1"/>
          </p:cNvGraphicFramePr>
          <p:nvPr>
            <p:extLst>
              <p:ext uri="{D42A27DB-BD31-4B8C-83A1-F6EECF244321}">
                <p14:modId xmlns:p14="http://schemas.microsoft.com/office/powerpoint/2010/main" val="1883478625"/>
              </p:ext>
            </p:extLst>
          </p:nvPr>
        </p:nvGraphicFramePr>
        <p:xfrm>
          <a:off x="3491880" y="1418492"/>
          <a:ext cx="2145332" cy="3619347"/>
        </p:xfrm>
        <a:graphic>
          <a:graphicData uri="http://schemas.openxmlformats.org/drawingml/2006/table">
            <a:tbl>
              <a:tblPr>
                <a:tableStyleId>{5C22544A-7EE6-4342-B048-85BDC9FD1C3A}</a:tableStyleId>
              </a:tblPr>
              <a:tblGrid>
                <a:gridCol w="2145332"/>
              </a:tblGrid>
              <a:tr h="162963">
                <a:tc>
                  <a:txBody>
                    <a:bodyPr/>
                    <a:lstStyle/>
                    <a:p>
                      <a:pPr algn="l" fontAlgn="t"/>
                      <a:r>
                        <a:rPr lang="es-MX" sz="800" u="none" strike="noStrike" dirty="0" smtClean="0">
                          <a:solidFill>
                            <a:schemeClr val="tx2"/>
                          </a:solidFill>
                          <a:effectLst/>
                        </a:rPr>
                        <a:t>Mejorar </a:t>
                      </a:r>
                      <a:r>
                        <a:rPr lang="es-MX" sz="800" u="none" strike="noStrike" dirty="0">
                          <a:solidFill>
                            <a:schemeClr val="tx2"/>
                          </a:solidFill>
                          <a:effectLst/>
                        </a:rPr>
                        <a:t>los canales de interacción</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20915">
                <a:tc>
                  <a:txBody>
                    <a:bodyPr/>
                    <a:lstStyle/>
                    <a:p>
                      <a:pPr algn="l" fontAlgn="t"/>
                      <a:endParaRPr lang="es-MX" sz="800" u="none" strike="noStrike" dirty="0" smtClean="0">
                        <a:solidFill>
                          <a:schemeClr val="tx2"/>
                        </a:solidFill>
                        <a:effectLst/>
                      </a:endParaRPr>
                    </a:p>
                    <a:p>
                      <a:pPr algn="l" fontAlgn="t"/>
                      <a:r>
                        <a:rPr lang="es-MX" sz="800" u="none" strike="noStrike" dirty="0" smtClean="0">
                          <a:solidFill>
                            <a:schemeClr val="tx2"/>
                          </a:solidFill>
                          <a:effectLst/>
                        </a:rPr>
                        <a:t>Ser </a:t>
                      </a:r>
                      <a:r>
                        <a:rPr lang="es-MX" sz="800" u="none" strike="noStrike" dirty="0">
                          <a:solidFill>
                            <a:schemeClr val="tx2"/>
                          </a:solidFill>
                          <a:effectLst/>
                        </a:rPr>
                        <a:t>más eficientes</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56437">
                <a:tc>
                  <a:txBody>
                    <a:bodyPr/>
                    <a:lstStyle/>
                    <a:p>
                      <a:pPr algn="l" fontAlgn="t"/>
                      <a:endParaRPr lang="es-MX" sz="800" u="none" strike="noStrike" dirty="0" smtClean="0">
                        <a:solidFill>
                          <a:schemeClr val="tx2"/>
                        </a:solidFill>
                        <a:effectLst/>
                      </a:endParaRPr>
                    </a:p>
                    <a:p>
                      <a:pPr algn="l" fontAlgn="t"/>
                      <a:r>
                        <a:rPr lang="es-MX" sz="800" u="none" strike="noStrike" dirty="0" smtClean="0">
                          <a:solidFill>
                            <a:schemeClr val="tx2"/>
                          </a:solidFill>
                          <a:effectLst/>
                        </a:rPr>
                        <a:t>Conocer </a:t>
                      </a:r>
                      <a:r>
                        <a:rPr lang="es-MX" sz="800" u="none" strike="noStrike" dirty="0">
                          <a:solidFill>
                            <a:schemeClr val="tx2"/>
                          </a:solidFill>
                          <a:effectLst/>
                        </a:rPr>
                        <a:t>sobre proyectos/información de interés</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02286">
                <a:tc>
                  <a:txBody>
                    <a:bodyPr/>
                    <a:lstStyle/>
                    <a:p>
                      <a:pPr algn="l" fontAlgn="t"/>
                      <a:r>
                        <a:rPr lang="es-MX" sz="800" u="none" strike="noStrike" dirty="0" smtClean="0">
                          <a:solidFill>
                            <a:schemeClr val="tx2"/>
                          </a:solidFill>
                          <a:effectLst/>
                        </a:rPr>
                        <a:t>Votar </a:t>
                      </a:r>
                      <a:r>
                        <a:rPr lang="es-MX" sz="800" u="none" strike="noStrike" dirty="0">
                          <a:solidFill>
                            <a:schemeClr val="tx2"/>
                          </a:solidFill>
                          <a:effectLst/>
                        </a:rPr>
                        <a:t>en la toma de decisiones que consulta la entidad</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29762">
                <a:tc>
                  <a:txBody>
                    <a:bodyPr/>
                    <a:lstStyle/>
                    <a:p>
                      <a:pPr algn="l" fontAlgn="t"/>
                      <a:r>
                        <a:rPr lang="es-MX" sz="800" u="none" strike="noStrike" dirty="0" smtClean="0">
                          <a:solidFill>
                            <a:schemeClr val="tx2"/>
                          </a:solidFill>
                          <a:effectLst/>
                        </a:rPr>
                        <a:t>Proponer </a:t>
                      </a:r>
                      <a:r>
                        <a:rPr lang="es-MX" sz="800" u="none" strike="noStrike" dirty="0">
                          <a:solidFill>
                            <a:schemeClr val="tx2"/>
                          </a:solidFill>
                          <a:effectLst/>
                        </a:rPr>
                        <a:t>soluciones de problemas que lo afectan</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88032">
                <a:tc>
                  <a:txBody>
                    <a:bodyPr/>
                    <a:lstStyle/>
                    <a:p>
                      <a:pPr algn="l" fontAlgn="t"/>
                      <a:r>
                        <a:rPr lang="es-MX" sz="800" u="none" strike="noStrike" dirty="0" smtClean="0">
                          <a:solidFill>
                            <a:schemeClr val="tx2"/>
                          </a:solidFill>
                          <a:effectLst/>
                        </a:rPr>
                        <a:t>Mayor </a:t>
                      </a:r>
                      <a:r>
                        <a:rPr lang="es-MX" sz="800" u="none" strike="noStrike" dirty="0">
                          <a:solidFill>
                            <a:schemeClr val="tx2"/>
                          </a:solidFill>
                          <a:effectLst/>
                        </a:rPr>
                        <a:t>integración de las entidades del estado</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algn="l" fontAlgn="t"/>
                      <a:r>
                        <a:rPr lang="es-MX" sz="800" u="none" strike="noStrike" dirty="0" smtClean="0">
                          <a:solidFill>
                            <a:schemeClr val="tx2"/>
                          </a:solidFill>
                          <a:effectLst/>
                        </a:rPr>
                        <a:t>Participación</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41829">
                <a:tc>
                  <a:txBody>
                    <a:bodyPr/>
                    <a:lstStyle/>
                    <a:p>
                      <a:pPr algn="l" fontAlgn="t"/>
                      <a:r>
                        <a:rPr lang="es-MX" sz="800" u="none" strike="noStrike" dirty="0" smtClean="0">
                          <a:solidFill>
                            <a:schemeClr val="tx2"/>
                          </a:solidFill>
                          <a:effectLst/>
                        </a:rPr>
                        <a:t>Comunicar </a:t>
                      </a:r>
                      <a:r>
                        <a:rPr lang="es-MX" sz="800" u="none" strike="noStrike" dirty="0">
                          <a:solidFill>
                            <a:schemeClr val="tx2"/>
                          </a:solidFill>
                          <a:effectLst/>
                        </a:rPr>
                        <a:t>a los ciudadanos</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81372">
                <a:tc>
                  <a:txBody>
                    <a:bodyPr/>
                    <a:lstStyle/>
                    <a:p>
                      <a:pPr algn="l" fontAlgn="t"/>
                      <a:r>
                        <a:rPr lang="es-MX" sz="800" u="none" strike="noStrike" dirty="0" smtClean="0">
                          <a:solidFill>
                            <a:schemeClr val="tx2"/>
                          </a:solidFill>
                          <a:effectLst/>
                        </a:rPr>
                        <a:t>Mejorar </a:t>
                      </a:r>
                      <a:r>
                        <a:rPr lang="es-MX" sz="800" u="none" strike="noStrike" dirty="0">
                          <a:solidFill>
                            <a:schemeClr val="tx2"/>
                          </a:solidFill>
                          <a:effectLst/>
                        </a:rPr>
                        <a:t>la solución de conflictos</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41829">
                <a:tc>
                  <a:txBody>
                    <a:bodyPr/>
                    <a:lstStyle/>
                    <a:p>
                      <a:pPr algn="l" fontAlgn="t"/>
                      <a:r>
                        <a:rPr lang="es-MX" sz="800" u="none" strike="noStrike" dirty="0" smtClean="0">
                          <a:solidFill>
                            <a:schemeClr val="tx2"/>
                          </a:solidFill>
                          <a:effectLst/>
                        </a:rPr>
                        <a:t>Promover </a:t>
                      </a:r>
                      <a:r>
                        <a:rPr lang="es-MX" sz="800" u="none" strike="noStrike" dirty="0">
                          <a:solidFill>
                            <a:schemeClr val="tx2"/>
                          </a:solidFill>
                          <a:effectLst/>
                        </a:rPr>
                        <a:t>el ejercicio de control social</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99066">
                <a:tc>
                  <a:txBody>
                    <a:bodyPr/>
                    <a:lstStyle/>
                    <a:p>
                      <a:pPr algn="l" fontAlgn="t"/>
                      <a:r>
                        <a:rPr lang="es-MX" sz="800" u="none" strike="noStrike" dirty="0" smtClean="0">
                          <a:solidFill>
                            <a:schemeClr val="tx2"/>
                          </a:solidFill>
                          <a:effectLst/>
                        </a:rPr>
                        <a:t>Agilizar </a:t>
                      </a:r>
                      <a:r>
                        <a:rPr lang="es-MX" sz="800" u="none" strike="noStrike" dirty="0">
                          <a:solidFill>
                            <a:schemeClr val="tx2"/>
                          </a:solidFill>
                          <a:effectLst/>
                        </a:rPr>
                        <a:t>los trámites</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algn="l" fontAlgn="t"/>
                      <a:r>
                        <a:rPr lang="es-MX" sz="800" u="none" strike="noStrike" dirty="0" smtClean="0">
                          <a:solidFill>
                            <a:schemeClr val="tx2"/>
                          </a:solidFill>
                          <a:effectLst/>
                        </a:rPr>
                        <a:t>Unificación </a:t>
                      </a:r>
                      <a:r>
                        <a:rPr lang="es-MX" sz="800" u="none" strike="noStrike" dirty="0">
                          <a:solidFill>
                            <a:schemeClr val="tx2"/>
                          </a:solidFill>
                          <a:effectLst/>
                        </a:rPr>
                        <a:t>de tramites</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88032">
                <a:tc>
                  <a:txBody>
                    <a:bodyPr/>
                    <a:lstStyle/>
                    <a:p>
                      <a:pPr algn="l" fontAlgn="t"/>
                      <a:r>
                        <a:rPr lang="es-MX" sz="800" u="none" strike="noStrike" dirty="0" smtClean="0">
                          <a:solidFill>
                            <a:schemeClr val="tx2"/>
                          </a:solidFill>
                          <a:effectLst/>
                        </a:rPr>
                        <a:t>Conocer </a:t>
                      </a:r>
                      <a:r>
                        <a:rPr lang="es-MX" sz="800" u="none" strike="noStrike" dirty="0">
                          <a:solidFill>
                            <a:schemeClr val="tx2"/>
                          </a:solidFill>
                          <a:effectLst/>
                        </a:rPr>
                        <a:t>más del Gobierno</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algn="l" fontAlgn="t"/>
                      <a:r>
                        <a:rPr lang="es-MX" sz="800" u="none" strike="noStrike" dirty="0" smtClean="0">
                          <a:solidFill>
                            <a:schemeClr val="tx2"/>
                          </a:solidFill>
                          <a:effectLst/>
                        </a:rPr>
                        <a:t>Dar </a:t>
                      </a:r>
                      <a:r>
                        <a:rPr lang="es-MX" sz="800" u="none" strike="noStrike" dirty="0">
                          <a:solidFill>
                            <a:schemeClr val="tx2"/>
                          </a:solidFill>
                          <a:effectLst/>
                        </a:rPr>
                        <a:t>cumplimiento al principio de transparencia</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algn="l" fontAlgn="t"/>
                      <a:r>
                        <a:rPr lang="es-MX" sz="800" u="none" strike="noStrike" dirty="0" smtClean="0">
                          <a:solidFill>
                            <a:schemeClr val="tx2"/>
                          </a:solidFill>
                          <a:effectLst/>
                        </a:rPr>
                        <a:t>Estar </a:t>
                      </a:r>
                      <a:r>
                        <a:rPr lang="es-MX" sz="800" u="none" strike="noStrike" dirty="0">
                          <a:solidFill>
                            <a:schemeClr val="tx2"/>
                          </a:solidFill>
                          <a:effectLst/>
                        </a:rPr>
                        <a:t>más informado(a)</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algn="l" fontAlgn="t"/>
                      <a:r>
                        <a:rPr lang="es-MX" sz="800" u="none" strike="noStrike" dirty="0">
                          <a:solidFill>
                            <a:schemeClr val="tx2"/>
                          </a:solidFill>
                          <a:effectLst/>
                        </a:rPr>
                        <a:t>Otras menciones</a:t>
                      </a:r>
                      <a:endParaRPr lang="es-MX" sz="800" b="0" i="0" u="none" strike="noStrike" dirty="0">
                        <a:solidFill>
                          <a:schemeClr val="tx2"/>
                        </a:solidFill>
                        <a:effectLst/>
                        <a:latin typeface="Arial" panose="020B0604020202020204" pitchFamily="34" charset="0"/>
                      </a:endParaRPr>
                    </a:p>
                  </a:txBody>
                  <a:tcPr marL="3779" marR="3779" marT="377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5" name="Rectángulo 4"/>
          <p:cNvSpPr/>
          <p:nvPr/>
        </p:nvSpPr>
        <p:spPr>
          <a:xfrm>
            <a:off x="7668343" y="2697867"/>
            <a:ext cx="118367" cy="159633"/>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Rectángulo 42"/>
          <p:cNvSpPr/>
          <p:nvPr/>
        </p:nvSpPr>
        <p:spPr>
          <a:xfrm>
            <a:off x="7668344" y="2985899"/>
            <a:ext cx="118367" cy="159633"/>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CuadroTexto 1"/>
          <p:cNvSpPr txBox="1"/>
          <p:nvPr/>
        </p:nvSpPr>
        <p:spPr>
          <a:xfrm>
            <a:off x="5201572" y="5109883"/>
            <a:ext cx="3940137" cy="246221"/>
          </a:xfrm>
          <a:prstGeom prst="rect">
            <a:avLst/>
          </a:prstGeom>
          <a:noFill/>
        </p:spPr>
        <p:txBody>
          <a:bodyPr wrap="square" rtlCol="0">
            <a:spAutoFit/>
          </a:bodyPr>
          <a:lstStyle/>
          <a:p>
            <a:r>
              <a:rPr lang="es-MX" sz="1000" dirty="0" smtClean="0"/>
              <a:t>* Continuación de la diapositiva anterior, corresponde al otro ¿Cuál?</a:t>
            </a:r>
            <a:endParaRPr lang="es-MX" sz="1000" dirty="0"/>
          </a:p>
        </p:txBody>
      </p:sp>
      <p:sp>
        <p:nvSpPr>
          <p:cNvPr id="29" name="28 Cheurón">
            <a:hlinkClick r:id="rId16"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38922070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33</a:t>
            </a:fld>
            <a:endParaRPr lang="es-CO"/>
          </a:p>
        </p:txBody>
      </p:sp>
      <p:sp>
        <p:nvSpPr>
          <p:cNvPr id="5" name="4 Cheurón">
            <a:hlinkClick r:id="rId2"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6" name="5 Cheurón">
            <a:hlinkClick r:id="rId3"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8" name="Picture 2" descr="http://58533534ea9b6562bf3c-029f06cbf668e558ffb5306597309f00.r0.cf1.rackcdn.com/2012/10/Like.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Conclusiones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10" name="Picture 9" descr="Address">
            <a:hlinkClick r:id="" action="ppaction://hlinkshowjump?jump=firstslide"/>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1" name="10 Cheurón">
            <a:hlinkClick r:id="rId6" action="ppaction://hlinksldjump"/>
          </p:cNvPr>
          <p:cNvSpPr/>
          <p:nvPr/>
        </p:nvSpPr>
        <p:spPr>
          <a:xfrm>
            <a:off x="2422393" y="5291664"/>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Resultados</a:t>
            </a:r>
          </a:p>
        </p:txBody>
      </p:sp>
      <p:pic>
        <p:nvPicPr>
          <p:cNvPr id="1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323528" y="1487184"/>
            <a:ext cx="8424936" cy="3170099"/>
          </a:xfrm>
          <a:prstGeom prst="rect">
            <a:avLst/>
          </a:prstGeom>
          <a:noFill/>
        </p:spPr>
        <p:txBody>
          <a:bodyPr wrap="square" rtlCol="0">
            <a:spAutoFit/>
          </a:bodyPr>
          <a:lstStyle/>
          <a:p>
            <a:pPr marL="285750" lvl="0" indent="-285750" algn="just">
              <a:buClr>
                <a:schemeClr val="tx2">
                  <a:lumMod val="60000"/>
                  <a:lumOff val="40000"/>
                </a:schemeClr>
              </a:buClr>
              <a:buFont typeface="Wingdings" panose="05000000000000000000" pitchFamily="2" charset="2"/>
              <a:buChar char="§"/>
            </a:pPr>
            <a:r>
              <a:rPr lang="es-MX" sz="1400" dirty="0"/>
              <a:t>El principal medio usado por los funcionarios para informar a los ciudadanos sigue siendo el Internet (79,1%) seguido de teléfono celular (52,9%) y teléfono fijo (51,6%). El medio menos utilizado son las revistas (9,6%). </a:t>
            </a:r>
            <a:endParaRPr lang="es-MX" sz="1400" dirty="0" smtClean="0"/>
          </a:p>
          <a:p>
            <a:pPr marL="285750" lvl="0" indent="-285750" algn="just">
              <a:buClr>
                <a:schemeClr val="tx2">
                  <a:lumMod val="60000"/>
                  <a:lumOff val="40000"/>
                </a:schemeClr>
              </a:buClr>
              <a:buFont typeface="Wingdings" panose="05000000000000000000" pitchFamily="2" charset="2"/>
              <a:buChar char="§"/>
            </a:pPr>
            <a:endParaRPr lang="es-MX" sz="1400" dirty="0"/>
          </a:p>
          <a:p>
            <a:pPr marL="285750" lvl="0" indent="-285750" algn="just">
              <a:buClr>
                <a:schemeClr val="tx2">
                  <a:lumMod val="60000"/>
                  <a:lumOff val="40000"/>
                </a:schemeClr>
              </a:buClr>
              <a:buFont typeface="Wingdings" panose="05000000000000000000" pitchFamily="2" charset="2"/>
              <a:buChar char="§"/>
            </a:pPr>
            <a:r>
              <a:rPr lang="es-MX" sz="1400" dirty="0" smtClean="0"/>
              <a:t>En </a:t>
            </a:r>
            <a:r>
              <a:rPr lang="es-MX" sz="1400" dirty="0"/>
              <a:t>cuanto a la frecuencia de uso, el Internet, el celular, la televisión nacional y la televisión por cable son los medios más usados para informar y/o interactuar con los ciudadanos. Por otro lado, los medios de menor uso son la radio, las revistas y la prensa. </a:t>
            </a:r>
            <a:endParaRPr lang="es-MX" sz="1400" dirty="0" smtClean="0"/>
          </a:p>
          <a:p>
            <a:pPr marL="285750" lvl="0" indent="-285750" algn="just">
              <a:buClr>
                <a:schemeClr val="tx2">
                  <a:lumMod val="60000"/>
                  <a:lumOff val="40000"/>
                </a:schemeClr>
              </a:buClr>
              <a:buFont typeface="Wingdings" panose="05000000000000000000" pitchFamily="2" charset="2"/>
              <a:buChar char="§"/>
            </a:pPr>
            <a:endParaRPr lang="es-MX" sz="1400" dirty="0"/>
          </a:p>
          <a:p>
            <a:pPr marL="285750" lvl="0" indent="-285750" algn="just">
              <a:buClr>
                <a:schemeClr val="tx2">
                  <a:lumMod val="60000"/>
                  <a:lumOff val="40000"/>
                </a:schemeClr>
              </a:buClr>
              <a:buFont typeface="Wingdings" panose="05000000000000000000" pitchFamily="2" charset="2"/>
              <a:buChar char="§"/>
            </a:pPr>
            <a:r>
              <a:rPr lang="es-MX" sz="1400" dirty="0" smtClean="0"/>
              <a:t>El </a:t>
            </a:r>
            <a:r>
              <a:rPr lang="es-MX" sz="1400" dirty="0"/>
              <a:t>principal uso de estos medios es para informar sin embargo el teléfono celular y el teléfono fijo también son usados en un alto porcentaje para interactuar con los ciudadanos. </a:t>
            </a:r>
            <a:endParaRPr lang="es-MX" sz="1400" dirty="0" smtClean="0"/>
          </a:p>
          <a:p>
            <a:pPr marL="285750" lvl="0" indent="-285750" algn="just">
              <a:buClr>
                <a:schemeClr val="tx2">
                  <a:lumMod val="60000"/>
                  <a:lumOff val="40000"/>
                </a:schemeClr>
              </a:buClr>
              <a:buFont typeface="Wingdings" panose="05000000000000000000" pitchFamily="2" charset="2"/>
              <a:buChar char="§"/>
            </a:pPr>
            <a:endParaRPr lang="es-MX" sz="1400" dirty="0"/>
          </a:p>
          <a:p>
            <a:pPr marL="285750" lvl="0" indent="-285750" algn="just">
              <a:buClr>
                <a:schemeClr val="tx2">
                  <a:lumMod val="60000"/>
                  <a:lumOff val="40000"/>
                </a:schemeClr>
              </a:buClr>
              <a:buFont typeface="Wingdings" panose="05000000000000000000" pitchFamily="2" charset="2"/>
              <a:buChar char="§"/>
            </a:pPr>
            <a:r>
              <a:rPr lang="es-MX" sz="1400" dirty="0" smtClean="0"/>
              <a:t>Las </a:t>
            </a:r>
            <a:r>
              <a:rPr lang="es-MX" sz="1400" dirty="0"/>
              <a:t>principales actividades que promueven las entidades son: adelantar trámites (44,9%), conocer los resultados, avances o iniciativas del gobierno (44,4%), aportar en la construcción de las políticas públicas (41,4%), hacer llegar propuestas e iniciativas del gobierno (31,3%).</a:t>
            </a:r>
          </a:p>
          <a:p>
            <a:endParaRPr lang="es-MX" dirty="0"/>
          </a:p>
        </p:txBody>
      </p:sp>
      <p:sp>
        <p:nvSpPr>
          <p:cNvPr id="13" name="12 Cheurón">
            <a:hlinkClick r:id="rId8" action="ppaction://hlinksldjump"/>
          </p:cNvPr>
          <p:cNvSpPr/>
          <p:nvPr/>
        </p:nvSpPr>
        <p:spPr>
          <a:xfrm>
            <a:off x="3617053" y="5294087"/>
            <a:ext cx="1374785"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Conclusiones</a:t>
            </a:r>
          </a:p>
        </p:txBody>
      </p:sp>
    </p:spTree>
    <p:extLst>
      <p:ext uri="{BB962C8B-B14F-4D97-AF65-F5344CB8AC3E}">
        <p14:creationId xmlns:p14="http://schemas.microsoft.com/office/powerpoint/2010/main" val="10354418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34</a:t>
            </a:fld>
            <a:endParaRPr lang="es-CO"/>
          </a:p>
        </p:txBody>
      </p:sp>
      <p:sp>
        <p:nvSpPr>
          <p:cNvPr id="5" name="4 Cheurón">
            <a:hlinkClick r:id="rId2"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6" name="5 Cheurón">
            <a:hlinkClick r:id="rId3"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8" name="Picture 2" descr="http://58533534ea9b6562bf3c-029f06cbf668e558ffb5306597309f00.r0.cf1.rackcdn.com/2012/10/Like.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Conclusiones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10" name="Picture 9" descr="Address">
            <a:hlinkClick r:id="" action="ppaction://hlinkshowjump?jump=firstslide"/>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1" name="10 Cheurón">
            <a:hlinkClick r:id="rId6" action="ppaction://hlinksldjump"/>
          </p:cNvPr>
          <p:cNvSpPr/>
          <p:nvPr/>
        </p:nvSpPr>
        <p:spPr>
          <a:xfrm>
            <a:off x="2422393" y="5291664"/>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Resultados</a:t>
            </a:r>
          </a:p>
        </p:txBody>
      </p:sp>
      <p:pic>
        <p:nvPicPr>
          <p:cNvPr id="1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395536" y="1129308"/>
            <a:ext cx="8424936" cy="4462760"/>
          </a:xfrm>
          <a:prstGeom prst="rect">
            <a:avLst/>
          </a:prstGeom>
          <a:noFill/>
        </p:spPr>
        <p:txBody>
          <a:bodyPr wrap="square" rtlCol="0">
            <a:spAutoFit/>
          </a:bodyPr>
          <a:lstStyle/>
          <a:p>
            <a:pPr marL="285750" lvl="0" indent="-285750">
              <a:buClr>
                <a:schemeClr val="tx2">
                  <a:lumMod val="60000"/>
                  <a:lumOff val="40000"/>
                </a:schemeClr>
              </a:buClr>
              <a:buFont typeface="Wingdings" panose="05000000000000000000" pitchFamily="2" charset="2"/>
              <a:buChar char="§"/>
            </a:pPr>
            <a:r>
              <a:rPr lang="es-MX" sz="1400" dirty="0"/>
              <a:t>Los siguientes medios son los que según los funcionarios, permiten participar con mayor facilidad en Urna de Cristal: Página de Internet (91,6%), </a:t>
            </a:r>
            <a:r>
              <a:rPr lang="es-MX" sz="1400" dirty="0" err="1"/>
              <a:t>Twitter</a:t>
            </a:r>
            <a:r>
              <a:rPr lang="es-MX" sz="1400" dirty="0"/>
              <a:t> (57,2%),  Televisión Nacional (56,6%), Facebook (55,2%), Teléfono Celular (48,5%).</a:t>
            </a:r>
          </a:p>
          <a:p>
            <a:pPr lvl="0" algn="just">
              <a:buClr>
                <a:schemeClr val="tx2">
                  <a:lumMod val="60000"/>
                  <a:lumOff val="40000"/>
                </a:schemeClr>
              </a:buClr>
            </a:pPr>
            <a:endParaRPr lang="es-MX" sz="1400" dirty="0"/>
          </a:p>
          <a:p>
            <a:pPr marL="285750" indent="-285750" algn="just">
              <a:buClr>
                <a:schemeClr val="tx2">
                  <a:lumMod val="60000"/>
                  <a:lumOff val="40000"/>
                </a:schemeClr>
              </a:buClr>
              <a:buFont typeface="Wingdings" panose="05000000000000000000" pitchFamily="2" charset="2"/>
              <a:buChar char="§"/>
            </a:pPr>
            <a:r>
              <a:rPr lang="es-MX" sz="1400" dirty="0"/>
              <a:t>El 53,2% de los funcionarios que han usado la Urna de Cristal,  afirman sentirse satisfechos participando en la Urna de Cristal, hay un 46,8% que no lo está y analizando los diferentes aspectos evaluados de la Urna, los que tienen menor porcentaje en las calificaciones altas, en una escala de 1 a 5, son: Tiempo de respuesta a las inquietudes, facilidad para encontrar la información, rapidez para realizar las consultas y el impacto de sus aportes. </a:t>
            </a:r>
            <a:r>
              <a:rPr lang="es-MX" sz="1400" dirty="0" smtClean="0"/>
              <a:t> </a:t>
            </a:r>
          </a:p>
          <a:p>
            <a:pPr lvl="0" algn="just">
              <a:buClr>
                <a:schemeClr val="tx2">
                  <a:lumMod val="60000"/>
                  <a:lumOff val="40000"/>
                </a:schemeClr>
              </a:buClr>
            </a:pPr>
            <a:endParaRPr lang="es-MX" sz="1400" dirty="0"/>
          </a:p>
          <a:p>
            <a:pPr marL="285750" lvl="0" indent="-285750" algn="just">
              <a:buClr>
                <a:schemeClr val="tx2">
                  <a:lumMod val="60000"/>
                  <a:lumOff val="40000"/>
                </a:schemeClr>
              </a:buClr>
              <a:buFont typeface="Wingdings" panose="05000000000000000000" pitchFamily="2" charset="2"/>
              <a:buChar char="§"/>
            </a:pPr>
            <a:r>
              <a:rPr lang="es-MX" sz="1400" dirty="0"/>
              <a:t>La principal razón de ingreso a Urna de Cristal es conocer los resultados,  avances e iniciativas del gobierno (76,6%), en su mayoría los funcionarios consideran que si han obtenido respuesta y se sienten satisfechos con las respuestas obtenida. </a:t>
            </a:r>
            <a:endParaRPr lang="es-MX" sz="1400" dirty="0" smtClean="0"/>
          </a:p>
          <a:p>
            <a:pPr lvl="0" algn="just">
              <a:buClr>
                <a:schemeClr val="tx2">
                  <a:lumMod val="60000"/>
                  <a:lumOff val="40000"/>
                </a:schemeClr>
              </a:buClr>
            </a:pPr>
            <a:endParaRPr lang="es-MX" sz="1400" dirty="0"/>
          </a:p>
          <a:p>
            <a:pPr marL="285750" indent="-285750" algn="just">
              <a:buClr>
                <a:schemeClr val="tx2">
                  <a:lumMod val="60000"/>
                  <a:lumOff val="40000"/>
                </a:schemeClr>
              </a:buClr>
              <a:buFont typeface="Wingdings" panose="05000000000000000000" pitchFamily="2" charset="2"/>
              <a:buChar char="§"/>
            </a:pPr>
            <a:r>
              <a:rPr lang="es-MX" sz="1400" dirty="0"/>
              <a:t>El 90,1% de los funcionarios mencionan que si seguirán participando en Urna de Cristal porque es una ayuda para mantenerse informado (40,5%), Es un medio que permite la participación y comunicación con los ciudadanos (42,3%) y es una buena herramienta (15,3%). Por otro lado del 9,9% que mencionan no volver a participar en Urna de Cristal, mencionan que no han recibido respuesta (4,5%), no tiene utilidad (2,7%), es una herramienta de difícil acceso (1,8%).</a:t>
            </a:r>
          </a:p>
          <a:p>
            <a:endParaRPr lang="es-MX" dirty="0"/>
          </a:p>
        </p:txBody>
      </p:sp>
      <p:sp>
        <p:nvSpPr>
          <p:cNvPr id="13" name="12 Cheurón">
            <a:hlinkClick r:id="rId8" action="ppaction://hlinksldjump"/>
          </p:cNvPr>
          <p:cNvSpPr/>
          <p:nvPr/>
        </p:nvSpPr>
        <p:spPr>
          <a:xfrm>
            <a:off x="3617053" y="5294087"/>
            <a:ext cx="1374785"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Conclusiones</a:t>
            </a:r>
          </a:p>
        </p:txBody>
      </p:sp>
    </p:spTree>
    <p:extLst>
      <p:ext uri="{BB962C8B-B14F-4D97-AF65-F5344CB8AC3E}">
        <p14:creationId xmlns:p14="http://schemas.microsoft.com/office/powerpoint/2010/main" val="1536778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35</a:t>
            </a:fld>
            <a:endParaRPr lang="es-CO" dirty="0"/>
          </a:p>
        </p:txBody>
      </p:sp>
      <p:sp>
        <p:nvSpPr>
          <p:cNvPr id="5" name="4 Cheurón">
            <a:hlinkClick r:id="rId2"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6" name="5 Cheurón">
            <a:hlinkClick r:id="rId3"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8" name="Picture 2" descr="http://58533534ea9b6562bf3c-029f06cbf668e558ffb5306597309f00.r0.cf1.rackcdn.com/2012/10/Like.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Conclusiones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10" name="Picture 9" descr="Address">
            <a:hlinkClick r:id="" action="ppaction://hlinkshowjump?jump=firstslide"/>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1" name="10 Cheurón">
            <a:hlinkClick r:id="rId6" action="ppaction://hlinksldjump"/>
          </p:cNvPr>
          <p:cNvSpPr/>
          <p:nvPr/>
        </p:nvSpPr>
        <p:spPr>
          <a:xfrm>
            <a:off x="2422393" y="5291664"/>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Resultados</a:t>
            </a:r>
          </a:p>
        </p:txBody>
      </p:sp>
      <p:pic>
        <p:nvPicPr>
          <p:cNvPr id="1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323528" y="1345332"/>
            <a:ext cx="8424936" cy="3323987"/>
          </a:xfrm>
          <a:prstGeom prst="rect">
            <a:avLst/>
          </a:prstGeom>
          <a:noFill/>
        </p:spPr>
        <p:txBody>
          <a:bodyPr wrap="square" rtlCol="0">
            <a:spAutoFit/>
          </a:bodyPr>
          <a:lstStyle/>
          <a:p>
            <a:pPr marL="285750" lvl="0" indent="-285750" algn="just">
              <a:buClr>
                <a:schemeClr val="tx2">
                  <a:lumMod val="60000"/>
                  <a:lumOff val="40000"/>
                </a:schemeClr>
              </a:buClr>
              <a:buFont typeface="Wingdings" panose="05000000000000000000" pitchFamily="2" charset="2"/>
              <a:buChar char="§"/>
            </a:pPr>
            <a:r>
              <a:rPr lang="es-MX" sz="1400" dirty="0"/>
              <a:t>El 90,1% de los funcionarios le recomendarían a sus amigos o a personas conocidas, participar en Urna de Cristal porque consideran que esta herramienta permite estar informado sobre la gestión del Gobierno (42,3%), es una forma de participar en la gestión del Gobierno (15,3%), es un medio ágil y útil (10,8</a:t>
            </a:r>
            <a:r>
              <a:rPr lang="es-MX" sz="1400" dirty="0" smtClean="0"/>
              <a:t>%).</a:t>
            </a:r>
          </a:p>
          <a:p>
            <a:pPr marL="285750" lvl="0" indent="-285750" algn="just">
              <a:buClr>
                <a:schemeClr val="tx2">
                  <a:lumMod val="60000"/>
                  <a:lumOff val="40000"/>
                </a:schemeClr>
              </a:buClr>
              <a:buFont typeface="Wingdings" panose="05000000000000000000" pitchFamily="2" charset="2"/>
              <a:buChar char="§"/>
            </a:pPr>
            <a:endParaRPr lang="es-MX" sz="1400" dirty="0"/>
          </a:p>
          <a:p>
            <a:pPr marL="285750" lvl="0" indent="-285750" algn="just">
              <a:buClr>
                <a:schemeClr val="tx2">
                  <a:lumMod val="60000"/>
                  <a:lumOff val="40000"/>
                </a:schemeClr>
              </a:buClr>
              <a:buFont typeface="Wingdings" panose="05000000000000000000" pitchFamily="2" charset="2"/>
              <a:buChar char="§"/>
            </a:pPr>
            <a:r>
              <a:rPr lang="es-MX" sz="1400" dirty="0" smtClean="0"/>
              <a:t>En </a:t>
            </a:r>
            <a:r>
              <a:rPr lang="es-MX" sz="1400" dirty="0"/>
              <a:t>cuanto a los funcionarios que NO usan Urna de Cristal, mencionan que esto se debe a que no lo necesitan (30,1%), consiguen la información por otros medios (22,6%), falta de tiempo (12,4%), desconocimiento (10,8%). Dentro de las principales expectativas se encuentran: Que se informe sobre la gestión del Gobierno (33,7%), más participación ciudadana (23,6%), transparencia por parte el Estado (13,1%). </a:t>
            </a:r>
            <a:endParaRPr lang="es-MX" sz="1400" dirty="0" smtClean="0"/>
          </a:p>
          <a:p>
            <a:pPr marL="285750" lvl="0" indent="-285750" algn="just">
              <a:buClr>
                <a:schemeClr val="tx2">
                  <a:lumMod val="60000"/>
                  <a:lumOff val="40000"/>
                </a:schemeClr>
              </a:buClr>
              <a:buFont typeface="Wingdings" panose="05000000000000000000" pitchFamily="2" charset="2"/>
              <a:buChar char="§"/>
            </a:pPr>
            <a:endParaRPr lang="es-MX" sz="1400" dirty="0"/>
          </a:p>
          <a:p>
            <a:pPr marL="285750" lvl="0" indent="-285750" algn="just">
              <a:buClr>
                <a:schemeClr val="tx2">
                  <a:lumMod val="60000"/>
                  <a:lumOff val="40000"/>
                </a:schemeClr>
              </a:buClr>
              <a:buFont typeface="Wingdings" panose="05000000000000000000" pitchFamily="2" charset="2"/>
              <a:buChar char="§"/>
            </a:pPr>
            <a:r>
              <a:rPr lang="es-MX" sz="1400" dirty="0" smtClean="0"/>
              <a:t>Dentro </a:t>
            </a:r>
            <a:r>
              <a:rPr lang="es-MX" sz="1400" dirty="0"/>
              <a:t>de los principales aspectos que mencionaron los funcionarios como las cosas Urna de Cristal está haciendo bien, se encuentran: la información oportuna requerida por los ciudadanos (35,7%), aspecto que fue el principal en el medición del 2013, participación ciudadana con el Estado (15,8%), la promoción que se está dando (10,1%), dar a conocer los proyectos y gestiones del Estado (9,4%), entre otras.  Por otro lado, el aspecto principal que consideran los funcionarios le hace falta a Urna de Cristal es la promoción y difusión (30,0%). </a:t>
            </a:r>
          </a:p>
        </p:txBody>
      </p:sp>
      <p:sp>
        <p:nvSpPr>
          <p:cNvPr id="13" name="12 Cheurón">
            <a:hlinkClick r:id="rId8" action="ppaction://hlinksldjump"/>
          </p:cNvPr>
          <p:cNvSpPr/>
          <p:nvPr/>
        </p:nvSpPr>
        <p:spPr>
          <a:xfrm>
            <a:off x="3617053" y="5294087"/>
            <a:ext cx="1374785"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Conclusiones</a:t>
            </a:r>
          </a:p>
        </p:txBody>
      </p:sp>
    </p:spTree>
    <p:extLst>
      <p:ext uri="{BB962C8B-B14F-4D97-AF65-F5344CB8AC3E}">
        <p14:creationId xmlns:p14="http://schemas.microsoft.com/office/powerpoint/2010/main" val="14170716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36</a:t>
            </a:fld>
            <a:endParaRPr lang="es-CO" dirty="0"/>
          </a:p>
        </p:txBody>
      </p:sp>
      <p:sp>
        <p:nvSpPr>
          <p:cNvPr id="5" name="4 Cheurón">
            <a:hlinkClick r:id="rId2"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6" name="5 Cheurón">
            <a:hlinkClick r:id="rId3"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8" name="Picture 2" descr="http://58533534ea9b6562bf3c-029f06cbf668e558ffb5306597309f00.r0.cf1.rackcdn.com/2012/10/Like.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Conclusiones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10" name="Picture 9" descr="Address">
            <a:hlinkClick r:id="" action="ppaction://hlinkshowjump?jump=firstslide"/>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1" name="10 Cheurón">
            <a:hlinkClick r:id="rId6" action="ppaction://hlinksldjump"/>
          </p:cNvPr>
          <p:cNvSpPr/>
          <p:nvPr/>
        </p:nvSpPr>
        <p:spPr>
          <a:xfrm>
            <a:off x="2422393" y="5291664"/>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Resultados</a:t>
            </a:r>
          </a:p>
        </p:txBody>
      </p:sp>
      <p:pic>
        <p:nvPicPr>
          <p:cNvPr id="1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uadroTexto 1"/>
          <p:cNvSpPr txBox="1"/>
          <p:nvPr/>
        </p:nvSpPr>
        <p:spPr>
          <a:xfrm>
            <a:off x="323528" y="1345332"/>
            <a:ext cx="8424936" cy="3816429"/>
          </a:xfrm>
          <a:prstGeom prst="rect">
            <a:avLst/>
          </a:prstGeom>
          <a:noFill/>
        </p:spPr>
        <p:txBody>
          <a:bodyPr wrap="square" rtlCol="0">
            <a:spAutoFit/>
          </a:bodyPr>
          <a:lstStyle/>
          <a:p>
            <a:pPr marL="285750" lvl="0" indent="-285750" algn="just">
              <a:buClr>
                <a:schemeClr val="tx2">
                  <a:lumMod val="60000"/>
                  <a:lumOff val="40000"/>
                </a:schemeClr>
              </a:buClr>
              <a:buFont typeface="Wingdings" panose="05000000000000000000" pitchFamily="2" charset="2"/>
              <a:buChar char="§"/>
            </a:pPr>
            <a:r>
              <a:rPr lang="es-MX" sz="1400" dirty="0" smtClean="0"/>
              <a:t>La página de Internet </a:t>
            </a:r>
            <a:r>
              <a:rPr lang="es-MX" sz="1400" u="sng" dirty="0" smtClean="0">
                <a:hlinkClick r:id="rId8"/>
              </a:rPr>
              <a:t>www.urnadecristal.gov.co</a:t>
            </a:r>
            <a:r>
              <a:rPr lang="es-MX" sz="1400" dirty="0" smtClean="0"/>
              <a:t>, televisión nacional, </a:t>
            </a:r>
            <a:r>
              <a:rPr lang="es-MX" sz="1400" dirty="0" err="1" smtClean="0"/>
              <a:t>Twitter</a:t>
            </a:r>
            <a:r>
              <a:rPr lang="es-MX" sz="1400" dirty="0" smtClean="0"/>
              <a:t>, teléfono celular son los principales medios por donde quisieran participar los funcionarios en Urna de Cristal. En cuanto a las actividades que les gustaría realizar, entre las principales se encuentran: conocer los resultados del Gobierno (82,5%), plantear inquietudes al Gobierno (72,7%), aportar en la construcción de las políticas públicas (72,1%), entre otras. </a:t>
            </a:r>
          </a:p>
          <a:p>
            <a:pPr marL="285750" lvl="0" indent="-285750" algn="just">
              <a:buClr>
                <a:schemeClr val="tx2">
                  <a:lumMod val="60000"/>
                  <a:lumOff val="40000"/>
                </a:schemeClr>
              </a:buClr>
              <a:buFont typeface="Wingdings" panose="05000000000000000000" pitchFamily="2" charset="2"/>
              <a:buChar char="§"/>
            </a:pPr>
            <a:endParaRPr lang="es-MX" sz="1400" dirty="0"/>
          </a:p>
          <a:p>
            <a:pPr marL="285750" lvl="0" indent="-285750" algn="just">
              <a:buClr>
                <a:schemeClr val="tx2">
                  <a:lumMod val="60000"/>
                  <a:lumOff val="40000"/>
                </a:schemeClr>
              </a:buClr>
              <a:buFont typeface="Wingdings" panose="05000000000000000000" pitchFamily="2" charset="2"/>
              <a:buChar char="§"/>
            </a:pPr>
            <a:r>
              <a:rPr lang="es-MX" sz="1400" dirty="0" smtClean="0"/>
              <a:t>Del </a:t>
            </a:r>
            <a:r>
              <a:rPr lang="es-MX" sz="1400" dirty="0"/>
              <a:t>porcentaje de funcionarios que no han usado Urna de Cristal, el 92,2% si usaría una herramienta que le permitiera participar, conocer y proponer iniciativas al Gobierno. El principal medio por el que participarían es la página de Internet (88,3%) y la principal actividad que les gustaría realizar es conocer los resultados, avances e iniciativas del Gobierno (71,4%), plantear inquietudes al Gobierno (63,6%), Hacer llegar propuestas al Gobierno (63,6%), aportar en la construcción de las políticas públicas (57,1%).</a:t>
            </a:r>
          </a:p>
          <a:p>
            <a:pPr marL="285750" lvl="0" indent="-285750" algn="just">
              <a:buClr>
                <a:schemeClr val="tx2">
                  <a:lumMod val="60000"/>
                  <a:lumOff val="40000"/>
                </a:schemeClr>
              </a:buClr>
              <a:buFont typeface="Wingdings" panose="05000000000000000000" pitchFamily="2" charset="2"/>
              <a:buChar char="§"/>
            </a:pPr>
            <a:endParaRPr lang="es-MX" sz="1400" dirty="0" smtClean="0"/>
          </a:p>
          <a:p>
            <a:pPr marL="285750" indent="-285750" algn="just">
              <a:buClr>
                <a:schemeClr val="tx2">
                  <a:lumMod val="60000"/>
                  <a:lumOff val="40000"/>
                </a:schemeClr>
              </a:buClr>
              <a:buFont typeface="Wingdings" panose="05000000000000000000" pitchFamily="2" charset="2"/>
              <a:buChar char="§"/>
            </a:pPr>
            <a:r>
              <a:rPr lang="es-MX" sz="1400" dirty="0"/>
              <a:t>Los funcionarios consideran que la estrategia de Gobierno en Línea les ha ayudado a mejorar la gestión de la entidad para la que trabajan (77,8%), acercarse al ciudadano (82,6%), mejorar los canales de interacción (40,2%), ser más eficientes (36,6%), conocer sobre proyectos (28,6%), votar en la toma de decisiones que consulta la entidad (28,6%), proponer soluciones de problemas que lo afectan (28,6%), entre otras. </a:t>
            </a:r>
          </a:p>
          <a:p>
            <a:pPr marL="285750" lvl="0" indent="-285750" algn="just">
              <a:buClr>
                <a:schemeClr val="tx2">
                  <a:lumMod val="60000"/>
                  <a:lumOff val="40000"/>
                </a:schemeClr>
              </a:buClr>
              <a:buFont typeface="Wingdings" panose="05000000000000000000" pitchFamily="2" charset="2"/>
              <a:buChar char="§"/>
            </a:pPr>
            <a:endParaRPr lang="es-MX" dirty="0"/>
          </a:p>
        </p:txBody>
      </p:sp>
      <p:sp>
        <p:nvSpPr>
          <p:cNvPr id="13" name="12 Cheurón">
            <a:hlinkClick r:id="rId9" action="ppaction://hlinksldjump"/>
          </p:cNvPr>
          <p:cNvSpPr/>
          <p:nvPr/>
        </p:nvSpPr>
        <p:spPr>
          <a:xfrm>
            <a:off x="3617053" y="5294087"/>
            <a:ext cx="1374785"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t>Conclusiones</a:t>
            </a:r>
          </a:p>
        </p:txBody>
      </p:sp>
    </p:spTree>
    <p:extLst>
      <p:ext uri="{BB962C8B-B14F-4D97-AF65-F5344CB8AC3E}">
        <p14:creationId xmlns:p14="http://schemas.microsoft.com/office/powerpoint/2010/main" val="28819668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4</a:t>
            </a:fld>
            <a:endParaRPr lang="es-CO"/>
          </a:p>
        </p:txBody>
      </p:sp>
      <p:sp>
        <p:nvSpPr>
          <p:cNvPr id="7" name="6 Cheurón">
            <a:hlinkClick r:id="rId3"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 name="7 Cheurón">
            <a:hlinkClick r:id="rId4" action="ppaction://hlinksldjump"/>
          </p:cNvPr>
          <p:cNvSpPr/>
          <p:nvPr/>
        </p:nvSpPr>
        <p:spPr>
          <a:xfrm>
            <a:off x="1230156" y="5305772"/>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Metodología</a:t>
            </a:r>
          </a:p>
        </p:txBody>
      </p:sp>
      <p:pic>
        <p:nvPicPr>
          <p:cNvPr id="11" name="Picture 2" descr="http://58533534ea9b6562bf3c-029f06cbf668e558ffb5306597309f00.r0.cf1.rackcdn.com/2012/10/Like.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4 Rectángulo"/>
          <p:cNvSpPr/>
          <p:nvPr/>
        </p:nvSpPr>
        <p:spPr>
          <a:xfrm>
            <a:off x="2771800" y="1093683"/>
            <a:ext cx="4572000" cy="276999"/>
          </a:xfrm>
          <a:prstGeom prst="rect">
            <a:avLst/>
          </a:prstGeom>
        </p:spPr>
        <p:txBody>
          <a:bodyPr>
            <a:spAutoFit/>
          </a:bodyPr>
          <a:lstStyle/>
          <a:p>
            <a:pPr lvl="0" algn="ctr"/>
            <a:r>
              <a:rPr lang="es-CO" sz="1200" b="1" dirty="0" smtClean="0">
                <a:solidFill>
                  <a:schemeClr val="tx2">
                    <a:lumMod val="50000"/>
                  </a:schemeClr>
                </a:solidFill>
                <a:latin typeface="+mj-lt"/>
                <a:ea typeface="Verdana" pitchFamily="34" charset="0"/>
                <a:cs typeface="Verdana" pitchFamily="34" charset="0"/>
              </a:rPr>
              <a:t>Ficha Técnica</a:t>
            </a:r>
            <a:endParaRPr lang="es-CO" sz="1200" b="1" dirty="0">
              <a:solidFill>
                <a:schemeClr val="tx2">
                  <a:lumMod val="50000"/>
                </a:schemeClr>
              </a:solidFill>
              <a:latin typeface="+mj-lt"/>
              <a:ea typeface="Verdana" pitchFamily="34" charset="0"/>
              <a:cs typeface="Verdana" pitchFamily="34" charset="0"/>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Metodología</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sp>
        <p:nvSpPr>
          <p:cNvPr id="16" name="15 Rectángulo"/>
          <p:cNvSpPr/>
          <p:nvPr/>
        </p:nvSpPr>
        <p:spPr>
          <a:xfrm>
            <a:off x="1996132" y="1500381"/>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Empresa Contratante:</a:t>
            </a:r>
            <a:endParaRPr lang="es-CO" sz="1200" b="1" dirty="0">
              <a:solidFill>
                <a:schemeClr val="tx2">
                  <a:lumMod val="50000"/>
                </a:schemeClr>
              </a:solidFill>
              <a:latin typeface="+mj-lt"/>
              <a:ea typeface="Verdana" pitchFamily="34" charset="0"/>
              <a:cs typeface="Verdana" pitchFamily="34" charset="0"/>
            </a:endParaRPr>
          </a:p>
        </p:txBody>
      </p:sp>
      <p:sp>
        <p:nvSpPr>
          <p:cNvPr id="19" name="18 Rectángulo"/>
          <p:cNvSpPr/>
          <p:nvPr/>
        </p:nvSpPr>
        <p:spPr>
          <a:xfrm>
            <a:off x="1999623" y="1735906"/>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Empresa Contratada:</a:t>
            </a:r>
            <a:endParaRPr lang="es-CO" sz="1200" b="1" dirty="0">
              <a:solidFill>
                <a:schemeClr val="tx2">
                  <a:lumMod val="50000"/>
                </a:schemeClr>
              </a:solidFill>
              <a:latin typeface="+mj-lt"/>
              <a:ea typeface="Verdana" pitchFamily="34" charset="0"/>
              <a:cs typeface="Verdana" pitchFamily="34" charset="0"/>
            </a:endParaRPr>
          </a:p>
        </p:txBody>
      </p:sp>
      <p:cxnSp>
        <p:nvCxnSpPr>
          <p:cNvPr id="20" name="19 Conector recto"/>
          <p:cNvCxnSpPr/>
          <p:nvPr/>
        </p:nvCxnSpPr>
        <p:spPr>
          <a:xfrm>
            <a:off x="1729366" y="2005279"/>
            <a:ext cx="7128792" cy="0"/>
          </a:xfrm>
          <a:prstGeom prst="line">
            <a:avLst/>
          </a:prstGeom>
          <a:ln w="12700">
            <a:solidFill>
              <a:schemeClr val="accent5">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1" name="20 Rectángulo"/>
          <p:cNvSpPr/>
          <p:nvPr/>
        </p:nvSpPr>
        <p:spPr>
          <a:xfrm>
            <a:off x="3508300" y="1501223"/>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Fondo de las </a:t>
            </a:r>
            <a:r>
              <a:rPr lang="es-CO" sz="1100" b="1" dirty="0">
                <a:solidFill>
                  <a:schemeClr val="bg1">
                    <a:lumMod val="50000"/>
                  </a:schemeClr>
                </a:solidFill>
                <a:latin typeface="+mj-lt"/>
                <a:ea typeface="Verdana" pitchFamily="34" charset="0"/>
                <a:cs typeface="Verdana" pitchFamily="34" charset="0"/>
              </a:rPr>
              <a:t>Tecnologías de la Información  y las Comunicaciones</a:t>
            </a:r>
          </a:p>
        </p:txBody>
      </p:sp>
      <p:sp>
        <p:nvSpPr>
          <p:cNvPr id="22" name="21 Rectángulo"/>
          <p:cNvSpPr/>
          <p:nvPr/>
        </p:nvSpPr>
        <p:spPr>
          <a:xfrm>
            <a:off x="3508300" y="1736748"/>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Consultores en información </a:t>
            </a:r>
            <a:r>
              <a:rPr lang="es-CO" sz="1100" b="1" dirty="0">
                <a:solidFill>
                  <a:schemeClr val="bg1">
                    <a:lumMod val="50000"/>
                  </a:schemeClr>
                </a:solidFill>
                <a:latin typeface="+mj-lt"/>
                <a:ea typeface="Verdana" pitchFamily="34" charset="0"/>
                <a:cs typeface="Verdana" pitchFamily="34" charset="0"/>
              </a:rPr>
              <a:t>INFOMÉTRIKA SAS.</a:t>
            </a:r>
          </a:p>
        </p:txBody>
      </p:sp>
      <p:sp>
        <p:nvSpPr>
          <p:cNvPr id="3" name="2 Cheurón"/>
          <p:cNvSpPr/>
          <p:nvPr/>
        </p:nvSpPr>
        <p:spPr>
          <a:xfrm>
            <a:off x="1729366" y="1669368"/>
            <a:ext cx="298665" cy="180020"/>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solidFill>
                <a:schemeClr val="tx1"/>
              </a:solidFill>
            </a:endParaRPr>
          </a:p>
        </p:txBody>
      </p:sp>
      <p:sp>
        <p:nvSpPr>
          <p:cNvPr id="23" name="22 Cheurón"/>
          <p:cNvSpPr/>
          <p:nvPr/>
        </p:nvSpPr>
        <p:spPr>
          <a:xfrm>
            <a:off x="1753055" y="2137420"/>
            <a:ext cx="298665" cy="180020"/>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solidFill>
                <a:schemeClr val="tx1"/>
              </a:solidFill>
            </a:endParaRPr>
          </a:p>
        </p:txBody>
      </p:sp>
      <p:sp>
        <p:nvSpPr>
          <p:cNvPr id="24" name="23 Rectángulo"/>
          <p:cNvSpPr/>
          <p:nvPr/>
        </p:nvSpPr>
        <p:spPr>
          <a:xfrm>
            <a:off x="2000381" y="2065412"/>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Técnica de Recolección:</a:t>
            </a:r>
            <a:endParaRPr lang="es-CO" sz="1200" b="1" dirty="0">
              <a:solidFill>
                <a:schemeClr val="tx2">
                  <a:lumMod val="50000"/>
                </a:schemeClr>
              </a:solidFill>
              <a:latin typeface="+mj-lt"/>
              <a:ea typeface="Verdana" pitchFamily="34" charset="0"/>
              <a:cs typeface="Verdana" pitchFamily="34" charset="0"/>
            </a:endParaRPr>
          </a:p>
        </p:txBody>
      </p:sp>
      <p:sp>
        <p:nvSpPr>
          <p:cNvPr id="30" name="29 Rectángulo"/>
          <p:cNvSpPr/>
          <p:nvPr/>
        </p:nvSpPr>
        <p:spPr>
          <a:xfrm>
            <a:off x="3527317" y="2091834"/>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Encuesta vía web con aplicación de un cuestionario estructurado</a:t>
            </a:r>
            <a:endParaRPr lang="es-CO" sz="1100" b="1" dirty="0">
              <a:solidFill>
                <a:schemeClr val="bg1">
                  <a:lumMod val="50000"/>
                </a:schemeClr>
              </a:solidFill>
              <a:latin typeface="+mj-lt"/>
              <a:ea typeface="Verdana" pitchFamily="34" charset="0"/>
              <a:cs typeface="Verdana" pitchFamily="34" charset="0"/>
            </a:endParaRPr>
          </a:p>
        </p:txBody>
      </p:sp>
      <p:cxnSp>
        <p:nvCxnSpPr>
          <p:cNvPr id="31" name="30 Conector recto"/>
          <p:cNvCxnSpPr/>
          <p:nvPr/>
        </p:nvCxnSpPr>
        <p:spPr>
          <a:xfrm>
            <a:off x="1739999" y="2497460"/>
            <a:ext cx="7128792" cy="0"/>
          </a:xfrm>
          <a:prstGeom prst="line">
            <a:avLst/>
          </a:prstGeom>
          <a:ln w="12700">
            <a:solidFill>
              <a:schemeClr val="accent5">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2" name="31 Cheurón"/>
          <p:cNvSpPr/>
          <p:nvPr/>
        </p:nvSpPr>
        <p:spPr>
          <a:xfrm>
            <a:off x="1769475" y="2702451"/>
            <a:ext cx="298665" cy="180020"/>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solidFill>
                <a:schemeClr val="tx1"/>
              </a:solidFill>
            </a:endParaRPr>
          </a:p>
        </p:txBody>
      </p:sp>
      <p:sp>
        <p:nvSpPr>
          <p:cNvPr id="33" name="32 Rectángulo"/>
          <p:cNvSpPr/>
          <p:nvPr/>
        </p:nvSpPr>
        <p:spPr>
          <a:xfrm>
            <a:off x="2000381" y="2641476"/>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Operación Estadística:</a:t>
            </a:r>
            <a:endParaRPr lang="es-CO" sz="1200" b="1" dirty="0">
              <a:solidFill>
                <a:schemeClr val="tx2">
                  <a:lumMod val="50000"/>
                </a:schemeClr>
              </a:solidFill>
              <a:latin typeface="+mj-lt"/>
              <a:ea typeface="Verdana" pitchFamily="34" charset="0"/>
              <a:cs typeface="Verdana" pitchFamily="34" charset="0"/>
            </a:endParaRPr>
          </a:p>
        </p:txBody>
      </p:sp>
      <p:sp>
        <p:nvSpPr>
          <p:cNvPr id="39" name="38 Rectángulo"/>
          <p:cNvSpPr/>
          <p:nvPr/>
        </p:nvSpPr>
        <p:spPr>
          <a:xfrm>
            <a:off x="3527317" y="2667898"/>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Barrido de lista</a:t>
            </a:r>
            <a:endParaRPr lang="es-CO" sz="1100" b="1" dirty="0">
              <a:solidFill>
                <a:schemeClr val="bg1">
                  <a:lumMod val="50000"/>
                </a:schemeClr>
              </a:solidFill>
              <a:latin typeface="+mj-lt"/>
              <a:ea typeface="Verdana" pitchFamily="34" charset="0"/>
              <a:cs typeface="Verdana" pitchFamily="34" charset="0"/>
            </a:endParaRPr>
          </a:p>
        </p:txBody>
      </p:sp>
      <p:pic>
        <p:nvPicPr>
          <p:cNvPr id="40" name="Picture 9" descr="Address">
            <a:hlinkClick r:id="" action="ppaction://hlinkshowjump?jump=firs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49" name="48 Cheurón">
            <a:hlinkClick r:id="rId7" action="ppaction://hlinksldjump"/>
          </p:cNvPr>
          <p:cNvSpPr/>
          <p:nvPr/>
        </p:nvSpPr>
        <p:spPr>
          <a:xfrm>
            <a:off x="2422393" y="5291664"/>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Resultados</a:t>
            </a:r>
          </a:p>
        </p:txBody>
      </p:sp>
      <p:sp>
        <p:nvSpPr>
          <p:cNvPr id="34" name="23 Rectángulo"/>
          <p:cNvSpPr/>
          <p:nvPr/>
        </p:nvSpPr>
        <p:spPr>
          <a:xfrm>
            <a:off x="2000381" y="3089539"/>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Tamaño de la muestra:</a:t>
            </a:r>
            <a:endParaRPr lang="es-CO" sz="1200" b="1" dirty="0">
              <a:solidFill>
                <a:schemeClr val="tx2">
                  <a:lumMod val="50000"/>
                </a:schemeClr>
              </a:solidFill>
              <a:latin typeface="+mj-lt"/>
              <a:ea typeface="Verdana" pitchFamily="34" charset="0"/>
              <a:cs typeface="Verdana" pitchFamily="34" charset="0"/>
            </a:endParaRPr>
          </a:p>
        </p:txBody>
      </p:sp>
      <p:sp>
        <p:nvSpPr>
          <p:cNvPr id="35" name="29 Rectángulo"/>
          <p:cNvSpPr/>
          <p:nvPr/>
        </p:nvSpPr>
        <p:spPr>
          <a:xfrm>
            <a:off x="3527317" y="3099946"/>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374 </a:t>
            </a:r>
            <a:r>
              <a:rPr lang="es-CO" sz="1100" b="1" dirty="0">
                <a:solidFill>
                  <a:schemeClr val="bg1">
                    <a:lumMod val="50000"/>
                  </a:schemeClr>
                </a:solidFill>
                <a:latin typeface="+mj-lt"/>
                <a:ea typeface="Verdana" pitchFamily="34" charset="0"/>
                <a:cs typeface="Verdana" pitchFamily="34" charset="0"/>
              </a:rPr>
              <a:t>funcionarios públicos</a:t>
            </a:r>
          </a:p>
        </p:txBody>
      </p:sp>
      <p:cxnSp>
        <p:nvCxnSpPr>
          <p:cNvPr id="36" name="30 Conector recto"/>
          <p:cNvCxnSpPr/>
          <p:nvPr/>
        </p:nvCxnSpPr>
        <p:spPr>
          <a:xfrm>
            <a:off x="1763688" y="3001516"/>
            <a:ext cx="7128792" cy="0"/>
          </a:xfrm>
          <a:prstGeom prst="line">
            <a:avLst/>
          </a:prstGeom>
          <a:ln w="12700">
            <a:solidFill>
              <a:schemeClr val="accent5">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7" name="31 Cheurón"/>
          <p:cNvSpPr/>
          <p:nvPr/>
        </p:nvSpPr>
        <p:spPr>
          <a:xfrm>
            <a:off x="1763688" y="3109528"/>
            <a:ext cx="298665" cy="180020"/>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solidFill>
                <a:schemeClr val="tx1"/>
              </a:solidFill>
            </a:endParaRPr>
          </a:p>
        </p:txBody>
      </p:sp>
      <p:sp>
        <p:nvSpPr>
          <p:cNvPr id="47" name="32 Rectángulo"/>
          <p:cNvSpPr/>
          <p:nvPr/>
        </p:nvSpPr>
        <p:spPr>
          <a:xfrm>
            <a:off x="2000381" y="3465463"/>
            <a:ext cx="2007840" cy="461665"/>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Criterios para </a:t>
            </a:r>
          </a:p>
          <a:p>
            <a:pPr lvl="0"/>
            <a:r>
              <a:rPr lang="es-CO" sz="1200" b="1" dirty="0" smtClean="0">
                <a:solidFill>
                  <a:schemeClr val="tx2">
                    <a:lumMod val="50000"/>
                  </a:schemeClr>
                </a:solidFill>
                <a:latin typeface="+mj-lt"/>
                <a:ea typeface="Verdana" pitchFamily="34" charset="0"/>
                <a:cs typeface="Verdana" pitchFamily="34" charset="0"/>
              </a:rPr>
              <a:t>Distribuir la muestra:</a:t>
            </a:r>
            <a:endParaRPr lang="es-CO" sz="1200" b="1" dirty="0">
              <a:solidFill>
                <a:schemeClr val="tx2">
                  <a:lumMod val="50000"/>
                </a:schemeClr>
              </a:solidFill>
              <a:latin typeface="+mj-lt"/>
              <a:ea typeface="Verdana" pitchFamily="34" charset="0"/>
              <a:cs typeface="Verdana" pitchFamily="34" charset="0"/>
            </a:endParaRPr>
          </a:p>
        </p:txBody>
      </p:sp>
      <p:sp>
        <p:nvSpPr>
          <p:cNvPr id="50" name="38 Rectángulo"/>
          <p:cNvSpPr/>
          <p:nvPr/>
        </p:nvSpPr>
        <p:spPr>
          <a:xfrm>
            <a:off x="3527317" y="3681661"/>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Autoselección conforme disposición del funcionario en participar en la encuesta</a:t>
            </a:r>
            <a:endParaRPr lang="es-CO" sz="1100" b="1" dirty="0">
              <a:solidFill>
                <a:schemeClr val="bg1">
                  <a:lumMod val="50000"/>
                </a:schemeClr>
              </a:solidFill>
              <a:latin typeface="+mj-lt"/>
              <a:ea typeface="Verdana" pitchFamily="34" charset="0"/>
              <a:cs typeface="Verdana" pitchFamily="34" charset="0"/>
            </a:endParaRPr>
          </a:p>
        </p:txBody>
      </p:sp>
      <p:cxnSp>
        <p:nvCxnSpPr>
          <p:cNvPr id="51" name="30 Conector recto"/>
          <p:cNvCxnSpPr/>
          <p:nvPr/>
        </p:nvCxnSpPr>
        <p:spPr>
          <a:xfrm>
            <a:off x="1763688" y="3433564"/>
            <a:ext cx="7128792" cy="0"/>
          </a:xfrm>
          <a:prstGeom prst="line">
            <a:avLst/>
          </a:prstGeom>
          <a:ln w="12700">
            <a:solidFill>
              <a:schemeClr val="accent5">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2" name="31 Cheurón"/>
          <p:cNvSpPr/>
          <p:nvPr/>
        </p:nvSpPr>
        <p:spPr>
          <a:xfrm>
            <a:off x="1763688" y="3613584"/>
            <a:ext cx="298665" cy="180020"/>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solidFill>
                <a:schemeClr val="tx1"/>
              </a:solidFill>
            </a:endParaRPr>
          </a:p>
        </p:txBody>
      </p:sp>
      <p:sp>
        <p:nvSpPr>
          <p:cNvPr id="53" name="23 Rectángulo"/>
          <p:cNvSpPr/>
          <p:nvPr/>
        </p:nvSpPr>
        <p:spPr>
          <a:xfrm>
            <a:off x="2000381" y="4081636"/>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Cobertura Geográfica:</a:t>
            </a:r>
            <a:endParaRPr lang="es-CO" sz="1200" b="1" dirty="0">
              <a:solidFill>
                <a:schemeClr val="tx2">
                  <a:lumMod val="50000"/>
                </a:schemeClr>
              </a:solidFill>
              <a:latin typeface="+mj-lt"/>
              <a:ea typeface="Verdana" pitchFamily="34" charset="0"/>
              <a:cs typeface="Verdana" pitchFamily="34" charset="0"/>
            </a:endParaRPr>
          </a:p>
        </p:txBody>
      </p:sp>
      <p:sp>
        <p:nvSpPr>
          <p:cNvPr id="54" name="29 Rectángulo"/>
          <p:cNvSpPr/>
          <p:nvPr/>
        </p:nvSpPr>
        <p:spPr>
          <a:xfrm>
            <a:off x="3617053" y="4100917"/>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NA</a:t>
            </a:r>
            <a:endParaRPr lang="es-CO" sz="1100" b="1" dirty="0">
              <a:solidFill>
                <a:schemeClr val="bg1">
                  <a:lumMod val="50000"/>
                </a:schemeClr>
              </a:solidFill>
              <a:latin typeface="+mj-lt"/>
              <a:ea typeface="Verdana" pitchFamily="34" charset="0"/>
              <a:cs typeface="Verdana" pitchFamily="34" charset="0"/>
            </a:endParaRPr>
          </a:p>
        </p:txBody>
      </p:sp>
      <p:cxnSp>
        <p:nvCxnSpPr>
          <p:cNvPr id="55" name="30 Conector recto"/>
          <p:cNvCxnSpPr/>
          <p:nvPr/>
        </p:nvCxnSpPr>
        <p:spPr>
          <a:xfrm>
            <a:off x="1763688" y="4009628"/>
            <a:ext cx="7128792" cy="0"/>
          </a:xfrm>
          <a:prstGeom prst="line">
            <a:avLst/>
          </a:prstGeom>
          <a:ln w="12700">
            <a:solidFill>
              <a:schemeClr val="accent5">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6" name="31 Cheurón"/>
          <p:cNvSpPr/>
          <p:nvPr/>
        </p:nvSpPr>
        <p:spPr>
          <a:xfrm>
            <a:off x="1763688" y="4189648"/>
            <a:ext cx="298665" cy="180020"/>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solidFill>
                <a:schemeClr val="tx1"/>
              </a:solidFill>
            </a:endParaRPr>
          </a:p>
        </p:txBody>
      </p:sp>
      <p:sp>
        <p:nvSpPr>
          <p:cNvPr id="44" name="43 Rectángulo redondeado">
            <a:hlinkClick r:id="rId8" action="ppaction://hlinksldjump"/>
          </p:cNvPr>
          <p:cNvSpPr/>
          <p:nvPr/>
        </p:nvSpPr>
        <p:spPr>
          <a:xfrm>
            <a:off x="39980" y="1326897"/>
            <a:ext cx="1584176" cy="306467"/>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Objetivos del estudio</a:t>
            </a:r>
          </a:p>
        </p:txBody>
      </p:sp>
      <p:sp>
        <p:nvSpPr>
          <p:cNvPr id="45" name="44 Rectángulo redondeado">
            <a:hlinkClick r:id="rId4" action="ppaction://hlinksldjump"/>
          </p:cNvPr>
          <p:cNvSpPr/>
          <p:nvPr/>
        </p:nvSpPr>
        <p:spPr>
          <a:xfrm>
            <a:off x="39980" y="1693497"/>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200" b="1" dirty="0">
                <a:solidFill>
                  <a:schemeClr val="accent5">
                    <a:lumMod val="75000"/>
                  </a:schemeClr>
                </a:solidFill>
                <a:latin typeface="+mj-lt"/>
                <a:ea typeface="Verdana" pitchFamily="34" charset="0"/>
                <a:cs typeface="Verdana" pitchFamily="34" charset="0"/>
              </a:rPr>
              <a:t>Ficha Técnica</a:t>
            </a:r>
          </a:p>
        </p:txBody>
      </p:sp>
      <p:sp>
        <p:nvSpPr>
          <p:cNvPr id="46" name="45 Rectángulo redondeado">
            <a:hlinkClick r:id="rId9" action="ppaction://hlinksldjump"/>
          </p:cNvPr>
          <p:cNvSpPr/>
          <p:nvPr/>
        </p:nvSpPr>
        <p:spPr>
          <a:xfrm>
            <a:off x="35496" y="2425452"/>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s-CO" sz="1200" b="1" dirty="0" smtClean="0">
                <a:solidFill>
                  <a:schemeClr val="accent5">
                    <a:lumMod val="75000"/>
                  </a:schemeClr>
                </a:solidFill>
                <a:latin typeface="+mj-lt"/>
                <a:ea typeface="Verdana" pitchFamily="34" charset="0"/>
                <a:cs typeface="Verdana" pitchFamily="34" charset="0"/>
              </a:rPr>
              <a:t>Anexos</a:t>
            </a:r>
            <a:endParaRPr lang="es-CO" sz="1200" b="1" dirty="0">
              <a:solidFill>
                <a:schemeClr val="accent5">
                  <a:lumMod val="75000"/>
                </a:schemeClr>
              </a:solidFill>
              <a:latin typeface="+mj-lt"/>
              <a:ea typeface="Verdana" pitchFamily="34" charset="0"/>
              <a:cs typeface="Verdana" pitchFamily="34" charset="0"/>
            </a:endParaRPr>
          </a:p>
        </p:txBody>
      </p:sp>
      <p:sp>
        <p:nvSpPr>
          <p:cNvPr id="48" name="47 Rectángulo redondeado">
            <a:hlinkClick r:id="rId10" action="ppaction://hlinksldjump"/>
          </p:cNvPr>
          <p:cNvSpPr/>
          <p:nvPr/>
        </p:nvSpPr>
        <p:spPr>
          <a:xfrm>
            <a:off x="45216" y="2065412"/>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s-CO" sz="1200" b="1" dirty="0" smtClean="0">
                <a:solidFill>
                  <a:schemeClr val="accent5">
                    <a:lumMod val="75000"/>
                  </a:schemeClr>
                </a:solidFill>
                <a:latin typeface="+mj-lt"/>
                <a:ea typeface="Verdana" pitchFamily="34" charset="0"/>
                <a:cs typeface="Verdana" pitchFamily="34" charset="0"/>
              </a:rPr>
              <a:t>Consideraciones</a:t>
            </a:r>
            <a:endParaRPr lang="es-CO" sz="1200" b="1" dirty="0">
              <a:solidFill>
                <a:schemeClr val="accent5">
                  <a:lumMod val="75000"/>
                </a:schemeClr>
              </a:solidFill>
              <a:latin typeface="+mj-lt"/>
              <a:ea typeface="Verdana" pitchFamily="34" charset="0"/>
              <a:cs typeface="Verdana" pitchFamily="34" charset="0"/>
            </a:endParaRPr>
          </a:p>
        </p:txBody>
      </p:sp>
      <p:cxnSp>
        <p:nvCxnSpPr>
          <p:cNvPr id="57" name="56 Conector recto"/>
          <p:cNvCxnSpPr/>
          <p:nvPr/>
        </p:nvCxnSpPr>
        <p:spPr>
          <a:xfrm>
            <a:off x="1664265" y="1302800"/>
            <a:ext cx="0" cy="220918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8" name="57 Cheurón">
            <a:hlinkClick r:id="rId11"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205089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5</a:t>
            </a:fld>
            <a:endParaRPr lang="es-CO" dirty="0"/>
          </a:p>
        </p:txBody>
      </p:sp>
      <p:sp>
        <p:nvSpPr>
          <p:cNvPr id="7" name="6 Cheurón">
            <a:hlinkClick r:id="rId2"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 name="7 Cheurón">
            <a:hlinkClick r:id="rId3" action="ppaction://hlinksldjump"/>
          </p:cNvPr>
          <p:cNvSpPr/>
          <p:nvPr/>
        </p:nvSpPr>
        <p:spPr>
          <a:xfrm>
            <a:off x="1230156" y="5294087"/>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Metodología</a:t>
            </a:r>
          </a:p>
        </p:txBody>
      </p:sp>
      <p:sp>
        <p:nvSpPr>
          <p:cNvPr id="9" name="8 Cheurón">
            <a:hlinkClick r:id="rId4" action="ppaction://hlinksldjump"/>
          </p:cNvPr>
          <p:cNvSpPr/>
          <p:nvPr/>
        </p:nvSpPr>
        <p:spPr>
          <a:xfrm>
            <a:off x="2422393" y="5291664"/>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Resultados</a:t>
            </a:r>
          </a:p>
        </p:txBody>
      </p:sp>
      <p:pic>
        <p:nvPicPr>
          <p:cNvPr id="11" name="Picture 2" descr="http://58533534ea9b6562bf3c-029f06cbf668e558ffb5306597309f00.r0.cf1.rackcdn.com/2012/10/Like.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4 Rectángulo"/>
          <p:cNvSpPr/>
          <p:nvPr/>
        </p:nvSpPr>
        <p:spPr>
          <a:xfrm>
            <a:off x="2771800" y="1093683"/>
            <a:ext cx="4572000" cy="276999"/>
          </a:xfrm>
          <a:prstGeom prst="rect">
            <a:avLst/>
          </a:prstGeom>
        </p:spPr>
        <p:txBody>
          <a:bodyPr>
            <a:spAutoFit/>
          </a:bodyPr>
          <a:lstStyle/>
          <a:p>
            <a:pPr lvl="0" algn="ctr"/>
            <a:r>
              <a:rPr lang="es-CO" sz="1200" b="1" dirty="0" smtClean="0">
                <a:solidFill>
                  <a:schemeClr val="tx2">
                    <a:lumMod val="50000"/>
                  </a:schemeClr>
                </a:solidFill>
                <a:latin typeface="+mj-lt"/>
                <a:ea typeface="Verdana" pitchFamily="34" charset="0"/>
                <a:cs typeface="Verdana" pitchFamily="34" charset="0"/>
              </a:rPr>
              <a:t>Consideraciones</a:t>
            </a:r>
            <a:endParaRPr lang="es-CO" sz="1200" b="1" dirty="0">
              <a:solidFill>
                <a:schemeClr val="tx2">
                  <a:lumMod val="50000"/>
                </a:schemeClr>
              </a:solidFill>
              <a:latin typeface="+mj-lt"/>
              <a:ea typeface="Verdana" pitchFamily="34" charset="0"/>
              <a:cs typeface="Verdana" pitchFamily="34" charset="0"/>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Metodología</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sp>
        <p:nvSpPr>
          <p:cNvPr id="31" name="30 Rectángulo"/>
          <p:cNvSpPr/>
          <p:nvPr/>
        </p:nvSpPr>
        <p:spPr>
          <a:xfrm>
            <a:off x="2627784" y="1489348"/>
            <a:ext cx="5845530" cy="1938992"/>
          </a:xfrm>
          <a:prstGeom prst="rect">
            <a:avLst/>
          </a:prstGeom>
        </p:spPr>
        <p:txBody>
          <a:bodyPr wrap="square">
            <a:spAutoFit/>
          </a:bodyPr>
          <a:lstStyle/>
          <a:p>
            <a:pPr algn="just"/>
            <a:r>
              <a:rPr lang="es-MX" sz="1200" b="1" dirty="0" smtClean="0">
                <a:solidFill>
                  <a:schemeClr val="bg1">
                    <a:lumMod val="50000"/>
                  </a:schemeClr>
                </a:solidFill>
                <a:latin typeface="+mj-lt"/>
                <a:ea typeface="Verdana" pitchFamily="34" charset="0"/>
                <a:cs typeface="Verdana" pitchFamily="34" charset="0"/>
              </a:rPr>
              <a:t>Los resultados de la investigación son comparativos con los de la medición anterior (2014 Vs. 2013), sin embargo es importante tener en cuenta que para el 2013 se utilizó como marco </a:t>
            </a:r>
            <a:r>
              <a:rPr lang="es-MX" sz="1200" b="1" dirty="0" err="1" smtClean="0">
                <a:solidFill>
                  <a:schemeClr val="bg1">
                    <a:lumMod val="50000"/>
                  </a:schemeClr>
                </a:solidFill>
                <a:latin typeface="+mj-lt"/>
                <a:ea typeface="Verdana" pitchFamily="34" charset="0"/>
                <a:cs typeface="Verdana" pitchFamily="34" charset="0"/>
              </a:rPr>
              <a:t>muestral</a:t>
            </a:r>
            <a:r>
              <a:rPr lang="es-MX" sz="1200" b="1" dirty="0" smtClean="0">
                <a:solidFill>
                  <a:schemeClr val="bg1">
                    <a:lumMod val="50000"/>
                  </a:schemeClr>
                </a:solidFill>
                <a:latin typeface="+mj-lt"/>
                <a:ea typeface="Verdana" pitchFamily="34" charset="0"/>
                <a:cs typeface="Verdana" pitchFamily="34" charset="0"/>
              </a:rPr>
              <a:t> una base de datos con un total de 861 registros de personas/funcionarios los cuales de forma directa o indirecta tuvieron contacto o conocieron de alguna de las iniciativas/estrategias de Urna de Cristal. Para  2014 se dispuso de una base de datos con un total de 4.523 registros. Para obtener la muestra prevista se hizo necesario cursar invitación a un total de 3.834 funcionarios. Es pertinente señalar que los registros de funcionarios públicos de esta base de datos pudieron o no haber tenido contacto o conocimiento de la iniciativa de Urna de Cristal.</a:t>
            </a:r>
            <a:endParaRPr lang="es-CO" sz="1200" b="1" dirty="0" smtClean="0">
              <a:solidFill>
                <a:schemeClr val="bg1">
                  <a:lumMod val="50000"/>
                </a:schemeClr>
              </a:solidFill>
              <a:latin typeface="+mj-lt"/>
              <a:ea typeface="Verdana" pitchFamily="34" charset="0"/>
              <a:cs typeface="Verdana" pitchFamily="34" charset="0"/>
            </a:endParaRPr>
          </a:p>
          <a:p>
            <a:pPr lvl="0"/>
            <a:endParaRPr lang="es-CO" sz="1200" b="1" dirty="0">
              <a:solidFill>
                <a:schemeClr val="bg1">
                  <a:lumMod val="50000"/>
                </a:schemeClr>
              </a:solidFill>
              <a:latin typeface="+mj-lt"/>
              <a:ea typeface="Verdana" pitchFamily="34" charset="0"/>
              <a:cs typeface="Verdana" pitchFamily="34" charset="0"/>
            </a:endParaRPr>
          </a:p>
        </p:txBody>
      </p:sp>
      <p:pic>
        <p:nvPicPr>
          <p:cNvPr id="38" name="Picture 9" descr="Address">
            <a:hlinkClick r:id="" action="ppaction://hlinkshowjump?jump=firstslide"/>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4" name="23 Tabla"/>
          <p:cNvGraphicFramePr>
            <a:graphicFrameLocks noGrp="1"/>
          </p:cNvGraphicFramePr>
          <p:nvPr/>
        </p:nvGraphicFramePr>
        <p:xfrm>
          <a:off x="2843808" y="3361556"/>
          <a:ext cx="2340610" cy="821944"/>
        </p:xfrm>
        <a:graphic>
          <a:graphicData uri="http://schemas.openxmlformats.org/drawingml/2006/table">
            <a:tbl>
              <a:tblPr/>
              <a:tblGrid>
                <a:gridCol w="1170305"/>
                <a:gridCol w="1170305"/>
              </a:tblGrid>
              <a:tr h="166370">
                <a:tc gridSpan="2">
                  <a:txBody>
                    <a:bodyPr/>
                    <a:lstStyle/>
                    <a:p>
                      <a:pPr algn="ctr">
                        <a:lnSpc>
                          <a:spcPct val="107000"/>
                        </a:lnSpc>
                        <a:spcAft>
                          <a:spcPts val="0"/>
                        </a:spcAft>
                      </a:pPr>
                      <a:r>
                        <a:rPr lang="es-MX" sz="1000">
                          <a:latin typeface="Calibri"/>
                          <a:ea typeface="Calibri"/>
                          <a:cs typeface="Times New Roman"/>
                        </a:rPr>
                        <a:t>BASE DE DATOS 2013</a:t>
                      </a:r>
                      <a:endParaRPr lang="es-CO" sz="1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r>
              <a:tr h="156845">
                <a:tc>
                  <a:txBody>
                    <a:bodyPr/>
                    <a:lstStyle/>
                    <a:p>
                      <a:pPr algn="just">
                        <a:lnSpc>
                          <a:spcPct val="107000"/>
                        </a:lnSpc>
                        <a:spcAft>
                          <a:spcPts val="0"/>
                        </a:spcAft>
                      </a:pPr>
                      <a:r>
                        <a:rPr lang="es-MX" sz="1000">
                          <a:latin typeface="Calibri"/>
                          <a:ea typeface="Calibri"/>
                          <a:cs typeface="Times New Roman"/>
                        </a:rPr>
                        <a:t>Funcionarios</a:t>
                      </a:r>
                      <a:endParaRPr lang="es-CO" sz="1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000">
                          <a:latin typeface="Calibri"/>
                          <a:ea typeface="Calibri"/>
                          <a:cs typeface="Times New Roman"/>
                        </a:rPr>
                        <a:t>156</a:t>
                      </a:r>
                      <a:endParaRPr lang="es-CO" sz="1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370">
                <a:tc>
                  <a:txBody>
                    <a:bodyPr/>
                    <a:lstStyle/>
                    <a:p>
                      <a:pPr algn="just">
                        <a:lnSpc>
                          <a:spcPct val="107000"/>
                        </a:lnSpc>
                        <a:spcAft>
                          <a:spcPts val="0"/>
                        </a:spcAft>
                      </a:pPr>
                      <a:r>
                        <a:rPr lang="es-MX" sz="1000">
                          <a:latin typeface="Calibri"/>
                          <a:ea typeface="Calibri"/>
                          <a:cs typeface="Times New Roman"/>
                        </a:rPr>
                        <a:t>Medios</a:t>
                      </a:r>
                      <a:endParaRPr lang="es-CO" sz="1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000">
                          <a:latin typeface="Calibri"/>
                          <a:ea typeface="Calibri"/>
                          <a:cs typeface="Times New Roman"/>
                        </a:rPr>
                        <a:t>50</a:t>
                      </a:r>
                      <a:endParaRPr lang="es-CO" sz="1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45">
                <a:tc>
                  <a:txBody>
                    <a:bodyPr/>
                    <a:lstStyle/>
                    <a:p>
                      <a:pPr algn="just">
                        <a:lnSpc>
                          <a:spcPct val="107000"/>
                        </a:lnSpc>
                        <a:spcAft>
                          <a:spcPts val="0"/>
                        </a:spcAft>
                      </a:pPr>
                      <a:r>
                        <a:rPr lang="es-MX" sz="1000">
                          <a:latin typeface="Calibri"/>
                          <a:ea typeface="Calibri"/>
                          <a:cs typeface="Times New Roman"/>
                        </a:rPr>
                        <a:t>ONG</a:t>
                      </a:r>
                      <a:endParaRPr lang="es-CO" sz="1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000">
                          <a:latin typeface="Calibri"/>
                          <a:ea typeface="Calibri"/>
                          <a:cs typeface="Times New Roman"/>
                        </a:rPr>
                        <a:t>655</a:t>
                      </a:r>
                      <a:endParaRPr lang="es-CO" sz="1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45">
                <a:tc>
                  <a:txBody>
                    <a:bodyPr/>
                    <a:lstStyle/>
                    <a:p>
                      <a:pPr algn="just">
                        <a:lnSpc>
                          <a:spcPct val="107000"/>
                        </a:lnSpc>
                        <a:spcAft>
                          <a:spcPts val="0"/>
                        </a:spcAft>
                      </a:pPr>
                      <a:r>
                        <a:rPr lang="es-MX" sz="1000">
                          <a:latin typeface="Calibri"/>
                          <a:ea typeface="Calibri"/>
                          <a:cs typeface="Times New Roman"/>
                        </a:rPr>
                        <a:t>TOTAL</a:t>
                      </a:r>
                      <a:endParaRPr lang="es-CO" sz="1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000" dirty="0">
                          <a:latin typeface="Calibri"/>
                          <a:ea typeface="Calibri"/>
                          <a:cs typeface="Times New Roman"/>
                        </a:rPr>
                        <a:t>861</a:t>
                      </a:r>
                      <a:endParaRPr lang="es-CO" sz="1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5" name="24 Tabla"/>
          <p:cNvGraphicFramePr>
            <a:graphicFrameLocks noGrp="1"/>
          </p:cNvGraphicFramePr>
          <p:nvPr/>
        </p:nvGraphicFramePr>
        <p:xfrm>
          <a:off x="5724128" y="3217540"/>
          <a:ext cx="2867660" cy="2201164"/>
        </p:xfrm>
        <a:graphic>
          <a:graphicData uri="http://schemas.openxmlformats.org/drawingml/2006/table">
            <a:tbl>
              <a:tblPr/>
              <a:tblGrid>
                <a:gridCol w="2289810"/>
                <a:gridCol w="577850"/>
              </a:tblGrid>
              <a:tr h="168910">
                <a:tc gridSpan="2">
                  <a:txBody>
                    <a:bodyPr/>
                    <a:lstStyle/>
                    <a:p>
                      <a:pPr algn="ctr">
                        <a:lnSpc>
                          <a:spcPct val="107000"/>
                        </a:lnSpc>
                        <a:spcAft>
                          <a:spcPts val="0"/>
                        </a:spcAft>
                      </a:pPr>
                      <a:r>
                        <a:rPr lang="es-MX" sz="900" dirty="0">
                          <a:latin typeface="Calibri"/>
                          <a:ea typeface="Calibri"/>
                          <a:cs typeface="Times New Roman"/>
                        </a:rPr>
                        <a:t>BASE DE DATOS 2014</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r>
              <a:tr h="158750">
                <a:tc>
                  <a:txBody>
                    <a:bodyPr/>
                    <a:lstStyle/>
                    <a:p>
                      <a:pPr algn="just">
                        <a:lnSpc>
                          <a:spcPct val="107000"/>
                        </a:lnSpc>
                        <a:spcAft>
                          <a:spcPts val="0"/>
                        </a:spcAft>
                      </a:pPr>
                      <a:r>
                        <a:rPr lang="es-MX" sz="900" dirty="0">
                          <a:latin typeface="Calibri"/>
                          <a:ea typeface="Calibri"/>
                          <a:cs typeface="Times New Roman"/>
                        </a:rPr>
                        <a:t>DAFP</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900">
                          <a:latin typeface="Calibri"/>
                          <a:ea typeface="Calibri"/>
                          <a:cs typeface="Times New Roman"/>
                        </a:rPr>
                        <a:t>3834</a:t>
                      </a:r>
                      <a:endParaRPr lang="es-CO" sz="9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750">
                <a:tc>
                  <a:txBody>
                    <a:bodyPr/>
                    <a:lstStyle/>
                    <a:p>
                      <a:pPr algn="just">
                        <a:lnSpc>
                          <a:spcPct val="107000"/>
                        </a:lnSpc>
                        <a:spcAft>
                          <a:spcPts val="0"/>
                        </a:spcAft>
                      </a:pPr>
                      <a:r>
                        <a:rPr lang="es-MX" sz="900" dirty="0">
                          <a:latin typeface="Calibri"/>
                          <a:ea typeface="Calibri"/>
                          <a:cs typeface="Times New Roman"/>
                        </a:rPr>
                        <a:t>DAFP, </a:t>
                      </a:r>
                      <a:r>
                        <a:rPr lang="es-MX" sz="900" dirty="0" err="1">
                          <a:latin typeface="Calibri"/>
                          <a:ea typeface="Calibri"/>
                          <a:cs typeface="Times New Roman"/>
                        </a:rPr>
                        <a:t>Mintic</a:t>
                      </a:r>
                      <a:r>
                        <a:rPr lang="es-MX" sz="900" dirty="0">
                          <a:latin typeface="Calibri"/>
                          <a:ea typeface="Calibri"/>
                          <a:cs typeface="Times New Roman"/>
                        </a:rPr>
                        <a:t>, Funcionarios</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900">
                          <a:latin typeface="Calibri"/>
                          <a:ea typeface="Calibri"/>
                          <a:cs typeface="Times New Roman"/>
                        </a:rPr>
                        <a:t>9</a:t>
                      </a:r>
                      <a:endParaRPr lang="es-CO" sz="9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60">
                <a:tc>
                  <a:txBody>
                    <a:bodyPr/>
                    <a:lstStyle/>
                    <a:p>
                      <a:pPr algn="just">
                        <a:lnSpc>
                          <a:spcPct val="107000"/>
                        </a:lnSpc>
                        <a:spcAft>
                          <a:spcPts val="0"/>
                        </a:spcAft>
                      </a:pPr>
                      <a:r>
                        <a:rPr lang="es-MX" sz="900" dirty="0">
                          <a:latin typeface="Calibri"/>
                          <a:ea typeface="Calibri"/>
                          <a:cs typeface="Times New Roman"/>
                        </a:rPr>
                        <a:t>DAFP, UDC – Urna de Cristal 3.0</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900">
                          <a:latin typeface="Calibri"/>
                          <a:ea typeface="Calibri"/>
                          <a:cs typeface="Times New Roman"/>
                        </a:rPr>
                        <a:t>1</a:t>
                      </a:r>
                      <a:endParaRPr lang="es-CO" sz="9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750">
                <a:tc>
                  <a:txBody>
                    <a:bodyPr/>
                    <a:lstStyle/>
                    <a:p>
                      <a:pPr algn="just">
                        <a:lnSpc>
                          <a:spcPct val="107000"/>
                        </a:lnSpc>
                        <a:spcAft>
                          <a:spcPts val="0"/>
                        </a:spcAft>
                      </a:pPr>
                      <a:r>
                        <a:rPr lang="es-MX" sz="900" dirty="0" err="1">
                          <a:latin typeface="Calibri"/>
                          <a:ea typeface="Calibri"/>
                          <a:cs typeface="Times New Roman"/>
                        </a:rPr>
                        <a:t>MinTic</a:t>
                      </a:r>
                      <a:r>
                        <a:rPr lang="es-MX" sz="900" dirty="0">
                          <a:latin typeface="Calibri"/>
                          <a:ea typeface="Calibri"/>
                          <a:cs typeface="Times New Roman"/>
                        </a:rPr>
                        <a:t> – </a:t>
                      </a:r>
                      <a:r>
                        <a:rPr lang="es-MX" sz="900" dirty="0" err="1">
                          <a:latin typeface="Calibri"/>
                          <a:ea typeface="Calibri"/>
                          <a:cs typeface="Times New Roman"/>
                        </a:rPr>
                        <a:t>Facultadores</a:t>
                      </a:r>
                      <a:r>
                        <a:rPr lang="es-MX" sz="900" dirty="0">
                          <a:latin typeface="Calibri"/>
                          <a:ea typeface="Calibri"/>
                          <a:cs typeface="Times New Roman"/>
                        </a:rPr>
                        <a:t> comunicación social</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900" dirty="0">
                          <a:latin typeface="Calibri"/>
                          <a:ea typeface="Calibri"/>
                          <a:cs typeface="Times New Roman"/>
                        </a:rPr>
                        <a:t>16</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750">
                <a:tc>
                  <a:txBody>
                    <a:bodyPr/>
                    <a:lstStyle/>
                    <a:p>
                      <a:pPr algn="just">
                        <a:lnSpc>
                          <a:spcPct val="107000"/>
                        </a:lnSpc>
                        <a:spcAft>
                          <a:spcPts val="0"/>
                        </a:spcAft>
                      </a:pPr>
                      <a:r>
                        <a:rPr lang="es-MX" sz="900" dirty="0" err="1">
                          <a:latin typeface="Calibri"/>
                          <a:ea typeface="Calibri"/>
                          <a:cs typeface="Times New Roman"/>
                        </a:rPr>
                        <a:t>MinTic</a:t>
                      </a:r>
                      <a:r>
                        <a:rPr lang="es-MX" sz="900" dirty="0">
                          <a:latin typeface="Calibri"/>
                          <a:ea typeface="Calibri"/>
                          <a:cs typeface="Times New Roman"/>
                        </a:rPr>
                        <a:t> – Facultades comunicación Social, tecnología _</a:t>
                      </a:r>
                      <a:r>
                        <a:rPr lang="es-MX" sz="900" dirty="0" err="1">
                          <a:latin typeface="Calibri"/>
                          <a:ea typeface="Calibri"/>
                          <a:cs typeface="Times New Roman"/>
                        </a:rPr>
                        <a:t>mi_region</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900" dirty="0">
                          <a:latin typeface="Calibri"/>
                          <a:ea typeface="Calibri"/>
                          <a:cs typeface="Times New Roman"/>
                        </a:rPr>
                        <a:t>3</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750">
                <a:tc>
                  <a:txBody>
                    <a:bodyPr/>
                    <a:lstStyle/>
                    <a:p>
                      <a:pPr algn="just">
                        <a:lnSpc>
                          <a:spcPct val="107000"/>
                        </a:lnSpc>
                        <a:spcAft>
                          <a:spcPts val="0"/>
                        </a:spcAft>
                      </a:pPr>
                      <a:r>
                        <a:rPr lang="es-MX" sz="900" dirty="0" err="1">
                          <a:latin typeface="Calibri"/>
                          <a:ea typeface="Calibri"/>
                          <a:cs typeface="Times New Roman"/>
                        </a:rPr>
                        <a:t>MinTic</a:t>
                      </a:r>
                      <a:r>
                        <a:rPr lang="es-MX" sz="900" dirty="0">
                          <a:latin typeface="Calibri"/>
                          <a:ea typeface="Calibri"/>
                          <a:cs typeface="Times New Roman"/>
                        </a:rPr>
                        <a:t> – Funcionarios, DAFP</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900" dirty="0">
                          <a:latin typeface="Calibri"/>
                          <a:ea typeface="Calibri"/>
                          <a:cs typeface="Times New Roman"/>
                        </a:rPr>
                        <a:t>4</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750">
                <a:tc>
                  <a:txBody>
                    <a:bodyPr/>
                    <a:lstStyle/>
                    <a:p>
                      <a:pPr algn="just">
                        <a:lnSpc>
                          <a:spcPct val="107000"/>
                        </a:lnSpc>
                        <a:spcAft>
                          <a:spcPts val="0"/>
                        </a:spcAft>
                      </a:pPr>
                      <a:r>
                        <a:rPr lang="es-MX" sz="900" dirty="0" err="1">
                          <a:latin typeface="Calibri"/>
                          <a:ea typeface="Calibri"/>
                          <a:cs typeface="Times New Roman"/>
                        </a:rPr>
                        <a:t>Tecnología_mi_región</a:t>
                      </a:r>
                      <a:r>
                        <a:rPr lang="es-MX" sz="900" dirty="0">
                          <a:latin typeface="Calibri"/>
                          <a:ea typeface="Calibri"/>
                          <a:cs typeface="Times New Roman"/>
                        </a:rPr>
                        <a:t>, </a:t>
                      </a:r>
                      <a:r>
                        <a:rPr lang="es-MX" sz="900" dirty="0" err="1">
                          <a:latin typeface="Calibri"/>
                          <a:ea typeface="Calibri"/>
                          <a:cs typeface="Times New Roman"/>
                        </a:rPr>
                        <a:t>MinTic</a:t>
                      </a:r>
                      <a:r>
                        <a:rPr lang="es-MX" sz="900" dirty="0">
                          <a:latin typeface="Calibri"/>
                          <a:ea typeface="Calibri"/>
                          <a:cs typeface="Times New Roman"/>
                        </a:rPr>
                        <a:t> – Facultades Comunicación social </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900" dirty="0">
                          <a:latin typeface="Calibri"/>
                          <a:ea typeface="Calibri"/>
                          <a:cs typeface="Times New Roman"/>
                        </a:rPr>
                        <a:t>1</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750">
                <a:tc>
                  <a:txBody>
                    <a:bodyPr/>
                    <a:lstStyle/>
                    <a:p>
                      <a:pPr algn="just">
                        <a:lnSpc>
                          <a:spcPct val="107000"/>
                        </a:lnSpc>
                        <a:spcAft>
                          <a:spcPts val="0"/>
                        </a:spcAft>
                      </a:pPr>
                      <a:r>
                        <a:rPr lang="es-MX" sz="900" dirty="0">
                          <a:latin typeface="Calibri"/>
                          <a:ea typeface="Calibri"/>
                          <a:cs typeface="Times New Roman"/>
                        </a:rPr>
                        <a:t>UDC – Gestores + CM, UDC - </a:t>
                      </a:r>
                      <a:r>
                        <a:rPr lang="es-MX" sz="900" dirty="0" err="1">
                          <a:latin typeface="Calibri"/>
                          <a:ea typeface="Calibri"/>
                          <a:cs typeface="Times New Roman"/>
                        </a:rPr>
                        <a:t>ONGs</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900" dirty="0">
                          <a:latin typeface="Calibri"/>
                          <a:ea typeface="Calibri"/>
                          <a:cs typeface="Times New Roman"/>
                        </a:rPr>
                        <a:t>1</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750">
                <a:tc>
                  <a:txBody>
                    <a:bodyPr/>
                    <a:lstStyle/>
                    <a:p>
                      <a:pPr algn="just">
                        <a:lnSpc>
                          <a:spcPct val="107000"/>
                        </a:lnSpc>
                        <a:spcAft>
                          <a:spcPts val="0"/>
                        </a:spcAft>
                      </a:pPr>
                      <a:r>
                        <a:rPr lang="es-MX" sz="900" dirty="0">
                          <a:latin typeface="Calibri"/>
                          <a:ea typeface="Calibri"/>
                          <a:cs typeface="Times New Roman"/>
                        </a:rPr>
                        <a:t>UDC - </a:t>
                      </a:r>
                      <a:r>
                        <a:rPr lang="es-MX" sz="900" dirty="0" err="1">
                          <a:latin typeface="Calibri"/>
                          <a:ea typeface="Calibri"/>
                          <a:cs typeface="Times New Roman"/>
                        </a:rPr>
                        <a:t>ONGs</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900" dirty="0">
                          <a:latin typeface="Calibri"/>
                          <a:ea typeface="Calibri"/>
                          <a:cs typeface="Times New Roman"/>
                        </a:rPr>
                        <a:t>653</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750">
                <a:tc>
                  <a:txBody>
                    <a:bodyPr/>
                    <a:lstStyle/>
                    <a:p>
                      <a:pPr algn="just">
                        <a:lnSpc>
                          <a:spcPct val="107000"/>
                        </a:lnSpc>
                        <a:spcAft>
                          <a:spcPts val="0"/>
                        </a:spcAft>
                      </a:pPr>
                      <a:r>
                        <a:rPr lang="es-MX" sz="900" dirty="0">
                          <a:latin typeface="Calibri"/>
                          <a:ea typeface="Calibri"/>
                          <a:cs typeface="Times New Roman"/>
                        </a:rPr>
                        <a:t>UDC – Urna de Cristal3.0, UDC - </a:t>
                      </a:r>
                      <a:r>
                        <a:rPr lang="es-MX" sz="900" dirty="0" err="1">
                          <a:latin typeface="Calibri"/>
                          <a:ea typeface="Calibri"/>
                          <a:cs typeface="Times New Roman"/>
                        </a:rPr>
                        <a:t>ONGs</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900" dirty="0">
                          <a:latin typeface="Calibri"/>
                          <a:ea typeface="Calibri"/>
                          <a:cs typeface="Times New Roman"/>
                        </a:rPr>
                        <a:t>1</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750">
                <a:tc>
                  <a:txBody>
                    <a:bodyPr/>
                    <a:lstStyle/>
                    <a:p>
                      <a:pPr algn="just">
                        <a:lnSpc>
                          <a:spcPct val="107000"/>
                        </a:lnSpc>
                        <a:spcAft>
                          <a:spcPts val="0"/>
                        </a:spcAft>
                      </a:pPr>
                      <a:r>
                        <a:rPr lang="es-MX" sz="900" dirty="0">
                          <a:latin typeface="Calibri"/>
                          <a:ea typeface="Calibri"/>
                          <a:cs typeface="Times New Roman"/>
                        </a:rPr>
                        <a:t>TOTAL</a:t>
                      </a:r>
                      <a:endParaRPr lang="es-CO"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900" dirty="0" smtClean="0">
                          <a:latin typeface="Calibri"/>
                          <a:ea typeface="Calibri"/>
                          <a:cs typeface="Times New Roman"/>
                        </a:rPr>
                        <a:t>4.523</a:t>
                      </a:r>
                      <a:endParaRPr lang="es-MX"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 name="29 Rectángulo redondeado">
            <a:hlinkClick r:id="rId7" action="ppaction://hlinksldjump"/>
          </p:cNvPr>
          <p:cNvSpPr/>
          <p:nvPr/>
        </p:nvSpPr>
        <p:spPr>
          <a:xfrm>
            <a:off x="39980" y="1326897"/>
            <a:ext cx="1584176" cy="306467"/>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Objetivos del estudio</a:t>
            </a:r>
          </a:p>
        </p:txBody>
      </p:sp>
      <p:sp>
        <p:nvSpPr>
          <p:cNvPr id="33" name="32 Rectángulo redondeado">
            <a:hlinkClick r:id="rId8" action="ppaction://hlinksldjump"/>
          </p:cNvPr>
          <p:cNvSpPr/>
          <p:nvPr/>
        </p:nvSpPr>
        <p:spPr>
          <a:xfrm>
            <a:off x="39980" y="1693497"/>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200" b="1" dirty="0">
                <a:solidFill>
                  <a:schemeClr val="accent5">
                    <a:lumMod val="75000"/>
                  </a:schemeClr>
                </a:solidFill>
                <a:latin typeface="+mj-lt"/>
                <a:ea typeface="Verdana" pitchFamily="34" charset="0"/>
                <a:cs typeface="Verdana" pitchFamily="34" charset="0"/>
              </a:rPr>
              <a:t>Ficha Técnica</a:t>
            </a:r>
          </a:p>
        </p:txBody>
      </p:sp>
      <p:sp>
        <p:nvSpPr>
          <p:cNvPr id="34" name="33 Rectángulo redondeado">
            <a:hlinkClick r:id="rId9" action="ppaction://hlinksldjump"/>
          </p:cNvPr>
          <p:cNvSpPr/>
          <p:nvPr/>
        </p:nvSpPr>
        <p:spPr>
          <a:xfrm>
            <a:off x="35496" y="2425452"/>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s-CO" sz="1200" b="1" dirty="0" smtClean="0">
                <a:solidFill>
                  <a:schemeClr val="accent5">
                    <a:lumMod val="75000"/>
                  </a:schemeClr>
                </a:solidFill>
                <a:latin typeface="+mj-lt"/>
                <a:ea typeface="Verdana" pitchFamily="34" charset="0"/>
                <a:cs typeface="Verdana" pitchFamily="34" charset="0"/>
              </a:rPr>
              <a:t>Anexos</a:t>
            </a:r>
            <a:endParaRPr lang="es-CO" sz="1200" b="1" dirty="0">
              <a:solidFill>
                <a:schemeClr val="accent5">
                  <a:lumMod val="75000"/>
                </a:schemeClr>
              </a:solidFill>
              <a:latin typeface="+mj-lt"/>
              <a:ea typeface="Verdana" pitchFamily="34" charset="0"/>
              <a:cs typeface="Verdana" pitchFamily="34" charset="0"/>
            </a:endParaRPr>
          </a:p>
        </p:txBody>
      </p:sp>
      <p:sp>
        <p:nvSpPr>
          <p:cNvPr id="36" name="35 Rectángulo redondeado">
            <a:hlinkClick r:id="rId10" action="ppaction://hlinksldjump"/>
          </p:cNvPr>
          <p:cNvSpPr/>
          <p:nvPr/>
        </p:nvSpPr>
        <p:spPr>
          <a:xfrm>
            <a:off x="45216" y="2065412"/>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s-CO" sz="1200" b="1" dirty="0" smtClean="0">
                <a:solidFill>
                  <a:schemeClr val="accent5">
                    <a:lumMod val="75000"/>
                  </a:schemeClr>
                </a:solidFill>
                <a:latin typeface="+mj-lt"/>
                <a:ea typeface="Verdana" pitchFamily="34" charset="0"/>
                <a:cs typeface="Verdana" pitchFamily="34" charset="0"/>
              </a:rPr>
              <a:t>Consideraciones</a:t>
            </a:r>
            <a:endParaRPr lang="es-CO" sz="1200" b="1" dirty="0">
              <a:solidFill>
                <a:schemeClr val="accent5">
                  <a:lumMod val="75000"/>
                </a:schemeClr>
              </a:solidFill>
              <a:latin typeface="+mj-lt"/>
              <a:ea typeface="Verdana" pitchFamily="34" charset="0"/>
              <a:cs typeface="Verdana" pitchFamily="34" charset="0"/>
            </a:endParaRPr>
          </a:p>
        </p:txBody>
      </p:sp>
      <p:cxnSp>
        <p:nvCxnSpPr>
          <p:cNvPr id="37" name="36 Conector recto"/>
          <p:cNvCxnSpPr/>
          <p:nvPr/>
        </p:nvCxnSpPr>
        <p:spPr>
          <a:xfrm>
            <a:off x="1664265" y="1302800"/>
            <a:ext cx="0" cy="220918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45 Cheurón">
            <a:hlinkClick r:id="rId11"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6154474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6</a:t>
            </a:fld>
            <a:endParaRPr lang="es-CO" dirty="0"/>
          </a:p>
        </p:txBody>
      </p:sp>
      <p:sp>
        <p:nvSpPr>
          <p:cNvPr id="7" name="6 Cheurón">
            <a:hlinkClick r:id="rId2"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8" name="7 Cheurón">
            <a:hlinkClick r:id="rId3" action="ppaction://hlinksldjump"/>
          </p:cNvPr>
          <p:cNvSpPr/>
          <p:nvPr/>
        </p:nvSpPr>
        <p:spPr>
          <a:xfrm>
            <a:off x="1230156" y="5294087"/>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Metodología</a:t>
            </a:r>
          </a:p>
        </p:txBody>
      </p:sp>
      <p:sp>
        <p:nvSpPr>
          <p:cNvPr id="9" name="8 Cheurón">
            <a:hlinkClick r:id="rId4" action="ppaction://hlinksldjump"/>
          </p:cNvPr>
          <p:cNvSpPr/>
          <p:nvPr/>
        </p:nvSpPr>
        <p:spPr>
          <a:xfrm>
            <a:off x="2422393" y="5291664"/>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Resultados</a:t>
            </a:r>
          </a:p>
        </p:txBody>
      </p:sp>
      <p:pic>
        <p:nvPicPr>
          <p:cNvPr id="11" name="Picture 2" descr="http://58533534ea9b6562bf3c-029f06cbf668e558ffb5306597309f00.r0.cf1.rackcdn.com/2012/10/Like.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14 Rectángulo"/>
          <p:cNvSpPr/>
          <p:nvPr/>
        </p:nvSpPr>
        <p:spPr>
          <a:xfrm>
            <a:off x="2771800" y="1093683"/>
            <a:ext cx="4572000" cy="276999"/>
          </a:xfrm>
          <a:prstGeom prst="rect">
            <a:avLst/>
          </a:prstGeom>
        </p:spPr>
        <p:txBody>
          <a:bodyPr>
            <a:spAutoFit/>
          </a:bodyPr>
          <a:lstStyle/>
          <a:p>
            <a:pPr lvl="0" algn="ctr"/>
            <a:r>
              <a:rPr lang="es-CO" sz="1200" b="1" dirty="0" smtClean="0">
                <a:solidFill>
                  <a:schemeClr val="tx2">
                    <a:lumMod val="50000"/>
                  </a:schemeClr>
                </a:solidFill>
                <a:latin typeface="+mj-lt"/>
                <a:ea typeface="Verdana" pitchFamily="34" charset="0"/>
                <a:cs typeface="Verdana" pitchFamily="34" charset="0"/>
              </a:rPr>
              <a:t>Anexos</a:t>
            </a:r>
            <a:endParaRPr lang="es-CO" sz="1200" b="1" dirty="0">
              <a:solidFill>
                <a:schemeClr val="tx2">
                  <a:lumMod val="50000"/>
                </a:schemeClr>
              </a:solidFill>
              <a:latin typeface="+mj-lt"/>
              <a:ea typeface="Verdana" pitchFamily="34" charset="0"/>
              <a:cs typeface="Verdana" pitchFamily="34" charset="0"/>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Metodología</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8194" name="Picture 2" descr="http://i498.photobucket.com/albums/rr347/BKC888666/DOW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99794" y="1480130"/>
            <a:ext cx="872006" cy="872006"/>
          </a:xfrm>
          <a:prstGeom prst="rect">
            <a:avLst/>
          </a:prstGeom>
          <a:noFill/>
          <a:extLst>
            <a:ext uri="{909E8E84-426E-40DD-AFC4-6F175D3DCCD1}">
              <a14:hiddenFill xmlns:a14="http://schemas.microsoft.com/office/drawing/2010/main">
                <a:solidFill>
                  <a:srgbClr val="FFFFFF"/>
                </a:solidFill>
              </a14:hiddenFill>
            </a:ext>
          </a:extLst>
        </p:spPr>
      </p:pic>
      <p:sp>
        <p:nvSpPr>
          <p:cNvPr id="31" name="30 Rectángulo"/>
          <p:cNvSpPr/>
          <p:nvPr/>
        </p:nvSpPr>
        <p:spPr>
          <a:xfrm>
            <a:off x="2636168" y="1777380"/>
            <a:ext cx="5845530" cy="738664"/>
          </a:xfrm>
          <a:prstGeom prst="rect">
            <a:avLst/>
          </a:prstGeom>
        </p:spPr>
        <p:txBody>
          <a:bodyPr wrap="square">
            <a:spAutoFit/>
          </a:bodyPr>
          <a:lstStyle/>
          <a:p>
            <a:pPr lvl="0"/>
            <a:r>
              <a:rPr lang="es-CO" b="1" dirty="0" smtClean="0">
                <a:solidFill>
                  <a:schemeClr val="tx2">
                    <a:lumMod val="50000"/>
                  </a:schemeClr>
                </a:solidFill>
                <a:effectLst>
                  <a:outerShdw blurRad="38100" dist="38100" dir="2700000" algn="tl">
                    <a:srgbClr val="000000">
                      <a:alpha val="43137"/>
                    </a:srgbClr>
                  </a:outerShdw>
                </a:effectLst>
                <a:latin typeface="+mj-lt"/>
                <a:ea typeface="Verdana" pitchFamily="34" charset="0"/>
                <a:cs typeface="Verdana" pitchFamily="34" charset="0"/>
              </a:rPr>
              <a:t>Descargue</a:t>
            </a:r>
            <a:r>
              <a:rPr lang="es-CO" sz="1200" b="1" dirty="0" smtClean="0">
                <a:solidFill>
                  <a:schemeClr val="tx2">
                    <a:lumMod val="50000"/>
                  </a:schemeClr>
                </a:solidFill>
                <a:latin typeface="+mj-lt"/>
                <a:ea typeface="Verdana" pitchFamily="34" charset="0"/>
                <a:cs typeface="Verdana" pitchFamily="34" charset="0"/>
              </a:rPr>
              <a:t> </a:t>
            </a:r>
          </a:p>
          <a:p>
            <a:pPr lvl="0"/>
            <a:r>
              <a:rPr lang="es-CO" sz="1200" b="1" dirty="0" smtClean="0">
                <a:solidFill>
                  <a:schemeClr val="tx2">
                    <a:lumMod val="50000"/>
                  </a:schemeClr>
                </a:solidFill>
                <a:latin typeface="+mj-lt"/>
                <a:ea typeface="Verdana" pitchFamily="34" charset="0"/>
                <a:cs typeface="Verdana" pitchFamily="34" charset="0"/>
              </a:rPr>
              <a:t>	</a:t>
            </a:r>
            <a:r>
              <a:rPr lang="es-CO" sz="1200" b="1" dirty="0" smtClean="0">
                <a:solidFill>
                  <a:schemeClr val="bg1">
                    <a:lumMod val="50000"/>
                  </a:schemeClr>
                </a:solidFill>
                <a:latin typeface="+mj-lt"/>
                <a:ea typeface="Verdana" pitchFamily="34" charset="0"/>
                <a:cs typeface="Verdana" pitchFamily="34" charset="0"/>
              </a:rPr>
              <a:t>los instrumentos utilizados  para los estudios de</a:t>
            </a:r>
          </a:p>
          <a:p>
            <a:pPr lvl="0"/>
            <a:r>
              <a:rPr lang="es-CO" sz="1200" b="1" dirty="0">
                <a:solidFill>
                  <a:schemeClr val="tx2">
                    <a:lumMod val="50000"/>
                  </a:schemeClr>
                </a:solidFill>
                <a:latin typeface="+mj-lt"/>
                <a:ea typeface="Verdana" pitchFamily="34" charset="0"/>
                <a:cs typeface="Verdana" pitchFamily="34" charset="0"/>
              </a:rPr>
              <a:t>	</a:t>
            </a:r>
            <a:r>
              <a:rPr lang="es-CO" sz="1200" b="1" dirty="0" smtClean="0">
                <a:solidFill>
                  <a:schemeClr val="tx2">
                    <a:lumMod val="50000"/>
                  </a:schemeClr>
                </a:solidFill>
                <a:latin typeface="+mj-lt"/>
                <a:ea typeface="Verdana" pitchFamily="34" charset="0"/>
                <a:cs typeface="Verdana" pitchFamily="34" charset="0"/>
              </a:rPr>
              <a:t>			                  </a:t>
            </a:r>
            <a:r>
              <a:rPr lang="es-CO" sz="1200" b="1" dirty="0" smtClean="0">
                <a:solidFill>
                  <a:schemeClr val="bg1">
                    <a:lumMod val="50000"/>
                  </a:schemeClr>
                </a:solidFill>
                <a:latin typeface="+mj-lt"/>
                <a:ea typeface="Verdana" pitchFamily="34" charset="0"/>
                <a:cs typeface="Verdana" pitchFamily="34" charset="0"/>
              </a:rPr>
              <a:t>en los siguientes links </a:t>
            </a:r>
            <a:endParaRPr lang="es-CO" sz="1200" b="1" dirty="0">
              <a:solidFill>
                <a:schemeClr val="bg1">
                  <a:lumMod val="50000"/>
                </a:schemeClr>
              </a:solidFill>
              <a:latin typeface="+mj-lt"/>
              <a:ea typeface="Verdana" pitchFamily="34" charset="0"/>
              <a:cs typeface="Verdana" pitchFamily="34" charset="0"/>
            </a:endParaRPr>
          </a:p>
        </p:txBody>
      </p:sp>
      <p:sp>
        <p:nvSpPr>
          <p:cNvPr id="2" name="1 Rectángulo"/>
          <p:cNvSpPr/>
          <p:nvPr/>
        </p:nvSpPr>
        <p:spPr>
          <a:xfrm>
            <a:off x="6608621" y="1984112"/>
            <a:ext cx="1873077" cy="369332"/>
          </a:xfrm>
          <a:prstGeom prst="rect">
            <a:avLst/>
          </a:prstGeom>
        </p:spPr>
        <p:txBody>
          <a:bodyPr wrap="none">
            <a:spAutoFit/>
          </a:bodyPr>
          <a:lstStyle/>
          <a:p>
            <a:pPr algn="ctr"/>
            <a:r>
              <a:rPr lang="es-CO" b="1" dirty="0" smtClean="0">
                <a:solidFill>
                  <a:schemeClr val="accent5">
                    <a:lumMod val="75000"/>
                  </a:schemeClr>
                </a:solidFill>
                <a:effectLst>
                  <a:outerShdw blurRad="38100" dist="38100" dir="2700000" algn="tl">
                    <a:srgbClr val="000000">
                      <a:alpha val="43137"/>
                    </a:srgbClr>
                  </a:outerShdw>
                </a:effectLst>
              </a:rPr>
              <a:t>URNA DE CRISTAL</a:t>
            </a:r>
          </a:p>
        </p:txBody>
      </p:sp>
      <p:sp>
        <p:nvSpPr>
          <p:cNvPr id="32" name="31 Elipse"/>
          <p:cNvSpPr/>
          <p:nvPr/>
        </p:nvSpPr>
        <p:spPr>
          <a:xfrm>
            <a:off x="4881298" y="3001516"/>
            <a:ext cx="1440160" cy="1368152"/>
          </a:xfrm>
          <a:prstGeom prst="ellipse">
            <a:avLst/>
          </a:prstGeom>
          <a:ln w="50800"/>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p>
        </p:txBody>
      </p:sp>
      <p:sp>
        <p:nvSpPr>
          <p:cNvPr id="35" name="34 CuadroTexto"/>
          <p:cNvSpPr txBox="1"/>
          <p:nvPr/>
        </p:nvSpPr>
        <p:spPr>
          <a:xfrm>
            <a:off x="4860032" y="3382822"/>
            <a:ext cx="1518364" cy="553998"/>
          </a:xfrm>
          <a:prstGeom prst="rect">
            <a:avLst/>
          </a:prstGeom>
          <a:noFill/>
        </p:spPr>
        <p:txBody>
          <a:bodyPr wrap="none" rtlCol="0">
            <a:spAutoFit/>
          </a:bodyPr>
          <a:lstStyle/>
          <a:p>
            <a:r>
              <a:rPr lang="es-CO" sz="1400" b="1" dirty="0" smtClean="0">
                <a:solidFill>
                  <a:schemeClr val="bg1">
                    <a:lumMod val="50000"/>
                  </a:schemeClr>
                </a:solidFill>
              </a:rPr>
              <a:t>Cuestionario</a:t>
            </a:r>
          </a:p>
          <a:p>
            <a:r>
              <a:rPr lang="es-CO" sz="1600" b="1" dirty="0" smtClean="0">
                <a:solidFill>
                  <a:schemeClr val="bg1">
                    <a:lumMod val="50000"/>
                  </a:schemeClr>
                </a:solidFill>
                <a:effectLst>
                  <a:outerShdw blurRad="38100" dist="38100" dir="2700000" algn="tl">
                    <a:srgbClr val="000000">
                      <a:alpha val="43137"/>
                    </a:srgbClr>
                  </a:outerShdw>
                </a:effectLst>
              </a:rPr>
              <a:t>FUNCIONARIOS</a:t>
            </a:r>
            <a:endParaRPr lang="es-CO" sz="1600" b="1" dirty="0">
              <a:solidFill>
                <a:schemeClr val="bg1">
                  <a:lumMod val="50000"/>
                </a:schemeClr>
              </a:solidFill>
              <a:effectLst>
                <a:outerShdw blurRad="38100" dist="38100" dir="2700000" algn="tl">
                  <a:srgbClr val="000000">
                    <a:alpha val="43137"/>
                  </a:srgbClr>
                </a:outerShdw>
              </a:effectLst>
            </a:endParaRPr>
          </a:p>
        </p:txBody>
      </p:sp>
      <p:pic>
        <p:nvPicPr>
          <p:cNvPr id="38" name="Picture 9" descr="Address">
            <a:hlinkClick r:id="" action="ppaction://hlinkshowjump?jump=firstslid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s://encrypted-tbn2.gstatic.com/images?q=tbn:ANd9GcTgnvjOFQMa-NYo1bvWbQdBxKJsPJHJS4ZcqVFIAHqilluSUAfedA"/>
          <p:cNvPicPr>
            <a:picLocks noChangeAspect="1" noChangeArrowheads="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r="58646" b="17816"/>
          <a:stretch/>
        </p:blipFill>
        <p:spPr bwMode="auto">
          <a:xfrm>
            <a:off x="5377289" y="3863244"/>
            <a:ext cx="448177" cy="454968"/>
          </a:xfrm>
          <a:prstGeom prst="rect">
            <a:avLst/>
          </a:prstGeom>
          <a:noFill/>
          <a:extLst>
            <a:ext uri="{909E8E84-426E-40DD-AFC4-6F175D3DCCD1}">
              <a14:hiddenFill xmlns:a14="http://schemas.microsoft.com/office/drawing/2010/main">
                <a:solidFill>
                  <a:srgbClr val="FFFFFF"/>
                </a:solidFill>
              </a14:hiddenFill>
            </a:ext>
          </a:extLst>
        </p:spPr>
      </p:pic>
      <p:sp>
        <p:nvSpPr>
          <p:cNvPr id="34" name="33 Rectángulo redondeado">
            <a:hlinkClick r:id="rId9" action="ppaction://hlinksldjump"/>
          </p:cNvPr>
          <p:cNvSpPr/>
          <p:nvPr/>
        </p:nvSpPr>
        <p:spPr>
          <a:xfrm>
            <a:off x="39980" y="1326897"/>
            <a:ext cx="1584176" cy="306467"/>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Objetivos del estudio</a:t>
            </a:r>
          </a:p>
        </p:txBody>
      </p:sp>
      <p:sp>
        <p:nvSpPr>
          <p:cNvPr id="36" name="35 Rectángulo redondeado">
            <a:hlinkClick r:id="rId10" action="ppaction://hlinksldjump"/>
          </p:cNvPr>
          <p:cNvSpPr/>
          <p:nvPr/>
        </p:nvSpPr>
        <p:spPr>
          <a:xfrm>
            <a:off x="39980" y="1693497"/>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200" b="1" dirty="0">
                <a:solidFill>
                  <a:schemeClr val="accent5">
                    <a:lumMod val="75000"/>
                  </a:schemeClr>
                </a:solidFill>
                <a:latin typeface="+mj-lt"/>
                <a:ea typeface="Verdana" pitchFamily="34" charset="0"/>
                <a:cs typeface="Verdana" pitchFamily="34" charset="0"/>
              </a:rPr>
              <a:t>Ficha Técnica</a:t>
            </a:r>
          </a:p>
        </p:txBody>
      </p:sp>
      <p:sp>
        <p:nvSpPr>
          <p:cNvPr id="37" name="36 Rectángulo redondeado">
            <a:hlinkClick r:id="rId11" action="ppaction://hlinksldjump"/>
          </p:cNvPr>
          <p:cNvSpPr/>
          <p:nvPr/>
        </p:nvSpPr>
        <p:spPr>
          <a:xfrm>
            <a:off x="35496" y="2425452"/>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s-CO" sz="1200" b="1" dirty="0" smtClean="0">
                <a:solidFill>
                  <a:schemeClr val="accent5">
                    <a:lumMod val="75000"/>
                  </a:schemeClr>
                </a:solidFill>
                <a:latin typeface="+mj-lt"/>
                <a:ea typeface="Verdana" pitchFamily="34" charset="0"/>
                <a:cs typeface="Verdana" pitchFamily="34" charset="0"/>
              </a:rPr>
              <a:t>Anexos</a:t>
            </a:r>
            <a:endParaRPr lang="es-CO" sz="1200" b="1" dirty="0">
              <a:solidFill>
                <a:schemeClr val="accent5">
                  <a:lumMod val="75000"/>
                </a:schemeClr>
              </a:solidFill>
              <a:latin typeface="+mj-lt"/>
              <a:ea typeface="Verdana" pitchFamily="34" charset="0"/>
              <a:cs typeface="Verdana" pitchFamily="34" charset="0"/>
            </a:endParaRPr>
          </a:p>
        </p:txBody>
      </p:sp>
      <p:sp>
        <p:nvSpPr>
          <p:cNvPr id="46" name="45 Rectángulo redondeado">
            <a:hlinkClick r:id="rId12" action="ppaction://hlinksldjump"/>
          </p:cNvPr>
          <p:cNvSpPr/>
          <p:nvPr/>
        </p:nvSpPr>
        <p:spPr>
          <a:xfrm>
            <a:off x="45216" y="2065412"/>
            <a:ext cx="1584176" cy="306467"/>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s-CO" sz="1200" b="1" dirty="0" smtClean="0">
                <a:solidFill>
                  <a:schemeClr val="accent5">
                    <a:lumMod val="75000"/>
                  </a:schemeClr>
                </a:solidFill>
                <a:latin typeface="+mj-lt"/>
                <a:ea typeface="Verdana" pitchFamily="34" charset="0"/>
                <a:cs typeface="Verdana" pitchFamily="34" charset="0"/>
              </a:rPr>
              <a:t>Consideraciones</a:t>
            </a:r>
            <a:endParaRPr lang="es-CO" sz="1200" b="1" dirty="0">
              <a:solidFill>
                <a:schemeClr val="accent5">
                  <a:lumMod val="75000"/>
                </a:schemeClr>
              </a:solidFill>
              <a:latin typeface="+mj-lt"/>
              <a:ea typeface="Verdana" pitchFamily="34" charset="0"/>
              <a:cs typeface="Verdana" pitchFamily="34" charset="0"/>
            </a:endParaRPr>
          </a:p>
        </p:txBody>
      </p:sp>
      <p:cxnSp>
        <p:nvCxnSpPr>
          <p:cNvPr id="47" name="46 Conector recto"/>
          <p:cNvCxnSpPr/>
          <p:nvPr/>
        </p:nvCxnSpPr>
        <p:spPr>
          <a:xfrm>
            <a:off x="1664265" y="1302800"/>
            <a:ext cx="0" cy="220918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8" name="47 Cheurón">
            <a:hlinkClick r:id="rId13"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6154474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41250"/>
          <a:stretch/>
        </p:blipFill>
        <p:spPr bwMode="auto">
          <a:xfrm>
            <a:off x="4991840" y="1091870"/>
            <a:ext cx="4092786" cy="404924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9450" y="1682186"/>
            <a:ext cx="688181" cy="688181"/>
          </a:xfrm>
          <a:prstGeom prst="rect">
            <a:avLst/>
          </a:prstGeom>
          <a:noFill/>
          <a:extLst>
            <a:ext uri="{909E8E84-426E-40DD-AFC4-6F175D3DCCD1}">
              <a14:hiddenFill xmlns:a14="http://schemas.microsoft.com/office/drawing/2010/main">
                <a:solidFill>
                  <a:srgbClr val="FFFFFF"/>
                </a:solidFill>
              </a14:hiddenFill>
            </a:ext>
          </a:extLst>
        </p:spPr>
      </p:pic>
      <p:grpSp>
        <p:nvGrpSpPr>
          <p:cNvPr id="27" name="26 Grupo"/>
          <p:cNvGrpSpPr/>
          <p:nvPr/>
        </p:nvGrpSpPr>
        <p:grpSpPr>
          <a:xfrm>
            <a:off x="335403" y="2096597"/>
            <a:ext cx="1518364" cy="1368152"/>
            <a:chOff x="323528" y="2096597"/>
            <a:chExt cx="1518364" cy="1368152"/>
          </a:xfrm>
        </p:grpSpPr>
        <p:sp>
          <p:nvSpPr>
            <p:cNvPr id="6" name="5 Elipse"/>
            <p:cNvSpPr/>
            <p:nvPr/>
          </p:nvSpPr>
          <p:spPr>
            <a:xfrm>
              <a:off x="356669" y="2096597"/>
              <a:ext cx="1440160" cy="1368152"/>
            </a:xfrm>
            <a:prstGeom prst="ellipse">
              <a:avLst/>
            </a:prstGeom>
            <a:ln w="50800"/>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p>
          </p:txBody>
        </p:sp>
        <p:sp>
          <p:nvSpPr>
            <p:cNvPr id="8" name="7 CuadroTexto">
              <a:hlinkClick r:id="rId4" action="ppaction://hlinksldjump"/>
            </p:cNvPr>
            <p:cNvSpPr txBox="1"/>
            <p:nvPr/>
          </p:nvSpPr>
          <p:spPr>
            <a:xfrm>
              <a:off x="323528" y="2477903"/>
              <a:ext cx="1518364" cy="338554"/>
            </a:xfrm>
            <a:prstGeom prst="rect">
              <a:avLst/>
            </a:prstGeom>
            <a:noFill/>
          </p:spPr>
          <p:txBody>
            <a:bodyPr wrap="none" rtlCol="0">
              <a:spAutoFit/>
            </a:bodyPr>
            <a:lstStyle/>
            <a:p>
              <a:r>
                <a:rPr lang="es-CO" sz="1600" b="1" dirty="0" smtClean="0">
                  <a:solidFill>
                    <a:schemeClr val="bg1">
                      <a:lumMod val="50000"/>
                    </a:schemeClr>
                  </a:solidFill>
                  <a:effectLst>
                    <a:outerShdw blurRad="38100" dist="38100" dir="2700000" algn="tl">
                      <a:srgbClr val="000000">
                        <a:alpha val="43137"/>
                      </a:srgbClr>
                    </a:outerShdw>
                  </a:effectLst>
                </a:rPr>
                <a:t>FUNCIONARIOS</a:t>
              </a:r>
              <a:endParaRPr lang="es-CO" sz="1600" b="1" dirty="0">
                <a:solidFill>
                  <a:schemeClr val="bg1">
                    <a:lumMod val="50000"/>
                  </a:schemeClr>
                </a:solidFill>
                <a:effectLst>
                  <a:outerShdw blurRad="38100" dist="38100" dir="2700000" algn="tl">
                    <a:srgbClr val="000000">
                      <a:alpha val="43137"/>
                    </a:srgbClr>
                  </a:outerShdw>
                </a:effectLst>
              </a:endParaRPr>
            </a:p>
          </p:txBody>
        </p:sp>
        <p:pic>
          <p:nvPicPr>
            <p:cNvPr id="10" name="Picture 6" descr="https://encrypted-tbn2.gstatic.com/images?q=tbn:ANd9GcTgnvjOFQMa-NYo1bvWbQdBxKJsPJHJS4ZcqVFIAHqilluSUAfedA">
              <a:hlinkClick r:id="rId4" action="ppaction://hlinksldjump"/>
            </p:cNvPr>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r="58646" b="17816"/>
            <a:stretch/>
          </p:blipFill>
          <p:spPr bwMode="auto">
            <a:xfrm>
              <a:off x="755576" y="2779531"/>
              <a:ext cx="562863" cy="57139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http://58533534ea9b6562bf3c-029f06cbf668e558ffb5306597309f00.r0.cf1.rackcdn.com/2012/10/Like.jpg">
              <a:hlinkClick r:id="rId4" action="ppaction://hlinksldjump"/>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47855" y="2893533"/>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3 Marcador de número de diapositiva"/>
          <p:cNvSpPr>
            <a:spLocks noGrp="1"/>
          </p:cNvSpPr>
          <p:nvPr>
            <p:ph type="sldNum" sz="quarter" idx="12"/>
          </p:nvPr>
        </p:nvSpPr>
        <p:spPr>
          <a:xfrm>
            <a:off x="7037032" y="5401058"/>
            <a:ext cx="2133600" cy="304271"/>
          </a:xfrm>
        </p:spPr>
        <p:txBody>
          <a:bodyPr/>
          <a:lstStyle/>
          <a:p>
            <a:fld id="{62F6D429-5B7F-4D92-8A61-2D03DF31274D}" type="slidenum">
              <a:rPr lang="es-CO" smtClean="0"/>
              <a:pPr/>
              <a:t>7</a:t>
            </a:fld>
            <a:endParaRPr lang="es-CO"/>
          </a:p>
        </p:txBody>
      </p:sp>
      <p:sp>
        <p:nvSpPr>
          <p:cNvPr id="21" name="20 Cheurón">
            <a:hlinkClick r:id="rId7"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23" name="22 Cheurón">
            <a:hlinkClick r:id="rId8"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30" name="Picture 2" descr="http://58533534ea9b6562bf3c-029f06cbf668e558ffb5306597309f00.r0.cf1.rackcdn.com/2012/10/Like.jp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30 Cheurón">
            <a:hlinkClick r:id="rId9"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15" name="14 Cheurón">
            <a:hlinkClick r:id="rId10"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849706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8</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sp>
        <p:nvSpPr>
          <p:cNvPr id="25" name="24 Rectángulo redondeado">
            <a:hlinkClick r:id="rId2" action="ppaction://hlinksldjump"/>
          </p:cNvPr>
          <p:cNvSpPr/>
          <p:nvPr/>
        </p:nvSpPr>
        <p:spPr>
          <a:xfrm>
            <a:off x="35497" y="1326897"/>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Demográficos</a:t>
            </a:r>
            <a:endPar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2" name="51 Gráfico"/>
          <p:cNvGraphicFramePr/>
          <p:nvPr>
            <p:extLst>
              <p:ext uri="{D42A27DB-BD31-4B8C-83A1-F6EECF244321}">
                <p14:modId xmlns:p14="http://schemas.microsoft.com/office/powerpoint/2010/main" val="708408703"/>
              </p:ext>
            </p:extLst>
          </p:nvPr>
        </p:nvGraphicFramePr>
        <p:xfrm>
          <a:off x="2079016" y="1326243"/>
          <a:ext cx="7200800" cy="1801873"/>
        </p:xfrm>
        <a:graphic>
          <a:graphicData uri="http://schemas.openxmlformats.org/drawingml/2006/chart">
            <c:chart xmlns:c="http://schemas.openxmlformats.org/drawingml/2006/chart" xmlns:r="http://schemas.openxmlformats.org/officeDocument/2006/relationships" r:id="rId4"/>
          </a:graphicData>
        </a:graphic>
      </p:graphicFrame>
      <p:sp>
        <p:nvSpPr>
          <p:cNvPr id="53" name="52 Rectángulo"/>
          <p:cNvSpPr/>
          <p:nvPr/>
        </p:nvSpPr>
        <p:spPr>
          <a:xfrm>
            <a:off x="1547663" y="1057300"/>
            <a:ext cx="1800201"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Región</a:t>
            </a:r>
            <a:endParaRPr lang="es-CO" sz="1200" b="1" dirty="0">
              <a:solidFill>
                <a:schemeClr val="tx2">
                  <a:lumMod val="50000"/>
                </a:schemeClr>
              </a:solidFill>
              <a:latin typeface="+mj-lt"/>
              <a:ea typeface="Verdana" pitchFamily="34" charset="0"/>
              <a:cs typeface="Verdana" pitchFamily="34" charset="0"/>
            </a:endParaRPr>
          </a:p>
        </p:txBody>
      </p:sp>
      <p:sp>
        <p:nvSpPr>
          <p:cNvPr id="21" name="20 Rectángulo"/>
          <p:cNvSpPr/>
          <p:nvPr/>
        </p:nvSpPr>
        <p:spPr>
          <a:xfrm>
            <a:off x="6084168" y="5328567"/>
            <a:ext cx="144016" cy="128029"/>
          </a:xfrm>
          <a:prstGeom prst="rect">
            <a:avLst/>
          </a:prstGeom>
          <a:solidFill>
            <a:schemeClr val="accent3">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CO">
              <a:ln>
                <a:solidFill>
                  <a:schemeClr val="accent3"/>
                </a:solidFill>
              </a:ln>
              <a:solidFill>
                <a:schemeClr val="accent3"/>
              </a:solidFill>
            </a:endParaRPr>
          </a:p>
        </p:txBody>
      </p:sp>
      <p:sp>
        <p:nvSpPr>
          <p:cNvPr id="54" name="53 Rectángulo"/>
          <p:cNvSpPr/>
          <p:nvPr/>
        </p:nvSpPr>
        <p:spPr>
          <a:xfrm>
            <a:off x="7191584" y="5328567"/>
            <a:ext cx="144016" cy="128029"/>
          </a:xfrm>
          <a:prstGeom prst="rect">
            <a:avLst/>
          </a:prstGeom>
          <a:solidFill>
            <a:schemeClr val="accent4">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55" name="54 CuadroTexto"/>
          <p:cNvSpPr txBox="1"/>
          <p:nvPr/>
        </p:nvSpPr>
        <p:spPr>
          <a:xfrm>
            <a:off x="6187240" y="5267730"/>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56" name="55 CuadroTexto"/>
          <p:cNvSpPr txBox="1"/>
          <p:nvPr/>
        </p:nvSpPr>
        <p:spPr>
          <a:xfrm>
            <a:off x="7313505" y="5267730"/>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57" name="56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8" name="57 CuadroTexto"/>
          <p:cNvSpPr txBox="1"/>
          <p:nvPr/>
        </p:nvSpPr>
        <p:spPr>
          <a:xfrm>
            <a:off x="6265700" y="5460821"/>
            <a:ext cx="322524" cy="253916"/>
          </a:xfrm>
          <a:prstGeom prst="rect">
            <a:avLst/>
          </a:prstGeom>
          <a:noFill/>
        </p:spPr>
        <p:txBody>
          <a:bodyPr wrap="none" rtlCol="0">
            <a:spAutoFit/>
          </a:bodyPr>
          <a:lstStyle/>
          <a:p>
            <a:r>
              <a:rPr lang="es-CO" sz="1050" dirty="0" smtClean="0">
                <a:solidFill>
                  <a:schemeClr val="bg1">
                    <a:lumMod val="50000"/>
                  </a:schemeClr>
                </a:solidFill>
              </a:rPr>
              <a:t>90</a:t>
            </a:r>
            <a:endParaRPr lang="es-CO" sz="1050" dirty="0">
              <a:solidFill>
                <a:schemeClr val="bg1">
                  <a:lumMod val="50000"/>
                </a:schemeClr>
              </a:solidFill>
            </a:endParaRPr>
          </a:p>
        </p:txBody>
      </p:sp>
      <p:sp>
        <p:nvSpPr>
          <p:cNvPr id="59" name="58 CuadroTexto"/>
          <p:cNvSpPr txBox="1"/>
          <p:nvPr/>
        </p:nvSpPr>
        <p:spPr>
          <a:xfrm>
            <a:off x="7368262" y="5450941"/>
            <a:ext cx="391454" cy="253916"/>
          </a:xfrm>
          <a:prstGeom prst="rect">
            <a:avLst/>
          </a:prstGeom>
          <a:noFill/>
        </p:spPr>
        <p:txBody>
          <a:bodyPr wrap="none" rtlCol="0">
            <a:spAutoFit/>
          </a:bodyPr>
          <a:lstStyle/>
          <a:p>
            <a:r>
              <a:rPr lang="es-CO" sz="1050" dirty="0" smtClean="0">
                <a:solidFill>
                  <a:schemeClr val="bg1">
                    <a:lumMod val="50000"/>
                  </a:schemeClr>
                </a:solidFill>
              </a:rPr>
              <a:t>374</a:t>
            </a:r>
            <a:endParaRPr lang="es-CO" sz="1050" dirty="0">
              <a:solidFill>
                <a:schemeClr val="bg1">
                  <a:lumMod val="50000"/>
                </a:schemeClr>
              </a:solidFill>
            </a:endParaRPr>
          </a:p>
        </p:txBody>
      </p:sp>
      <p:sp>
        <p:nvSpPr>
          <p:cNvPr id="31" name="30 Rectángulo redondeado">
            <a:hlinkClick r:id="rId2" action="ppaction://hlinksldjump"/>
          </p:cNvPr>
          <p:cNvSpPr/>
          <p:nvPr/>
        </p:nvSpPr>
        <p:spPr>
          <a:xfrm>
            <a:off x="1043608" y="1633364"/>
            <a:ext cx="792088"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1 de </a:t>
            </a:r>
            <a:r>
              <a:rPr lang="es-CO" sz="10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3</a:t>
            </a:r>
            <a:endPar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32" name="31 Rectángulo redondeado">
            <a:hlinkClick r:id="rId5" action="ppaction://hlinksldjump"/>
          </p:cNvPr>
          <p:cNvSpPr/>
          <p:nvPr/>
        </p:nvSpPr>
        <p:spPr>
          <a:xfrm>
            <a:off x="1043608" y="1955189"/>
            <a:ext cx="792088"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2 de 3</a:t>
            </a:r>
          </a:p>
        </p:txBody>
      </p:sp>
      <p:pic>
        <p:nvPicPr>
          <p:cNvPr id="3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4" name="33 Gráfico"/>
          <p:cNvGraphicFramePr/>
          <p:nvPr>
            <p:extLst>
              <p:ext uri="{D42A27DB-BD31-4B8C-83A1-F6EECF244321}">
                <p14:modId xmlns:p14="http://schemas.microsoft.com/office/powerpoint/2010/main" val="3998093393"/>
              </p:ext>
            </p:extLst>
          </p:nvPr>
        </p:nvGraphicFramePr>
        <p:xfrm>
          <a:off x="2079016" y="3431891"/>
          <a:ext cx="7200800" cy="1801873"/>
        </p:xfrm>
        <a:graphic>
          <a:graphicData uri="http://schemas.openxmlformats.org/drawingml/2006/chart">
            <c:chart xmlns:c="http://schemas.openxmlformats.org/drawingml/2006/chart" xmlns:r="http://schemas.openxmlformats.org/officeDocument/2006/relationships" r:id="rId7"/>
          </a:graphicData>
        </a:graphic>
      </p:graphicFrame>
      <p:sp>
        <p:nvSpPr>
          <p:cNvPr id="35" name="34 Rectángulo"/>
          <p:cNvSpPr/>
          <p:nvPr/>
        </p:nvSpPr>
        <p:spPr>
          <a:xfrm>
            <a:off x="1907704" y="3372589"/>
            <a:ext cx="1800201"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Nivel Académico</a:t>
            </a:r>
            <a:endParaRPr lang="es-CO" sz="1200" b="1" dirty="0">
              <a:solidFill>
                <a:schemeClr val="tx2">
                  <a:lumMod val="50000"/>
                </a:schemeClr>
              </a:solidFill>
              <a:latin typeface="+mj-lt"/>
              <a:ea typeface="Verdana" pitchFamily="34" charset="0"/>
              <a:cs typeface="Verdana" pitchFamily="34" charset="0"/>
            </a:endParaRPr>
          </a:p>
        </p:txBody>
      </p:sp>
      <p:sp>
        <p:nvSpPr>
          <p:cNvPr id="39" name="38 Rectángulo redondeado">
            <a:hlinkClick r:id="rId8" action="ppaction://hlinksldjump"/>
          </p:cNvPr>
          <p:cNvSpPr/>
          <p:nvPr/>
        </p:nvSpPr>
        <p:spPr>
          <a:xfrm>
            <a:off x="35497" y="270807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Uso de medios e interacción</a:t>
            </a:r>
            <a:endParaRPr lang="es-CO" sz="1000" b="1" dirty="0">
              <a:solidFill>
                <a:schemeClr val="accent5">
                  <a:lumMod val="75000"/>
                </a:schemeClr>
              </a:solidFill>
              <a:latin typeface="+mj-lt"/>
              <a:ea typeface="Verdana" pitchFamily="34" charset="0"/>
              <a:cs typeface="Verdana" pitchFamily="34" charset="0"/>
            </a:endParaRPr>
          </a:p>
        </p:txBody>
      </p:sp>
      <p:sp>
        <p:nvSpPr>
          <p:cNvPr id="40" name="39 Rectángulo redondeado">
            <a:hlinkClick r:id="rId9" action="ppaction://hlinksldjump"/>
          </p:cNvPr>
          <p:cNvSpPr/>
          <p:nvPr/>
        </p:nvSpPr>
        <p:spPr>
          <a:xfrm>
            <a:off x="35497" y="3061590"/>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Conocimiento Urna de Cristal</a:t>
            </a:r>
            <a:endParaRPr lang="es-CO" sz="1000" b="1" dirty="0">
              <a:solidFill>
                <a:schemeClr val="accent5">
                  <a:lumMod val="75000"/>
                </a:schemeClr>
              </a:solidFill>
              <a:latin typeface="+mj-lt"/>
              <a:ea typeface="Verdana" pitchFamily="34" charset="0"/>
              <a:cs typeface="Verdana" pitchFamily="34" charset="0"/>
            </a:endParaRPr>
          </a:p>
        </p:txBody>
      </p:sp>
      <p:sp>
        <p:nvSpPr>
          <p:cNvPr id="41" name="40 Rectángulo redondeado">
            <a:hlinkClick r:id="rId10" action="ppaction://hlinksldjump"/>
          </p:cNvPr>
          <p:cNvSpPr/>
          <p:nvPr/>
        </p:nvSpPr>
        <p:spPr>
          <a:xfrm>
            <a:off x="35497" y="341510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42" name="41 Rectángulo redondeado">
            <a:hlinkClick r:id="rId11" action="ppaction://hlinksldjump"/>
          </p:cNvPr>
          <p:cNvSpPr/>
          <p:nvPr/>
        </p:nvSpPr>
        <p:spPr>
          <a:xfrm>
            <a:off x="35497" y="3768614"/>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43" name="42 Rectángulo redondeado">
            <a:hlinkClick r:id="rId12" action="ppaction://hlinksldjump"/>
          </p:cNvPr>
          <p:cNvSpPr/>
          <p:nvPr/>
        </p:nvSpPr>
        <p:spPr>
          <a:xfrm>
            <a:off x="35496" y="4114279"/>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44" name="43 Cheurón">
            <a:hlinkClick r:id="rId13"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45" name="44 Cheurón">
            <a:hlinkClick r:id="rId14"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47" name="Picture 2" descr="http://58533534ea9b6562bf3c-029f06cbf668e558ffb5306597309f00.r0.cf1.rackcdn.com/2012/10/Like.jpg"/>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47 Cheurón">
            <a:hlinkClick r:id="rId16"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33" name="31 Rectángulo redondeado">
            <a:hlinkClick r:id="rId17" action="ppaction://hlinksldjump"/>
          </p:cNvPr>
          <p:cNvSpPr/>
          <p:nvPr/>
        </p:nvSpPr>
        <p:spPr>
          <a:xfrm>
            <a:off x="1043608" y="2297053"/>
            <a:ext cx="792088"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a:t>
            </a:r>
            <a:r>
              <a:rPr lang="es-CO" sz="1000" b="1" dirty="0">
                <a:solidFill>
                  <a:schemeClr val="accent5">
                    <a:lumMod val="75000"/>
                  </a:schemeClr>
                </a:solidFill>
                <a:latin typeface="+mj-lt"/>
                <a:ea typeface="Verdana" pitchFamily="34" charset="0"/>
                <a:cs typeface="Verdana" pitchFamily="34" charset="0"/>
              </a:rPr>
              <a:t>de 3</a:t>
            </a:r>
          </a:p>
        </p:txBody>
      </p:sp>
      <p:sp>
        <p:nvSpPr>
          <p:cNvPr id="37" name="36 Cheurón">
            <a:hlinkClick r:id="rId18"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Tree>
    <p:extLst>
      <p:ext uri="{BB962C8B-B14F-4D97-AF65-F5344CB8AC3E}">
        <p14:creationId xmlns:p14="http://schemas.microsoft.com/office/powerpoint/2010/main" val="27538709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9</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9" name="48 Gráfico"/>
          <p:cNvGraphicFramePr/>
          <p:nvPr>
            <p:extLst>
              <p:ext uri="{D42A27DB-BD31-4B8C-83A1-F6EECF244321}">
                <p14:modId xmlns:p14="http://schemas.microsoft.com/office/powerpoint/2010/main" val="2265776892"/>
              </p:ext>
            </p:extLst>
          </p:nvPr>
        </p:nvGraphicFramePr>
        <p:xfrm>
          <a:off x="6156176" y="1206257"/>
          <a:ext cx="3199471" cy="1765553"/>
        </p:xfrm>
        <a:graphic>
          <a:graphicData uri="http://schemas.openxmlformats.org/drawingml/2006/chart">
            <c:chart xmlns:c="http://schemas.openxmlformats.org/drawingml/2006/chart" xmlns:r="http://schemas.openxmlformats.org/officeDocument/2006/relationships" r:id="rId3"/>
          </a:graphicData>
        </a:graphic>
      </p:graphicFrame>
      <p:sp>
        <p:nvSpPr>
          <p:cNvPr id="51" name="50 Rectángulo"/>
          <p:cNvSpPr/>
          <p:nvPr/>
        </p:nvSpPr>
        <p:spPr>
          <a:xfrm>
            <a:off x="6300191" y="1059626"/>
            <a:ext cx="1800201"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Rango de edad</a:t>
            </a:r>
            <a:endParaRPr lang="es-CO" sz="1200" b="1" dirty="0">
              <a:solidFill>
                <a:schemeClr val="tx2">
                  <a:lumMod val="50000"/>
                </a:schemeClr>
              </a:solidFill>
              <a:latin typeface="+mj-lt"/>
              <a:ea typeface="Verdana" pitchFamily="34" charset="0"/>
              <a:cs typeface="Verdana" pitchFamily="34" charset="0"/>
            </a:endParaRPr>
          </a:p>
        </p:txBody>
      </p:sp>
      <p:graphicFrame>
        <p:nvGraphicFramePr>
          <p:cNvPr id="32" name="31 Gráfico"/>
          <p:cNvGraphicFramePr/>
          <p:nvPr>
            <p:extLst>
              <p:ext uri="{D42A27DB-BD31-4B8C-83A1-F6EECF244321}">
                <p14:modId xmlns:p14="http://schemas.microsoft.com/office/powerpoint/2010/main" val="278450616"/>
              </p:ext>
            </p:extLst>
          </p:nvPr>
        </p:nvGraphicFramePr>
        <p:xfrm>
          <a:off x="2617151" y="1501661"/>
          <a:ext cx="2242881" cy="1283831"/>
        </p:xfrm>
        <a:graphic>
          <a:graphicData uri="http://schemas.openxmlformats.org/drawingml/2006/chart">
            <c:chart xmlns:c="http://schemas.openxmlformats.org/drawingml/2006/chart" xmlns:r="http://schemas.openxmlformats.org/officeDocument/2006/relationships" r:id="rId4"/>
          </a:graphicData>
        </a:graphic>
      </p:graphicFrame>
      <p:sp>
        <p:nvSpPr>
          <p:cNvPr id="33" name="32 Rectángulo"/>
          <p:cNvSpPr/>
          <p:nvPr/>
        </p:nvSpPr>
        <p:spPr>
          <a:xfrm>
            <a:off x="2543900" y="1017529"/>
            <a:ext cx="1800201"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Género</a:t>
            </a:r>
            <a:endParaRPr lang="es-CO" sz="1200" b="1" dirty="0">
              <a:solidFill>
                <a:schemeClr val="tx2">
                  <a:lumMod val="50000"/>
                </a:schemeClr>
              </a:solidFill>
              <a:latin typeface="+mj-lt"/>
              <a:ea typeface="Verdana" pitchFamily="34" charset="0"/>
              <a:cs typeface="Verdana" pitchFamily="34" charset="0"/>
            </a:endParaRPr>
          </a:p>
        </p:txBody>
      </p:sp>
      <p:pic>
        <p:nvPicPr>
          <p:cNvPr id="3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58653" y="157260"/>
            <a:ext cx="1369145"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41 Rectángulo"/>
          <p:cNvSpPr/>
          <p:nvPr/>
        </p:nvSpPr>
        <p:spPr>
          <a:xfrm>
            <a:off x="3059832" y="3081942"/>
            <a:ext cx="2564993"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Rama a la que pertenece la entidad</a:t>
            </a:r>
            <a:endParaRPr lang="es-CO" sz="1200" b="1" dirty="0">
              <a:solidFill>
                <a:schemeClr val="tx2">
                  <a:lumMod val="50000"/>
                </a:schemeClr>
              </a:solidFill>
              <a:latin typeface="+mj-lt"/>
              <a:ea typeface="Verdana" pitchFamily="34" charset="0"/>
              <a:cs typeface="Verdana" pitchFamily="34" charset="0"/>
            </a:endParaRPr>
          </a:p>
        </p:txBody>
      </p:sp>
      <p:sp>
        <p:nvSpPr>
          <p:cNvPr id="43" name="42 Rectángulo"/>
          <p:cNvSpPr/>
          <p:nvPr/>
        </p:nvSpPr>
        <p:spPr>
          <a:xfrm>
            <a:off x="6511635" y="3084557"/>
            <a:ext cx="2776510"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Orden a la que pertenece la entidad</a:t>
            </a:r>
            <a:endParaRPr lang="es-CO" sz="1200" b="1" dirty="0">
              <a:solidFill>
                <a:schemeClr val="tx2">
                  <a:lumMod val="50000"/>
                </a:schemeClr>
              </a:solidFill>
              <a:latin typeface="+mj-lt"/>
              <a:ea typeface="Verdana" pitchFamily="34" charset="0"/>
              <a:cs typeface="Verdana" pitchFamily="34" charset="0"/>
            </a:endParaRPr>
          </a:p>
        </p:txBody>
      </p:sp>
      <p:graphicFrame>
        <p:nvGraphicFramePr>
          <p:cNvPr id="44" name="43 Gráfico"/>
          <p:cNvGraphicFramePr/>
          <p:nvPr>
            <p:extLst>
              <p:ext uri="{D42A27DB-BD31-4B8C-83A1-F6EECF244321}">
                <p14:modId xmlns:p14="http://schemas.microsoft.com/office/powerpoint/2010/main" val="3040969518"/>
              </p:ext>
            </p:extLst>
          </p:nvPr>
        </p:nvGraphicFramePr>
        <p:xfrm>
          <a:off x="1835696" y="3255582"/>
          <a:ext cx="3199471" cy="183416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5" name="44 Gráfico"/>
          <p:cNvGraphicFramePr/>
          <p:nvPr>
            <p:extLst>
              <p:ext uri="{D42A27DB-BD31-4B8C-83A1-F6EECF244321}">
                <p14:modId xmlns:p14="http://schemas.microsoft.com/office/powerpoint/2010/main" val="2434423666"/>
              </p:ext>
            </p:extLst>
          </p:nvPr>
        </p:nvGraphicFramePr>
        <p:xfrm>
          <a:off x="5179183" y="3255582"/>
          <a:ext cx="3199471" cy="1834166"/>
        </p:xfrm>
        <a:graphic>
          <a:graphicData uri="http://schemas.openxmlformats.org/drawingml/2006/chart">
            <c:chart xmlns:c="http://schemas.openxmlformats.org/drawingml/2006/chart" xmlns:r="http://schemas.openxmlformats.org/officeDocument/2006/relationships" r:id="rId7"/>
          </a:graphicData>
        </a:graphic>
      </p:graphicFrame>
      <p:sp>
        <p:nvSpPr>
          <p:cNvPr id="46" name="45 Rectángulo"/>
          <p:cNvSpPr/>
          <p:nvPr/>
        </p:nvSpPr>
        <p:spPr>
          <a:xfrm>
            <a:off x="6084168" y="5328567"/>
            <a:ext cx="144016" cy="128029"/>
          </a:xfrm>
          <a:prstGeom prst="rect">
            <a:avLst/>
          </a:prstGeom>
          <a:solidFill>
            <a:schemeClr val="accent3">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CO">
              <a:ln>
                <a:solidFill>
                  <a:schemeClr val="accent3"/>
                </a:solidFill>
              </a:ln>
              <a:solidFill>
                <a:schemeClr val="accent3"/>
              </a:solidFill>
            </a:endParaRPr>
          </a:p>
        </p:txBody>
      </p:sp>
      <p:sp>
        <p:nvSpPr>
          <p:cNvPr id="47" name="46 Rectángulo"/>
          <p:cNvSpPr/>
          <p:nvPr/>
        </p:nvSpPr>
        <p:spPr>
          <a:xfrm>
            <a:off x="7191584" y="5328567"/>
            <a:ext cx="144016" cy="128029"/>
          </a:xfrm>
          <a:prstGeom prst="rect">
            <a:avLst/>
          </a:prstGeom>
          <a:solidFill>
            <a:schemeClr val="accent4">
              <a:lumMod val="60000"/>
              <a:lumOff val="40000"/>
            </a:schemeClr>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a:p>
        </p:txBody>
      </p:sp>
      <p:sp>
        <p:nvSpPr>
          <p:cNvPr id="48" name="47 CuadroTexto"/>
          <p:cNvSpPr txBox="1"/>
          <p:nvPr/>
        </p:nvSpPr>
        <p:spPr>
          <a:xfrm>
            <a:off x="6187240" y="5267730"/>
            <a:ext cx="473206" cy="261610"/>
          </a:xfrm>
          <a:prstGeom prst="rect">
            <a:avLst/>
          </a:prstGeom>
          <a:noFill/>
        </p:spPr>
        <p:txBody>
          <a:bodyPr wrap="none" rtlCol="0">
            <a:spAutoFit/>
          </a:bodyPr>
          <a:lstStyle/>
          <a:p>
            <a:r>
              <a:rPr lang="es-CO" sz="1050" dirty="0" smtClean="0">
                <a:solidFill>
                  <a:schemeClr val="bg1">
                    <a:lumMod val="50000"/>
                  </a:schemeClr>
                </a:solidFill>
              </a:rPr>
              <a:t>2013</a:t>
            </a:r>
            <a:endParaRPr lang="es-CO" sz="1050" dirty="0">
              <a:solidFill>
                <a:schemeClr val="bg1">
                  <a:lumMod val="50000"/>
                </a:schemeClr>
              </a:solidFill>
            </a:endParaRPr>
          </a:p>
        </p:txBody>
      </p:sp>
      <p:sp>
        <p:nvSpPr>
          <p:cNvPr id="50" name="49 CuadroTexto"/>
          <p:cNvSpPr txBox="1"/>
          <p:nvPr/>
        </p:nvSpPr>
        <p:spPr>
          <a:xfrm>
            <a:off x="7313505" y="5267730"/>
            <a:ext cx="473206" cy="261610"/>
          </a:xfrm>
          <a:prstGeom prst="rect">
            <a:avLst/>
          </a:prstGeom>
          <a:noFill/>
        </p:spPr>
        <p:txBody>
          <a:bodyPr wrap="none" rtlCol="0">
            <a:spAutoFit/>
          </a:bodyPr>
          <a:lstStyle/>
          <a:p>
            <a:r>
              <a:rPr lang="es-CO" sz="1050" dirty="0" smtClean="0">
                <a:solidFill>
                  <a:schemeClr val="bg1">
                    <a:lumMod val="50000"/>
                  </a:schemeClr>
                </a:solidFill>
              </a:rPr>
              <a:t>2014</a:t>
            </a:r>
            <a:endParaRPr lang="es-CO" sz="1050" dirty="0">
              <a:solidFill>
                <a:schemeClr val="bg1">
                  <a:lumMod val="50000"/>
                </a:schemeClr>
              </a:solidFill>
            </a:endParaRPr>
          </a:p>
        </p:txBody>
      </p:sp>
      <p:sp>
        <p:nvSpPr>
          <p:cNvPr id="60" name="59 CuadroTexto"/>
          <p:cNvSpPr txBox="1"/>
          <p:nvPr/>
        </p:nvSpPr>
        <p:spPr>
          <a:xfrm>
            <a:off x="5517984" y="54471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61" name="60 CuadroTexto"/>
          <p:cNvSpPr txBox="1"/>
          <p:nvPr/>
        </p:nvSpPr>
        <p:spPr>
          <a:xfrm>
            <a:off x="6265700" y="5460821"/>
            <a:ext cx="322524" cy="253916"/>
          </a:xfrm>
          <a:prstGeom prst="rect">
            <a:avLst/>
          </a:prstGeom>
          <a:noFill/>
        </p:spPr>
        <p:txBody>
          <a:bodyPr wrap="none" rtlCol="0">
            <a:spAutoFit/>
          </a:bodyPr>
          <a:lstStyle/>
          <a:p>
            <a:r>
              <a:rPr lang="es-CO" sz="1050" dirty="0" smtClean="0">
                <a:solidFill>
                  <a:schemeClr val="bg1">
                    <a:lumMod val="50000"/>
                  </a:schemeClr>
                </a:solidFill>
              </a:rPr>
              <a:t>90</a:t>
            </a:r>
            <a:endParaRPr lang="es-CO" sz="1050" dirty="0">
              <a:solidFill>
                <a:schemeClr val="bg1">
                  <a:lumMod val="50000"/>
                </a:schemeClr>
              </a:solidFill>
            </a:endParaRPr>
          </a:p>
        </p:txBody>
      </p:sp>
      <p:sp>
        <p:nvSpPr>
          <p:cNvPr id="62" name="61 CuadroTexto"/>
          <p:cNvSpPr txBox="1"/>
          <p:nvPr/>
        </p:nvSpPr>
        <p:spPr>
          <a:xfrm>
            <a:off x="7368262" y="5450941"/>
            <a:ext cx="391454" cy="253916"/>
          </a:xfrm>
          <a:prstGeom prst="rect">
            <a:avLst/>
          </a:prstGeom>
          <a:noFill/>
        </p:spPr>
        <p:txBody>
          <a:bodyPr wrap="none" rtlCol="0">
            <a:spAutoFit/>
          </a:bodyPr>
          <a:lstStyle/>
          <a:p>
            <a:r>
              <a:rPr lang="es-CO" sz="1050" dirty="0" smtClean="0">
                <a:solidFill>
                  <a:schemeClr val="bg1">
                    <a:lumMod val="50000"/>
                  </a:schemeClr>
                </a:solidFill>
              </a:rPr>
              <a:t>374</a:t>
            </a:r>
            <a:endParaRPr lang="es-CO" sz="1050" dirty="0">
              <a:solidFill>
                <a:schemeClr val="bg1">
                  <a:lumMod val="50000"/>
                </a:schemeClr>
              </a:solidFill>
            </a:endParaRPr>
          </a:p>
        </p:txBody>
      </p:sp>
      <p:sp>
        <p:nvSpPr>
          <p:cNvPr id="69" name="68 Cheurón">
            <a:hlinkClick r:id="rId8" action="ppaction://hlinksldjump"/>
          </p:cNvPr>
          <p:cNvSpPr/>
          <p:nvPr/>
        </p:nvSpPr>
        <p:spPr>
          <a:xfrm>
            <a:off x="24863" y="5299936"/>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Introducción</a:t>
            </a:r>
          </a:p>
        </p:txBody>
      </p:sp>
      <p:sp>
        <p:nvSpPr>
          <p:cNvPr id="70" name="69 Cheurón">
            <a:hlinkClick r:id="rId9" action="ppaction://hlinksldjump"/>
          </p:cNvPr>
          <p:cNvSpPr/>
          <p:nvPr/>
        </p:nvSpPr>
        <p:spPr>
          <a:xfrm>
            <a:off x="1230156" y="5294087"/>
            <a:ext cx="1322992"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Metodología</a:t>
            </a:r>
          </a:p>
        </p:txBody>
      </p:sp>
      <p:pic>
        <p:nvPicPr>
          <p:cNvPr id="72" name="Picture 2" descr="http://58533534ea9b6562bf3c-029f06cbf668e558ffb5306597309f00.r0.cf1.rackcdn.com/2012/10/Like.jpg"/>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72 Cheurón">
            <a:hlinkClick r:id="rId11" action="ppaction://hlinksldjump"/>
          </p:cNvPr>
          <p:cNvSpPr/>
          <p:nvPr/>
        </p:nvSpPr>
        <p:spPr>
          <a:xfrm>
            <a:off x="2422393" y="5291664"/>
            <a:ext cx="1322992" cy="315133"/>
          </a:xfrm>
          <a:prstGeom prst="chevron">
            <a:avLst/>
          </a:prstGeom>
        </p:spPr>
        <p:style>
          <a:lnRef idx="0">
            <a:schemeClr val="accent5"/>
          </a:lnRef>
          <a:fillRef idx="3">
            <a:schemeClr val="accent5"/>
          </a:fillRef>
          <a:effectRef idx="3">
            <a:schemeClr val="accent5"/>
          </a:effectRef>
          <a:fontRef idx="minor">
            <a:schemeClr val="lt1"/>
          </a:fontRef>
        </p:style>
        <p:txBody>
          <a:bodyPr rtlCol="0" anchor="ctr"/>
          <a:lstStyle/>
          <a:p>
            <a:pPr algn="r"/>
            <a:r>
              <a:rPr lang="es-CO" sz="1000" b="1" dirty="0">
                <a:solidFill>
                  <a:schemeClr val="lt1"/>
                </a:solidFill>
              </a:rPr>
              <a:t>Resultados</a:t>
            </a:r>
          </a:p>
        </p:txBody>
      </p:sp>
      <p:sp>
        <p:nvSpPr>
          <p:cNvPr id="34" name="24 Rectángulo redondeado">
            <a:hlinkClick r:id="rId12" action="ppaction://hlinksldjump"/>
          </p:cNvPr>
          <p:cNvSpPr/>
          <p:nvPr/>
        </p:nvSpPr>
        <p:spPr>
          <a:xfrm>
            <a:off x="35497" y="1326897"/>
            <a:ext cx="1804112"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es-CO" sz="10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Demográficos</a:t>
            </a:r>
            <a:endPar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36" name="30 Rectángulo redondeado">
            <a:hlinkClick r:id="rId12" action="ppaction://hlinksldjump"/>
          </p:cNvPr>
          <p:cNvSpPr/>
          <p:nvPr/>
        </p:nvSpPr>
        <p:spPr>
          <a:xfrm>
            <a:off x="1043608" y="1633364"/>
            <a:ext cx="792088"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1 de 3</a:t>
            </a:r>
          </a:p>
        </p:txBody>
      </p:sp>
      <p:sp>
        <p:nvSpPr>
          <p:cNvPr id="37" name="31 Rectángulo redondeado">
            <a:hlinkClick r:id="rId13" action="ppaction://hlinksldjump"/>
          </p:cNvPr>
          <p:cNvSpPr/>
          <p:nvPr/>
        </p:nvSpPr>
        <p:spPr>
          <a:xfrm>
            <a:off x="1043608" y="1955189"/>
            <a:ext cx="792088" cy="272415"/>
          </a:xfrm>
          <a:prstGeom prst="round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2 de 3</a:t>
            </a:r>
          </a:p>
        </p:txBody>
      </p:sp>
      <p:sp>
        <p:nvSpPr>
          <p:cNvPr id="38" name="38 Rectángulo redondeado">
            <a:hlinkClick r:id="rId14" action="ppaction://hlinksldjump"/>
          </p:cNvPr>
          <p:cNvSpPr/>
          <p:nvPr/>
        </p:nvSpPr>
        <p:spPr>
          <a:xfrm>
            <a:off x="35497" y="2708078"/>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Uso de medios e interacción</a:t>
            </a:r>
            <a:endParaRPr lang="es-CO" sz="1000" b="1" dirty="0">
              <a:solidFill>
                <a:schemeClr val="accent5">
                  <a:lumMod val="75000"/>
                </a:schemeClr>
              </a:solidFill>
              <a:latin typeface="+mj-lt"/>
              <a:ea typeface="Verdana" pitchFamily="34" charset="0"/>
              <a:cs typeface="Verdana" pitchFamily="34" charset="0"/>
            </a:endParaRPr>
          </a:p>
        </p:txBody>
      </p:sp>
      <p:sp>
        <p:nvSpPr>
          <p:cNvPr id="41" name="39 Rectángulo redondeado">
            <a:hlinkClick r:id="rId15" action="ppaction://hlinksldjump"/>
          </p:cNvPr>
          <p:cNvSpPr/>
          <p:nvPr/>
        </p:nvSpPr>
        <p:spPr>
          <a:xfrm>
            <a:off x="35497" y="3061590"/>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Conocimiento Urna de Cristal</a:t>
            </a:r>
            <a:endParaRPr lang="es-CO" sz="1000" b="1" dirty="0">
              <a:solidFill>
                <a:schemeClr val="accent5">
                  <a:lumMod val="75000"/>
                </a:schemeClr>
              </a:solidFill>
              <a:latin typeface="+mj-lt"/>
              <a:ea typeface="Verdana" pitchFamily="34" charset="0"/>
              <a:cs typeface="Verdana" pitchFamily="34" charset="0"/>
            </a:endParaRPr>
          </a:p>
        </p:txBody>
      </p:sp>
      <p:sp>
        <p:nvSpPr>
          <p:cNvPr id="52" name="40 Rectángulo redondeado">
            <a:hlinkClick r:id="rId16" action="ppaction://hlinksldjump"/>
          </p:cNvPr>
          <p:cNvSpPr/>
          <p:nvPr/>
        </p:nvSpPr>
        <p:spPr>
          <a:xfrm>
            <a:off x="35497" y="3415102"/>
            <a:ext cx="1804112"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1000" b="1" dirty="0" smtClean="0">
                <a:solidFill>
                  <a:schemeClr val="accent5">
                    <a:lumMod val="75000"/>
                  </a:schemeClr>
                </a:solidFill>
                <a:latin typeface="+mj-lt"/>
                <a:ea typeface="Verdana" pitchFamily="34" charset="0"/>
                <a:cs typeface="Verdana" pitchFamily="34" charset="0"/>
              </a:rPr>
              <a:t>Razones de NO uso</a:t>
            </a:r>
            <a:endParaRPr lang="es-CO" sz="1000" b="1" dirty="0">
              <a:solidFill>
                <a:schemeClr val="accent5">
                  <a:lumMod val="75000"/>
                </a:schemeClr>
              </a:solidFill>
              <a:latin typeface="+mj-lt"/>
              <a:ea typeface="Verdana" pitchFamily="34" charset="0"/>
              <a:cs typeface="Verdana" pitchFamily="34" charset="0"/>
            </a:endParaRPr>
          </a:p>
        </p:txBody>
      </p:sp>
      <p:sp>
        <p:nvSpPr>
          <p:cNvPr id="53" name="41 Rectángulo redondeado">
            <a:hlinkClick r:id="rId17" action="ppaction://hlinksldjump"/>
          </p:cNvPr>
          <p:cNvSpPr/>
          <p:nvPr/>
        </p:nvSpPr>
        <p:spPr>
          <a:xfrm>
            <a:off x="35497" y="3768614"/>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No Usuarios de Urna de Cristal</a:t>
            </a:r>
            <a:endParaRPr lang="es-CO" sz="900" b="1" dirty="0">
              <a:solidFill>
                <a:schemeClr val="accent5">
                  <a:lumMod val="75000"/>
                </a:schemeClr>
              </a:solidFill>
              <a:latin typeface="+mj-lt"/>
              <a:ea typeface="Verdana" pitchFamily="34" charset="0"/>
              <a:cs typeface="Verdana" pitchFamily="34" charset="0"/>
            </a:endParaRPr>
          </a:p>
        </p:txBody>
      </p:sp>
      <p:sp>
        <p:nvSpPr>
          <p:cNvPr id="54" name="42 Rectángulo redondeado">
            <a:hlinkClick r:id="rId18" action="ppaction://hlinksldjump"/>
          </p:cNvPr>
          <p:cNvSpPr/>
          <p:nvPr/>
        </p:nvSpPr>
        <p:spPr>
          <a:xfrm>
            <a:off x="35496" y="4114279"/>
            <a:ext cx="1804112" cy="255389"/>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CO" sz="900" b="1" dirty="0" smtClean="0">
                <a:solidFill>
                  <a:schemeClr val="accent5">
                    <a:lumMod val="75000"/>
                  </a:schemeClr>
                </a:solidFill>
                <a:latin typeface="+mj-lt"/>
                <a:ea typeface="Verdana" pitchFamily="34" charset="0"/>
                <a:cs typeface="Verdana" pitchFamily="34" charset="0"/>
              </a:rPr>
              <a:t>Rendición de cuentas</a:t>
            </a:r>
            <a:endParaRPr lang="es-CO" sz="900" b="1" dirty="0">
              <a:solidFill>
                <a:schemeClr val="accent5">
                  <a:lumMod val="75000"/>
                </a:schemeClr>
              </a:solidFill>
              <a:latin typeface="+mj-lt"/>
              <a:ea typeface="Verdana" pitchFamily="34" charset="0"/>
              <a:cs typeface="Verdana" pitchFamily="34" charset="0"/>
            </a:endParaRPr>
          </a:p>
        </p:txBody>
      </p:sp>
      <p:sp>
        <p:nvSpPr>
          <p:cNvPr id="39" name="38 Cheurón">
            <a:hlinkClick r:id="rId19" action="ppaction://hlinksldjump"/>
          </p:cNvPr>
          <p:cNvSpPr/>
          <p:nvPr/>
        </p:nvSpPr>
        <p:spPr>
          <a:xfrm>
            <a:off x="3617053" y="5294087"/>
            <a:ext cx="1374785" cy="315133"/>
          </a:xfrm>
          <a:prstGeom prst="chevron">
            <a:avLst/>
          </a:prstGeom>
        </p:spPr>
        <p:style>
          <a:lnRef idx="1">
            <a:schemeClr val="accent5"/>
          </a:lnRef>
          <a:fillRef idx="2">
            <a:schemeClr val="accent5"/>
          </a:fillRef>
          <a:effectRef idx="1">
            <a:schemeClr val="accent5"/>
          </a:effectRef>
          <a:fontRef idx="minor">
            <a:schemeClr val="dk1"/>
          </a:fontRef>
        </p:style>
        <p:txBody>
          <a:bodyPr rtlCol="0" anchor="ctr"/>
          <a:lstStyle/>
          <a:p>
            <a:pPr algn="r"/>
            <a:r>
              <a:rPr lang="es-CO" sz="1000" b="1" dirty="0">
                <a:solidFill>
                  <a:schemeClr val="accent5">
                    <a:lumMod val="75000"/>
                  </a:schemeClr>
                </a:solidFill>
              </a:rPr>
              <a:t>Conclusiones</a:t>
            </a:r>
          </a:p>
        </p:txBody>
      </p:sp>
      <p:sp>
        <p:nvSpPr>
          <p:cNvPr id="40" name="31 Rectángulo redondeado">
            <a:hlinkClick r:id="rId20" action="ppaction://hlinksldjump"/>
          </p:cNvPr>
          <p:cNvSpPr/>
          <p:nvPr/>
        </p:nvSpPr>
        <p:spPr>
          <a:xfrm>
            <a:off x="1043608" y="2297053"/>
            <a:ext cx="792088" cy="272415"/>
          </a:xfrm>
          <a:prstGeom prst="round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s-CO" sz="1000" b="1" dirty="0">
                <a:solidFill>
                  <a:schemeClr val="accent5">
                    <a:lumMod val="75000"/>
                  </a:schemeClr>
                </a:solidFill>
                <a:latin typeface="+mj-lt"/>
                <a:ea typeface="Verdana" pitchFamily="34" charset="0"/>
                <a:cs typeface="Verdana" pitchFamily="34" charset="0"/>
              </a:rPr>
              <a:t>3</a:t>
            </a:r>
            <a:r>
              <a:rPr lang="es-CO" sz="1000" b="1" dirty="0" smtClean="0">
                <a:solidFill>
                  <a:schemeClr val="accent5">
                    <a:lumMod val="75000"/>
                  </a:schemeClr>
                </a:solidFill>
                <a:latin typeface="+mj-lt"/>
                <a:ea typeface="Verdana" pitchFamily="34" charset="0"/>
                <a:cs typeface="Verdana" pitchFamily="34" charset="0"/>
              </a:rPr>
              <a:t> </a:t>
            </a:r>
            <a:r>
              <a:rPr lang="es-CO" sz="1000" b="1" dirty="0">
                <a:solidFill>
                  <a:schemeClr val="accent5">
                    <a:lumMod val="75000"/>
                  </a:schemeClr>
                </a:solidFill>
                <a:latin typeface="+mj-lt"/>
                <a:ea typeface="Verdana" pitchFamily="34" charset="0"/>
                <a:cs typeface="Verdana" pitchFamily="34" charset="0"/>
              </a:rPr>
              <a:t>de 3</a:t>
            </a:r>
          </a:p>
        </p:txBody>
      </p:sp>
    </p:spTree>
    <p:extLst>
      <p:ext uri="{BB962C8B-B14F-4D97-AF65-F5344CB8AC3E}">
        <p14:creationId xmlns:p14="http://schemas.microsoft.com/office/powerpoint/2010/main" val="8009195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2653E9AB0ABBB94EBA62273434A7E116" ma:contentTypeVersion="7" ma:contentTypeDescription="Crear nuevo documento." ma:contentTypeScope="" ma:versionID="c2f2740c1ee027cbb554e68f2803e65e">
  <xsd:schema xmlns:xsd="http://www.w3.org/2001/XMLSchema" xmlns:xs="http://www.w3.org/2001/XMLSchema" xmlns:p="http://schemas.microsoft.com/office/2006/metadata/properties" xmlns:ns2="b215d373-4ab1-4c9a-82d3-9624ee888acd" xmlns:ns3="5a20157b-8aeb-4ce5-9ed3-48b8bf5eb70d" targetNamespace="http://schemas.microsoft.com/office/2006/metadata/properties" ma:root="true" ma:fieldsID="483b209f3ccafb7eda96105e2d7f368f" ns2:_="" ns3:_="">
    <xsd:import namespace="b215d373-4ab1-4c9a-82d3-9624ee888acd"/>
    <xsd:import namespace="5a20157b-8aeb-4ce5-9ed3-48b8bf5eb70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15d373-4ab1-4c9a-82d3-9624ee888acd" elementFormDefault="qualified">
    <xsd:import namespace="http://schemas.microsoft.com/office/2006/documentManagement/types"/>
    <xsd:import namespace="http://schemas.microsoft.com/office/infopath/2007/PartnerControls"/>
    <xsd:element name="SharedWithUsers" ma:index="8"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a20157b-8aeb-4ce5-9ed3-48b8bf5eb70d"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3AD01C-16DA-422C-B5DB-64A8F09EE078}"/>
</file>

<file path=customXml/itemProps2.xml><?xml version="1.0" encoding="utf-8"?>
<ds:datastoreItem xmlns:ds="http://schemas.openxmlformats.org/officeDocument/2006/customXml" ds:itemID="{068A5C6B-1E5A-47AB-B4E9-880A1A4E0B9E}"/>
</file>

<file path=customXml/itemProps3.xml><?xml version="1.0" encoding="utf-8"?>
<ds:datastoreItem xmlns:ds="http://schemas.openxmlformats.org/officeDocument/2006/customXml" ds:itemID="{B6CDA075-5571-4B21-940C-C5E978D96951}"/>
</file>

<file path=docProps/app.xml><?xml version="1.0" encoding="utf-8"?>
<Properties xmlns="http://schemas.openxmlformats.org/officeDocument/2006/extended-properties" xmlns:vt="http://schemas.openxmlformats.org/officeDocument/2006/docPropsVTypes">
  <TotalTime>4441</TotalTime>
  <Words>5769</Words>
  <Application>Microsoft Office PowerPoint</Application>
  <PresentationFormat>Presentación en pantalla (16:10)</PresentationFormat>
  <Paragraphs>1446</Paragraphs>
  <Slides>36</Slides>
  <Notes>24</Notes>
  <HiddenSlides>0</HiddenSlides>
  <MMClips>0</MMClips>
  <ScaleCrop>false</ScaleCrop>
  <HeadingPairs>
    <vt:vector size="4" baseType="variant">
      <vt:variant>
        <vt:lpstr>Tema</vt:lpstr>
      </vt:variant>
      <vt:variant>
        <vt:i4>3</vt:i4>
      </vt:variant>
      <vt:variant>
        <vt:lpstr>Títulos de diapositiva</vt:lpstr>
      </vt:variant>
      <vt:variant>
        <vt:i4>36</vt:i4>
      </vt:variant>
    </vt:vector>
  </HeadingPairs>
  <TitlesOfParts>
    <vt:vector size="39" baseType="lpstr">
      <vt:lpstr>Tema de Office</vt:lpstr>
      <vt:lpstr>1_Tema de Office</vt:lpstr>
      <vt:lpstr>2_Tema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Felipe Mejia</dc:creator>
  <cp:lastModifiedBy>Juan Carlos Noriega Silva</cp:lastModifiedBy>
  <cp:revision>260</cp:revision>
  <dcterms:created xsi:type="dcterms:W3CDTF">2014-11-30T15:09:48Z</dcterms:created>
  <dcterms:modified xsi:type="dcterms:W3CDTF">2015-02-10T23:31:04Z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0x0101002653E9AB0ABBB94EBA62273434A7E116</vt:lpwstr>
  </property>
</Properties>
</file>